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44" r:id="rId5"/>
  </p:sldMasterIdLst>
  <p:notesMasterIdLst>
    <p:notesMasterId r:id="rId167"/>
  </p:notesMasterIdLst>
  <p:sldIdLst>
    <p:sldId id="316" r:id="rId6"/>
    <p:sldId id="432" r:id="rId7"/>
    <p:sldId id="256" r:id="rId8"/>
    <p:sldId id="354" r:id="rId9"/>
    <p:sldId id="398" r:id="rId10"/>
    <p:sldId id="285" r:id="rId11"/>
    <p:sldId id="353" r:id="rId12"/>
    <p:sldId id="422" r:id="rId13"/>
    <p:sldId id="258" r:id="rId14"/>
    <p:sldId id="399" r:id="rId15"/>
    <p:sldId id="257" r:id="rId16"/>
    <p:sldId id="416" r:id="rId17"/>
    <p:sldId id="417" r:id="rId18"/>
    <p:sldId id="271" r:id="rId19"/>
    <p:sldId id="287" r:id="rId20"/>
    <p:sldId id="292" r:id="rId21"/>
    <p:sldId id="402" r:id="rId22"/>
    <p:sldId id="418" r:id="rId23"/>
    <p:sldId id="293" r:id="rId24"/>
    <p:sldId id="439" r:id="rId25"/>
    <p:sldId id="440" r:id="rId26"/>
    <p:sldId id="387" r:id="rId27"/>
    <p:sldId id="396" r:id="rId28"/>
    <p:sldId id="263" r:id="rId29"/>
    <p:sldId id="388" r:id="rId30"/>
    <p:sldId id="419" r:id="rId31"/>
    <p:sldId id="337" r:id="rId32"/>
    <p:sldId id="338" r:id="rId33"/>
    <p:sldId id="348" r:id="rId34"/>
    <p:sldId id="286" r:id="rId35"/>
    <p:sldId id="332" r:id="rId36"/>
    <p:sldId id="441" r:id="rId37"/>
    <p:sldId id="272" r:id="rId38"/>
    <p:sldId id="423" r:id="rId39"/>
    <p:sldId id="335" r:id="rId40"/>
    <p:sldId id="259" r:id="rId41"/>
    <p:sldId id="260" r:id="rId42"/>
    <p:sldId id="339" r:id="rId43"/>
    <p:sldId id="351" r:id="rId44"/>
    <p:sldId id="389" r:id="rId45"/>
    <p:sldId id="372" r:id="rId46"/>
    <p:sldId id="350" r:id="rId47"/>
    <p:sldId id="261" r:id="rId48"/>
    <p:sldId id="358" r:id="rId49"/>
    <p:sldId id="336" r:id="rId50"/>
    <p:sldId id="340" r:id="rId51"/>
    <p:sldId id="288" r:id="rId52"/>
    <p:sldId id="345" r:id="rId53"/>
    <p:sldId id="373" r:id="rId54"/>
    <p:sldId id="349" r:id="rId55"/>
    <p:sldId id="365" r:id="rId56"/>
    <p:sldId id="390" r:id="rId57"/>
    <p:sldId id="352" r:id="rId58"/>
    <p:sldId id="264" r:id="rId59"/>
    <p:sldId id="265" r:id="rId60"/>
    <p:sldId id="400" r:id="rId61"/>
    <p:sldId id="403" r:id="rId62"/>
    <p:sldId id="410" r:id="rId63"/>
    <p:sldId id="270" r:id="rId64"/>
    <p:sldId id="360" r:id="rId65"/>
    <p:sldId id="333" r:id="rId66"/>
    <p:sldId id="346" r:id="rId67"/>
    <p:sldId id="267" r:id="rId68"/>
    <p:sldId id="269" r:id="rId69"/>
    <p:sldId id="315" r:id="rId70"/>
    <p:sldId id="341" r:id="rId71"/>
    <p:sldId id="411" r:id="rId72"/>
    <p:sldId id="421" r:id="rId73"/>
    <p:sldId id="275" r:id="rId74"/>
    <p:sldId id="278" r:id="rId75"/>
    <p:sldId id="379" r:id="rId76"/>
    <p:sldId id="381" r:id="rId77"/>
    <p:sldId id="280" r:id="rId78"/>
    <p:sldId id="405" r:id="rId79"/>
    <p:sldId id="323" r:id="rId80"/>
    <p:sldId id="324" r:id="rId81"/>
    <p:sldId id="420" r:id="rId82"/>
    <p:sldId id="279" r:id="rId83"/>
    <p:sldId id="382" r:id="rId84"/>
    <p:sldId id="401" r:id="rId85"/>
    <p:sldId id="325" r:id="rId86"/>
    <p:sldId id="326" r:id="rId87"/>
    <p:sldId id="431" r:id="rId88"/>
    <p:sldId id="433" r:id="rId89"/>
    <p:sldId id="434" r:id="rId90"/>
    <p:sldId id="442" r:id="rId91"/>
    <p:sldId id="443" r:id="rId92"/>
    <p:sldId id="444" r:id="rId93"/>
    <p:sldId id="262" r:id="rId94"/>
    <p:sldId id="445" r:id="rId95"/>
    <p:sldId id="446" r:id="rId96"/>
    <p:sldId id="447" r:id="rId97"/>
    <p:sldId id="435" r:id="rId98"/>
    <p:sldId id="436" r:id="rId99"/>
    <p:sldId id="428" r:id="rId100"/>
    <p:sldId id="284" r:id="rId101"/>
    <p:sldId id="383" r:id="rId102"/>
    <p:sldId id="283" r:id="rId103"/>
    <p:sldId id="356" r:id="rId104"/>
    <p:sldId id="413" r:id="rId105"/>
    <p:sldId id="414" r:id="rId106"/>
    <p:sldId id="274" r:id="rId107"/>
    <p:sldId id="268" r:id="rId108"/>
    <p:sldId id="412" r:id="rId109"/>
    <p:sldId id="374" r:id="rId110"/>
    <p:sldId id="281" r:id="rId111"/>
    <p:sldId id="290" r:id="rId112"/>
    <p:sldId id="438" r:id="rId113"/>
    <p:sldId id="386" r:id="rId114"/>
    <p:sldId id="426" r:id="rId115"/>
    <p:sldId id="361" r:id="rId116"/>
    <p:sldId id="362" r:id="rId117"/>
    <p:sldId id="406" r:id="rId118"/>
    <p:sldId id="429" r:id="rId119"/>
    <p:sldId id="430" r:id="rId120"/>
    <p:sldId id="391" r:id="rId121"/>
    <p:sldId id="427" r:id="rId122"/>
    <p:sldId id="363" r:id="rId123"/>
    <p:sldId id="364" r:id="rId124"/>
    <p:sldId id="282" r:id="rId125"/>
    <p:sldId id="397" r:id="rId126"/>
    <p:sldId id="369" r:id="rId127"/>
    <p:sldId id="276" r:id="rId128"/>
    <p:sldId id="309" r:id="rId129"/>
    <p:sldId id="393" r:id="rId130"/>
    <p:sldId id="277" r:id="rId131"/>
    <p:sldId id="318" r:id="rId132"/>
    <p:sldId id="319" r:id="rId133"/>
    <p:sldId id="310" r:id="rId134"/>
    <p:sldId id="321" r:id="rId135"/>
    <p:sldId id="366" r:id="rId136"/>
    <p:sldId id="395" r:id="rId137"/>
    <p:sldId id="367" r:id="rId138"/>
    <p:sldId id="377" r:id="rId139"/>
    <p:sldId id="368" r:id="rId140"/>
    <p:sldId id="409" r:id="rId141"/>
    <p:sldId id="408" r:id="rId142"/>
    <p:sldId id="385" r:id="rId143"/>
    <p:sldId id="407" r:id="rId144"/>
    <p:sldId id="376" r:id="rId145"/>
    <p:sldId id="415" r:id="rId146"/>
    <p:sldId id="302" r:id="rId147"/>
    <p:sldId id="273" r:id="rId148"/>
    <p:sldId id="305" r:id="rId149"/>
    <p:sldId id="424" r:id="rId150"/>
    <p:sldId id="306" r:id="rId151"/>
    <p:sldId id="425" r:id="rId152"/>
    <p:sldId id="394" r:id="rId153"/>
    <p:sldId id="307" r:id="rId154"/>
    <p:sldId id="308" r:id="rId155"/>
    <p:sldId id="299" r:id="rId156"/>
    <p:sldId id="300" r:id="rId157"/>
    <p:sldId id="296" r:id="rId158"/>
    <p:sldId id="297" r:id="rId159"/>
    <p:sldId id="298" r:id="rId160"/>
    <p:sldId id="327" r:id="rId161"/>
    <p:sldId id="357" r:id="rId162"/>
    <p:sldId id="301" r:id="rId163"/>
    <p:sldId id="295" r:id="rId164"/>
    <p:sldId id="303" r:id="rId165"/>
    <p:sldId id="328" r:id="rId166"/>
  </p:sldIdLst>
  <p:sldSz cx="12192000" cy="6858000"/>
  <p:notesSz cx="6858000" cy="9144000"/>
  <p:custShowLst>
    <p:custShow name="introloop" id="0">
      <p:sldLst>
        <p:sld r:id="rId6"/>
        <p:sld r:id="rId12"/>
        <p:sld r:id="rId8"/>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BB11A-2413-46EC-B9F4-52459B8A179A}" v="400" dt="2024-06-24T11:08:54.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3" autoAdjust="0"/>
  </p:normalViewPr>
  <p:slideViewPr>
    <p:cSldViewPr snapToGrid="0">
      <p:cViewPr varScale="1">
        <p:scale>
          <a:sx n="105" d="100"/>
          <a:sy n="105" d="100"/>
        </p:scale>
        <p:origin x="2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theme" Target="theme/theme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tableStyles" Target="tableStyle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2" Type="http://schemas.microsoft.com/office/2015/10/relationships/revisionInfo" Target="revisionInfo.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3B996-34DD-46E5-A42E-C0C6B2797CFD}"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GB"/>
        </a:p>
      </dgm:t>
    </dgm:pt>
    <dgm:pt modelId="{B5A34A05-18F9-415E-9F86-1E685A8F3622}">
      <dgm:prSet/>
      <dgm:spPr/>
      <dgm:t>
        <a:bodyPr/>
        <a:lstStyle/>
        <a:p>
          <a:r>
            <a:rPr lang="en-GB" b="1"/>
            <a:t>What are:</a:t>
          </a:r>
          <a:endParaRPr lang="en-GB"/>
        </a:p>
      </dgm:t>
    </dgm:pt>
    <dgm:pt modelId="{952B413A-C886-47A0-A9D1-F038B9F70161}" type="parTrans" cxnId="{AE6708AE-E315-4926-98A0-670C6966D6A9}">
      <dgm:prSet/>
      <dgm:spPr/>
      <dgm:t>
        <a:bodyPr/>
        <a:lstStyle/>
        <a:p>
          <a:endParaRPr lang="en-GB"/>
        </a:p>
      </dgm:t>
    </dgm:pt>
    <dgm:pt modelId="{9645F84E-754B-454A-84EC-9883CDB4D5CE}" type="sibTrans" cxnId="{AE6708AE-E315-4926-98A0-670C6966D6A9}">
      <dgm:prSet/>
      <dgm:spPr/>
      <dgm:t>
        <a:bodyPr/>
        <a:lstStyle/>
        <a:p>
          <a:endParaRPr lang="en-GB"/>
        </a:p>
      </dgm:t>
    </dgm:pt>
    <dgm:pt modelId="{80DD7DF1-FE8C-49C1-8D2D-3ADACF1B3CFA}">
      <dgm:prSet/>
      <dgm:spPr/>
      <dgm:t>
        <a:bodyPr/>
        <a:lstStyle/>
        <a:p>
          <a:r>
            <a:rPr lang="en-GB" dirty="0"/>
            <a:t>Hypothesis testing and estimation</a:t>
          </a:r>
        </a:p>
      </dgm:t>
    </dgm:pt>
    <dgm:pt modelId="{01043D9A-1C99-4203-B8A6-F31184BEF7E9}" type="parTrans" cxnId="{183B57BC-4AF8-4FA1-BF3C-D3D053DA89A3}">
      <dgm:prSet/>
      <dgm:spPr/>
      <dgm:t>
        <a:bodyPr/>
        <a:lstStyle/>
        <a:p>
          <a:endParaRPr lang="en-GB"/>
        </a:p>
      </dgm:t>
    </dgm:pt>
    <dgm:pt modelId="{728B2875-0AFB-4559-BF8A-9BF4ACA50BAA}" type="sibTrans" cxnId="{183B57BC-4AF8-4FA1-BF3C-D3D053DA89A3}">
      <dgm:prSet/>
      <dgm:spPr/>
      <dgm:t>
        <a:bodyPr/>
        <a:lstStyle/>
        <a:p>
          <a:endParaRPr lang="en-GB"/>
        </a:p>
      </dgm:t>
    </dgm:pt>
    <dgm:pt modelId="{AD0F7E3B-90BB-4BCE-92A2-0939D77BCC60}">
      <dgm:prSet/>
      <dgm:spPr/>
      <dgm:t>
        <a:bodyPr/>
        <a:lstStyle/>
        <a:p>
          <a:r>
            <a:rPr lang="en-GB" dirty="0"/>
            <a:t>Revision of type I and type II errors </a:t>
          </a:r>
        </a:p>
      </dgm:t>
    </dgm:pt>
    <dgm:pt modelId="{EF89CA16-9DB6-464F-A5AB-5AF20315AB33}" type="parTrans" cxnId="{EAE9606C-7A13-46FC-B85F-9D3C978574E8}">
      <dgm:prSet/>
      <dgm:spPr/>
      <dgm:t>
        <a:bodyPr/>
        <a:lstStyle/>
        <a:p>
          <a:endParaRPr lang="en-GB"/>
        </a:p>
      </dgm:t>
    </dgm:pt>
    <dgm:pt modelId="{8419BCEC-045E-43F3-BA9E-680A9964250C}" type="sibTrans" cxnId="{EAE9606C-7A13-46FC-B85F-9D3C978574E8}">
      <dgm:prSet/>
      <dgm:spPr/>
      <dgm:t>
        <a:bodyPr/>
        <a:lstStyle/>
        <a:p>
          <a:endParaRPr lang="en-GB"/>
        </a:p>
      </dgm:t>
    </dgm:pt>
    <dgm:pt modelId="{E0F94F52-A5C8-4D83-9F6F-F005EC16E22B}">
      <dgm:prSet/>
      <dgm:spPr/>
      <dgm:t>
        <a:bodyPr/>
        <a:lstStyle/>
        <a:p>
          <a:r>
            <a:rPr lang="en-GB" dirty="0"/>
            <a:t>Sample size, power, false discovery rate</a:t>
          </a:r>
        </a:p>
      </dgm:t>
    </dgm:pt>
    <dgm:pt modelId="{511F4155-8837-4A14-B6FA-24DF5E070F3F}" type="parTrans" cxnId="{681A606C-5C7D-40DE-9BDB-63BA6FBCBCF2}">
      <dgm:prSet/>
      <dgm:spPr/>
      <dgm:t>
        <a:bodyPr/>
        <a:lstStyle/>
        <a:p>
          <a:endParaRPr lang="en-GB"/>
        </a:p>
      </dgm:t>
    </dgm:pt>
    <dgm:pt modelId="{4200D157-8937-4CF9-958D-820A272C60B4}" type="sibTrans" cxnId="{681A606C-5C7D-40DE-9BDB-63BA6FBCBCF2}">
      <dgm:prSet/>
      <dgm:spPr/>
      <dgm:t>
        <a:bodyPr/>
        <a:lstStyle/>
        <a:p>
          <a:endParaRPr lang="en-GB"/>
        </a:p>
      </dgm:t>
    </dgm:pt>
    <dgm:pt modelId="{6E491A32-D6D5-46C7-AAE3-1528B69A3D1B}">
      <dgm:prSet/>
      <dgm:spPr/>
      <dgm:t>
        <a:bodyPr/>
        <a:lstStyle/>
        <a:p>
          <a:r>
            <a:rPr lang="en-GB" b="1" dirty="0"/>
            <a:t>Understand:</a:t>
          </a:r>
          <a:endParaRPr lang="en-GB" dirty="0"/>
        </a:p>
      </dgm:t>
    </dgm:pt>
    <dgm:pt modelId="{407C2F26-9728-4D32-A9F0-71FFCC3414F7}" type="parTrans" cxnId="{20F9B725-87D1-42A8-8323-939C09AA52E7}">
      <dgm:prSet/>
      <dgm:spPr/>
      <dgm:t>
        <a:bodyPr/>
        <a:lstStyle/>
        <a:p>
          <a:endParaRPr lang="en-GB"/>
        </a:p>
      </dgm:t>
    </dgm:pt>
    <dgm:pt modelId="{E56AA507-0FF3-406F-9B23-6EA4CFE191C7}" type="sibTrans" cxnId="{20F9B725-87D1-42A8-8323-939C09AA52E7}">
      <dgm:prSet/>
      <dgm:spPr/>
      <dgm:t>
        <a:bodyPr/>
        <a:lstStyle/>
        <a:p>
          <a:endParaRPr lang="en-GB"/>
        </a:p>
      </dgm:t>
    </dgm:pt>
    <dgm:pt modelId="{F27A91BD-864C-4529-AA90-170EDC5313D0}">
      <dgm:prSet/>
      <dgm:spPr/>
      <dgm:t>
        <a:bodyPr/>
        <a:lstStyle/>
        <a:p>
          <a:r>
            <a:rPr lang="en-GB" dirty="0"/>
            <a:t>The importance of having a large enough study</a:t>
          </a:r>
        </a:p>
      </dgm:t>
    </dgm:pt>
    <dgm:pt modelId="{7E67C204-D234-410A-933E-6D770651B1A2}" type="parTrans" cxnId="{3B4DBFAF-07C6-4DF0-978D-D1E09AD97E5B}">
      <dgm:prSet/>
      <dgm:spPr/>
      <dgm:t>
        <a:bodyPr/>
        <a:lstStyle/>
        <a:p>
          <a:endParaRPr lang="en-GB"/>
        </a:p>
      </dgm:t>
    </dgm:pt>
    <dgm:pt modelId="{5AA30DD0-DC8D-43E1-AFFB-28BB1F00C010}" type="sibTrans" cxnId="{3B4DBFAF-07C6-4DF0-978D-D1E09AD97E5B}">
      <dgm:prSet/>
      <dgm:spPr/>
      <dgm:t>
        <a:bodyPr/>
        <a:lstStyle/>
        <a:p>
          <a:endParaRPr lang="en-GB"/>
        </a:p>
      </dgm:t>
    </dgm:pt>
    <dgm:pt modelId="{6A1857F0-3502-4B3C-AFBA-34C05B2A1ACE}">
      <dgm:prSet/>
      <dgm:spPr/>
      <dgm:t>
        <a:bodyPr/>
        <a:lstStyle/>
        <a:p>
          <a:r>
            <a:rPr lang="en-GB" dirty="0"/>
            <a:t>The principles behind sample size calculations</a:t>
          </a:r>
        </a:p>
      </dgm:t>
    </dgm:pt>
    <dgm:pt modelId="{31A7D7D0-4132-4229-9B2D-B069F8327CE8}" type="parTrans" cxnId="{36765B6A-BB4B-49E2-8643-AE129527B6F4}">
      <dgm:prSet/>
      <dgm:spPr/>
      <dgm:t>
        <a:bodyPr/>
        <a:lstStyle/>
        <a:p>
          <a:endParaRPr lang="en-GB"/>
        </a:p>
      </dgm:t>
    </dgm:pt>
    <dgm:pt modelId="{644F44EA-50FE-448D-A6E9-ADC7F87F62BB}" type="sibTrans" cxnId="{36765B6A-BB4B-49E2-8643-AE129527B6F4}">
      <dgm:prSet/>
      <dgm:spPr/>
      <dgm:t>
        <a:bodyPr/>
        <a:lstStyle/>
        <a:p>
          <a:endParaRPr lang="en-GB"/>
        </a:p>
      </dgm:t>
    </dgm:pt>
    <dgm:pt modelId="{8F09644B-3756-48A3-99CB-91E3652E9086}">
      <dgm:prSet/>
      <dgm:spPr/>
      <dgm:t>
        <a:bodyPr/>
        <a:lstStyle/>
        <a:p>
          <a:r>
            <a:rPr lang="en-GB" b="1"/>
            <a:t>How to:</a:t>
          </a:r>
          <a:endParaRPr lang="en-GB"/>
        </a:p>
      </dgm:t>
    </dgm:pt>
    <dgm:pt modelId="{992C26D6-8EE0-47D4-B149-2F620A1D8759}" type="parTrans" cxnId="{45ECF6D2-A051-4224-B78D-839171CE8EC8}">
      <dgm:prSet/>
      <dgm:spPr/>
      <dgm:t>
        <a:bodyPr/>
        <a:lstStyle/>
        <a:p>
          <a:endParaRPr lang="en-GB"/>
        </a:p>
      </dgm:t>
    </dgm:pt>
    <dgm:pt modelId="{DA84F392-2891-4D69-9C93-38C32ACA6F78}" type="sibTrans" cxnId="{45ECF6D2-A051-4224-B78D-839171CE8EC8}">
      <dgm:prSet/>
      <dgm:spPr/>
      <dgm:t>
        <a:bodyPr/>
        <a:lstStyle/>
        <a:p>
          <a:endParaRPr lang="en-GB"/>
        </a:p>
      </dgm:t>
    </dgm:pt>
    <dgm:pt modelId="{C64A6BEA-4160-4FDA-911E-700F92AC9D7C}">
      <dgm:prSet/>
      <dgm:spPr/>
      <dgm:t>
        <a:bodyPr/>
        <a:lstStyle/>
        <a:p>
          <a:r>
            <a:rPr lang="en-GB" dirty="0"/>
            <a:t>Use R (statistical software) for:</a:t>
          </a:r>
        </a:p>
      </dgm:t>
    </dgm:pt>
    <dgm:pt modelId="{85BB3640-897A-4AD1-9E49-5AB71738BA9D}" type="parTrans" cxnId="{6254D782-3AA1-44B1-86AD-B5C42E834A30}">
      <dgm:prSet/>
      <dgm:spPr/>
      <dgm:t>
        <a:bodyPr/>
        <a:lstStyle/>
        <a:p>
          <a:endParaRPr lang="en-GB"/>
        </a:p>
      </dgm:t>
    </dgm:pt>
    <dgm:pt modelId="{D73872F8-FC4D-42BA-B9BB-13BCDAF7A333}" type="sibTrans" cxnId="{6254D782-3AA1-44B1-86AD-B5C42E834A30}">
      <dgm:prSet/>
      <dgm:spPr/>
      <dgm:t>
        <a:bodyPr/>
        <a:lstStyle/>
        <a:p>
          <a:endParaRPr lang="en-GB"/>
        </a:p>
      </dgm:t>
    </dgm:pt>
    <dgm:pt modelId="{DCA8F9BB-CA63-4420-8629-1564233F6BA4}">
      <dgm:prSet/>
      <dgm:spPr/>
      <dgm:t>
        <a:bodyPr/>
        <a:lstStyle/>
        <a:p>
          <a:r>
            <a:rPr lang="en-GB" dirty="0"/>
            <a:t>Identify, discover and interpret the inputs needed</a:t>
          </a:r>
        </a:p>
      </dgm:t>
    </dgm:pt>
    <dgm:pt modelId="{E66A08D6-414B-4D3F-9F8D-263CB2E71815}" type="parTrans" cxnId="{53CB920E-E520-4399-8CC3-0F3CB79C9EB4}">
      <dgm:prSet/>
      <dgm:spPr/>
      <dgm:t>
        <a:bodyPr/>
        <a:lstStyle/>
        <a:p>
          <a:endParaRPr lang="en-GB"/>
        </a:p>
      </dgm:t>
    </dgm:pt>
    <dgm:pt modelId="{7CEFB269-A253-45C6-9E0D-0825313C02A0}" type="sibTrans" cxnId="{53CB920E-E520-4399-8CC3-0F3CB79C9EB4}">
      <dgm:prSet/>
      <dgm:spPr/>
      <dgm:t>
        <a:bodyPr/>
        <a:lstStyle/>
        <a:p>
          <a:endParaRPr lang="en-GB"/>
        </a:p>
      </dgm:t>
    </dgm:pt>
    <dgm:pt modelId="{C963D7BB-6BA1-4F9B-9375-DB8E3D196680}">
      <dgm:prSet/>
      <dgm:spPr/>
      <dgm:t>
        <a:bodyPr/>
        <a:lstStyle/>
        <a:p>
          <a:r>
            <a:rPr lang="en-GB" b="1"/>
            <a:t>Discuss:</a:t>
          </a:r>
          <a:endParaRPr lang="en-GB"/>
        </a:p>
      </dgm:t>
    </dgm:pt>
    <dgm:pt modelId="{1D2AF666-1C10-44DA-9951-7010CE043E51}" type="parTrans" cxnId="{EF54F363-2667-4436-B756-DEB787FBC440}">
      <dgm:prSet/>
      <dgm:spPr/>
      <dgm:t>
        <a:bodyPr/>
        <a:lstStyle/>
        <a:p>
          <a:endParaRPr lang="en-GB"/>
        </a:p>
      </dgm:t>
    </dgm:pt>
    <dgm:pt modelId="{A00F2BCC-770F-4539-B34C-878E5148A1C9}" type="sibTrans" cxnId="{EF54F363-2667-4436-B756-DEB787FBC440}">
      <dgm:prSet/>
      <dgm:spPr/>
      <dgm:t>
        <a:bodyPr/>
        <a:lstStyle/>
        <a:p>
          <a:endParaRPr lang="en-GB"/>
        </a:p>
      </dgm:t>
    </dgm:pt>
    <dgm:pt modelId="{17658BDF-2478-4F17-B4AB-3A3242F12CFF}">
      <dgm:prSet/>
      <dgm:spPr/>
      <dgm:t>
        <a:bodyPr/>
        <a:lstStyle/>
        <a:p>
          <a:r>
            <a:rPr lang="en-GB" dirty="0"/>
            <a:t>How the principles above apply to more complex study designs</a:t>
          </a:r>
        </a:p>
      </dgm:t>
    </dgm:pt>
    <dgm:pt modelId="{D26926F7-BB26-4CB8-9264-B3B6B237466E}" type="parTrans" cxnId="{77707D54-C9BD-480B-A81F-41854813E0BB}">
      <dgm:prSet/>
      <dgm:spPr/>
      <dgm:t>
        <a:bodyPr/>
        <a:lstStyle/>
        <a:p>
          <a:endParaRPr lang="en-GB"/>
        </a:p>
      </dgm:t>
    </dgm:pt>
    <dgm:pt modelId="{29604DED-247A-4052-ADA1-C4C052F5C6AF}" type="sibTrans" cxnId="{77707D54-C9BD-480B-A81F-41854813E0BB}">
      <dgm:prSet/>
      <dgm:spPr/>
      <dgm:t>
        <a:bodyPr/>
        <a:lstStyle/>
        <a:p>
          <a:endParaRPr lang="en-GB"/>
        </a:p>
      </dgm:t>
    </dgm:pt>
    <dgm:pt modelId="{6504DD65-FC0A-4D48-8DB9-576D2D0474F0}">
      <dgm:prSet/>
      <dgm:spPr/>
      <dgm:t>
        <a:bodyPr/>
        <a:lstStyle/>
        <a:p>
          <a:r>
            <a:rPr lang="en-GB" dirty="0"/>
            <a:t>How to reduce the sample size required for a particular research objective</a:t>
          </a:r>
        </a:p>
      </dgm:t>
    </dgm:pt>
    <dgm:pt modelId="{4B10B6E9-A874-4FFC-A8F8-5C8B1316DB50}" type="parTrans" cxnId="{E48D3935-68D7-438B-90A4-2329A91F466C}">
      <dgm:prSet/>
      <dgm:spPr/>
      <dgm:t>
        <a:bodyPr/>
        <a:lstStyle/>
        <a:p>
          <a:endParaRPr lang="en-GB"/>
        </a:p>
      </dgm:t>
    </dgm:pt>
    <dgm:pt modelId="{C2013A97-1CF1-486C-AFA6-704646142C24}" type="sibTrans" cxnId="{E48D3935-68D7-438B-90A4-2329A91F466C}">
      <dgm:prSet/>
      <dgm:spPr/>
      <dgm:t>
        <a:bodyPr/>
        <a:lstStyle/>
        <a:p>
          <a:endParaRPr lang="en-GB"/>
        </a:p>
      </dgm:t>
    </dgm:pt>
    <dgm:pt modelId="{A31FC3DA-BD9F-4399-B876-B8D32C91138B}">
      <dgm:prSet/>
      <dgm:spPr/>
      <dgm:t>
        <a:bodyPr/>
        <a:lstStyle/>
        <a:p>
          <a:r>
            <a:rPr lang="en-GB" dirty="0"/>
            <a:t>Other software for sample size calculations</a:t>
          </a:r>
        </a:p>
      </dgm:t>
    </dgm:pt>
    <dgm:pt modelId="{37CDDB24-54CC-450E-8CCB-7A5F537C0031}" type="parTrans" cxnId="{119DE426-CF39-4DF2-8A13-47DF12A09244}">
      <dgm:prSet/>
      <dgm:spPr/>
      <dgm:t>
        <a:bodyPr/>
        <a:lstStyle/>
        <a:p>
          <a:endParaRPr lang="en-GB"/>
        </a:p>
      </dgm:t>
    </dgm:pt>
    <dgm:pt modelId="{41EEA35F-CD88-44B3-9367-D9C559EB9C7F}" type="sibTrans" cxnId="{119DE426-CF39-4DF2-8A13-47DF12A09244}">
      <dgm:prSet/>
      <dgm:spPr/>
      <dgm:t>
        <a:bodyPr/>
        <a:lstStyle/>
        <a:p>
          <a:endParaRPr lang="en-GB"/>
        </a:p>
      </dgm:t>
    </dgm:pt>
    <dgm:pt modelId="{2883F074-3CC4-4FB2-8E95-35E517D719DB}">
      <dgm:prSet/>
      <dgm:spPr/>
      <dgm:t>
        <a:bodyPr/>
        <a:lstStyle/>
        <a:p>
          <a:endParaRPr lang="en-GB"/>
        </a:p>
      </dgm:t>
    </dgm:pt>
    <dgm:pt modelId="{4AB61AF6-9D77-4423-AD1B-E516F37C6E9A}" type="parTrans" cxnId="{BF8EF12F-DAB1-4D94-B9FD-9FEC200E9DED}">
      <dgm:prSet/>
      <dgm:spPr/>
      <dgm:t>
        <a:bodyPr/>
        <a:lstStyle/>
        <a:p>
          <a:endParaRPr lang="en-GB"/>
        </a:p>
      </dgm:t>
    </dgm:pt>
    <dgm:pt modelId="{0CE30BDD-2986-43C4-943D-9E7283776FF1}" type="sibTrans" cxnId="{BF8EF12F-DAB1-4D94-B9FD-9FEC200E9DED}">
      <dgm:prSet/>
      <dgm:spPr/>
      <dgm:t>
        <a:bodyPr/>
        <a:lstStyle/>
        <a:p>
          <a:endParaRPr lang="en-GB"/>
        </a:p>
      </dgm:t>
    </dgm:pt>
    <dgm:pt modelId="{1BFD88E4-4CF5-4378-AEDC-E26C030D7832}">
      <dgm:prSet/>
      <dgm:spPr/>
      <dgm:t>
        <a:bodyPr/>
        <a:lstStyle/>
        <a:p>
          <a:endParaRPr lang="en-GB" dirty="0"/>
        </a:p>
      </dgm:t>
    </dgm:pt>
    <dgm:pt modelId="{21D29763-E6E8-46BD-B097-6C6778932BA9}" type="parTrans" cxnId="{21950FCE-5596-4ACF-A6BE-0E774BF2E74F}">
      <dgm:prSet/>
      <dgm:spPr/>
      <dgm:t>
        <a:bodyPr/>
        <a:lstStyle/>
        <a:p>
          <a:endParaRPr lang="en-GB"/>
        </a:p>
      </dgm:t>
    </dgm:pt>
    <dgm:pt modelId="{8D7254C8-836C-4506-BF9C-6871E7053173}" type="sibTrans" cxnId="{21950FCE-5596-4ACF-A6BE-0E774BF2E74F}">
      <dgm:prSet/>
      <dgm:spPr/>
      <dgm:t>
        <a:bodyPr/>
        <a:lstStyle/>
        <a:p>
          <a:endParaRPr lang="en-GB"/>
        </a:p>
      </dgm:t>
    </dgm:pt>
    <dgm:pt modelId="{696172F3-CD08-485B-B120-EBA30F70D0F8}">
      <dgm:prSet/>
      <dgm:spPr/>
      <dgm:t>
        <a:bodyPr/>
        <a:lstStyle/>
        <a:p>
          <a:endParaRPr lang="en-GB" dirty="0"/>
        </a:p>
      </dgm:t>
    </dgm:pt>
    <dgm:pt modelId="{17C5ECC8-6161-4724-9B49-9DDFFBCD5D16}" type="parTrans" cxnId="{19D9FA21-0516-4826-B71D-126CE3150C53}">
      <dgm:prSet/>
      <dgm:spPr/>
      <dgm:t>
        <a:bodyPr/>
        <a:lstStyle/>
        <a:p>
          <a:endParaRPr lang="en-GB"/>
        </a:p>
      </dgm:t>
    </dgm:pt>
    <dgm:pt modelId="{0C57546D-6FBE-4592-B7AD-A9D08DBFD02A}" type="sibTrans" cxnId="{19D9FA21-0516-4826-B71D-126CE3150C53}">
      <dgm:prSet/>
      <dgm:spPr/>
      <dgm:t>
        <a:bodyPr/>
        <a:lstStyle/>
        <a:p>
          <a:endParaRPr lang="en-GB"/>
        </a:p>
      </dgm:t>
    </dgm:pt>
    <dgm:pt modelId="{5780218B-26F8-4C14-8D1F-8A4C584294DA}">
      <dgm:prSet/>
      <dgm:spPr/>
      <dgm:t>
        <a:bodyPr/>
        <a:lstStyle/>
        <a:p>
          <a:r>
            <a:rPr lang="en-GB" dirty="0"/>
            <a:t>Various common study designs.</a:t>
          </a:r>
        </a:p>
      </dgm:t>
    </dgm:pt>
    <dgm:pt modelId="{AA1E7EA6-6F27-4C55-AE45-277496181E54}" type="parTrans" cxnId="{6CD5CF25-B494-46A9-BA8C-2C1D9208C49A}">
      <dgm:prSet/>
      <dgm:spPr/>
      <dgm:t>
        <a:bodyPr/>
        <a:lstStyle/>
        <a:p>
          <a:endParaRPr lang="en-GB"/>
        </a:p>
      </dgm:t>
    </dgm:pt>
    <dgm:pt modelId="{DCD080AA-56CF-4CF4-8B52-04D5EF3E1C23}" type="sibTrans" cxnId="{6CD5CF25-B494-46A9-BA8C-2C1D9208C49A}">
      <dgm:prSet/>
      <dgm:spPr/>
      <dgm:t>
        <a:bodyPr/>
        <a:lstStyle/>
        <a:p>
          <a:endParaRPr lang="en-GB"/>
        </a:p>
      </dgm:t>
    </dgm:pt>
    <dgm:pt modelId="{4502A7D6-4BE0-4D4C-9944-71AE87CF0A5D}">
      <dgm:prSet/>
      <dgm:spPr/>
      <dgm:t>
        <a:bodyPr/>
        <a:lstStyle/>
        <a:p>
          <a:endParaRPr lang="en-GB" dirty="0"/>
        </a:p>
      </dgm:t>
    </dgm:pt>
    <dgm:pt modelId="{C52736BA-3606-40A7-BC7D-C8A3D6D3A931}" type="parTrans" cxnId="{B785C6B4-41C3-4E7F-B4C6-49B40170E556}">
      <dgm:prSet/>
      <dgm:spPr/>
      <dgm:t>
        <a:bodyPr/>
        <a:lstStyle/>
        <a:p>
          <a:endParaRPr lang="en-GB"/>
        </a:p>
      </dgm:t>
    </dgm:pt>
    <dgm:pt modelId="{8176423C-BE53-4D55-AB55-DCE0B3239C3C}" type="sibTrans" cxnId="{B785C6B4-41C3-4E7F-B4C6-49B40170E556}">
      <dgm:prSet/>
      <dgm:spPr/>
      <dgm:t>
        <a:bodyPr/>
        <a:lstStyle/>
        <a:p>
          <a:endParaRPr lang="en-GB"/>
        </a:p>
      </dgm:t>
    </dgm:pt>
    <dgm:pt modelId="{B3FD8174-8080-4228-8AC2-B8328F2E5D52}">
      <dgm:prSet/>
      <dgm:spPr/>
      <dgm:t>
        <a:bodyPr/>
        <a:lstStyle/>
        <a:p>
          <a:r>
            <a:rPr lang="en-GB" dirty="0"/>
            <a:t>Power, precision and sample size using simulation or analytic tools</a:t>
          </a:r>
        </a:p>
      </dgm:t>
    </dgm:pt>
    <dgm:pt modelId="{30ADC0CA-2602-4C70-8920-8C617E5FEC11}" type="parTrans" cxnId="{3604BD40-E35A-4236-9D8D-1625FFAFD68E}">
      <dgm:prSet/>
      <dgm:spPr/>
      <dgm:t>
        <a:bodyPr/>
        <a:lstStyle/>
        <a:p>
          <a:endParaRPr lang="en-GB"/>
        </a:p>
      </dgm:t>
    </dgm:pt>
    <dgm:pt modelId="{AE957D9C-5350-4DF1-9A67-C3B2F737B41C}" type="sibTrans" cxnId="{3604BD40-E35A-4236-9D8D-1625FFAFD68E}">
      <dgm:prSet/>
      <dgm:spPr/>
      <dgm:t>
        <a:bodyPr/>
        <a:lstStyle/>
        <a:p>
          <a:endParaRPr lang="en-GB"/>
        </a:p>
      </dgm:t>
    </dgm:pt>
    <dgm:pt modelId="{BFEA4751-34B8-4135-B8A2-71D41C10898A}">
      <dgm:prSet/>
      <dgm:spPr/>
      <dgm:t>
        <a:bodyPr/>
        <a:lstStyle/>
        <a:p>
          <a:r>
            <a:rPr lang="en-GB" dirty="0"/>
            <a:t>Comparisons of means and proportions.</a:t>
          </a:r>
        </a:p>
      </dgm:t>
    </dgm:pt>
    <dgm:pt modelId="{52A97EE7-863A-4AFE-A6EA-28918256F875}" type="parTrans" cxnId="{4F674AA0-15D9-4D44-84C1-701B01C28D9B}">
      <dgm:prSet/>
      <dgm:spPr/>
      <dgm:t>
        <a:bodyPr/>
        <a:lstStyle/>
        <a:p>
          <a:endParaRPr lang="en-GB"/>
        </a:p>
      </dgm:t>
    </dgm:pt>
    <dgm:pt modelId="{033D82B1-9960-479C-961F-4CB47E009764}" type="sibTrans" cxnId="{4F674AA0-15D9-4D44-84C1-701B01C28D9B}">
      <dgm:prSet/>
      <dgm:spPr/>
      <dgm:t>
        <a:bodyPr/>
        <a:lstStyle/>
        <a:p>
          <a:endParaRPr lang="en-GB"/>
        </a:p>
      </dgm:t>
    </dgm:pt>
    <dgm:pt modelId="{739C5156-A768-4E4B-AF10-9879F136E8BD}">
      <dgm:prSet/>
      <dgm:spPr/>
      <dgm:t>
        <a:bodyPr/>
        <a:lstStyle/>
        <a:p>
          <a:endParaRPr lang="en-GB" dirty="0"/>
        </a:p>
      </dgm:t>
    </dgm:pt>
    <dgm:pt modelId="{63D71BA4-5856-4CFA-9660-3DA388A77D04}" type="parTrans" cxnId="{F7DA129E-91DD-4540-A52E-7837284177CB}">
      <dgm:prSet/>
      <dgm:spPr/>
      <dgm:t>
        <a:bodyPr/>
        <a:lstStyle/>
        <a:p>
          <a:endParaRPr lang="en-GB"/>
        </a:p>
      </dgm:t>
    </dgm:pt>
    <dgm:pt modelId="{E9BDDEBF-DF4F-4AC5-85DF-C50D26622F01}" type="sibTrans" cxnId="{F7DA129E-91DD-4540-A52E-7837284177CB}">
      <dgm:prSet/>
      <dgm:spPr/>
      <dgm:t>
        <a:bodyPr/>
        <a:lstStyle/>
        <a:p>
          <a:endParaRPr lang="en-GB"/>
        </a:p>
      </dgm:t>
    </dgm:pt>
    <dgm:pt modelId="{EFCD431B-08F8-4809-9604-853984B62FFE}">
      <dgm:prSet/>
      <dgm:spPr/>
      <dgm:t>
        <a:bodyPr/>
        <a:lstStyle/>
        <a:p>
          <a:endParaRPr lang="en-GB" dirty="0"/>
        </a:p>
      </dgm:t>
    </dgm:pt>
    <dgm:pt modelId="{CBA6D49F-4E97-409B-8E05-4012C7CE8323}" type="parTrans" cxnId="{DCE7BACD-011B-4C5C-8A08-0862C2F14A8A}">
      <dgm:prSet/>
      <dgm:spPr/>
      <dgm:t>
        <a:bodyPr/>
        <a:lstStyle/>
        <a:p>
          <a:endParaRPr lang="en-GB"/>
        </a:p>
      </dgm:t>
    </dgm:pt>
    <dgm:pt modelId="{27320F2A-7878-442F-8077-8EFBB5A2EF84}" type="sibTrans" cxnId="{DCE7BACD-011B-4C5C-8A08-0862C2F14A8A}">
      <dgm:prSet/>
      <dgm:spPr/>
      <dgm:t>
        <a:bodyPr/>
        <a:lstStyle/>
        <a:p>
          <a:endParaRPr lang="en-GB"/>
        </a:p>
      </dgm:t>
    </dgm:pt>
    <dgm:pt modelId="{CE36A774-BC37-4DBD-ABC3-A5FBD61F0940}">
      <dgm:prSet/>
      <dgm:spPr/>
      <dgm:t>
        <a:bodyPr/>
        <a:lstStyle/>
        <a:p>
          <a:endParaRPr lang="en-GB" dirty="0"/>
        </a:p>
      </dgm:t>
    </dgm:pt>
    <dgm:pt modelId="{09D4D661-8C7B-47BE-9218-C8E4B495BB03}" type="parTrans" cxnId="{EC2DDD32-C6DB-46F9-950C-2B18C9B8850B}">
      <dgm:prSet/>
      <dgm:spPr/>
      <dgm:t>
        <a:bodyPr/>
        <a:lstStyle/>
        <a:p>
          <a:endParaRPr lang="en-GB"/>
        </a:p>
      </dgm:t>
    </dgm:pt>
    <dgm:pt modelId="{9D762D88-0C3A-4912-88AA-91A2ECC9A231}" type="sibTrans" cxnId="{EC2DDD32-C6DB-46F9-950C-2B18C9B8850B}">
      <dgm:prSet/>
      <dgm:spPr/>
      <dgm:t>
        <a:bodyPr/>
        <a:lstStyle/>
        <a:p>
          <a:endParaRPr lang="en-GB"/>
        </a:p>
      </dgm:t>
    </dgm:pt>
    <dgm:pt modelId="{8248D1A0-116B-447A-AC66-98A155C894CE}">
      <dgm:prSet/>
      <dgm:spPr/>
      <dgm:t>
        <a:bodyPr/>
        <a:lstStyle/>
        <a:p>
          <a:endParaRPr lang="en-GB" dirty="0"/>
        </a:p>
      </dgm:t>
    </dgm:pt>
    <dgm:pt modelId="{1997D68D-0813-4704-B90E-C4084761F3EE}" type="parTrans" cxnId="{5DC58F94-8382-416E-86D8-EF758261F3E6}">
      <dgm:prSet/>
      <dgm:spPr/>
      <dgm:t>
        <a:bodyPr/>
        <a:lstStyle/>
        <a:p>
          <a:endParaRPr lang="en-GB"/>
        </a:p>
      </dgm:t>
    </dgm:pt>
    <dgm:pt modelId="{802827C9-E90E-410C-89DF-F24DE945E943}" type="sibTrans" cxnId="{5DC58F94-8382-416E-86D8-EF758261F3E6}">
      <dgm:prSet/>
      <dgm:spPr/>
      <dgm:t>
        <a:bodyPr/>
        <a:lstStyle/>
        <a:p>
          <a:endParaRPr lang="en-GB"/>
        </a:p>
      </dgm:t>
    </dgm:pt>
    <dgm:pt modelId="{42294D55-C514-4D39-9342-EA5FD474F825}" type="pres">
      <dgm:prSet presAssocID="{7233B996-34DD-46E5-A42E-C0C6B2797CFD}" presName="Name0" presStyleCnt="0">
        <dgm:presLayoutVars>
          <dgm:dir/>
          <dgm:animLvl val="lvl"/>
          <dgm:resizeHandles val="exact"/>
        </dgm:presLayoutVars>
      </dgm:prSet>
      <dgm:spPr/>
    </dgm:pt>
    <dgm:pt modelId="{BB7710D5-45E1-4100-B294-D264A658E319}" type="pres">
      <dgm:prSet presAssocID="{B5A34A05-18F9-415E-9F86-1E685A8F3622}" presName="composite" presStyleCnt="0"/>
      <dgm:spPr/>
    </dgm:pt>
    <dgm:pt modelId="{4AA096CF-3C87-48D5-B546-E2DCFE509ED6}" type="pres">
      <dgm:prSet presAssocID="{B5A34A05-18F9-415E-9F86-1E685A8F3622}" presName="parTx" presStyleLbl="alignNode1" presStyleIdx="0" presStyleCnt="4">
        <dgm:presLayoutVars>
          <dgm:chMax val="0"/>
          <dgm:chPref val="0"/>
          <dgm:bulletEnabled val="1"/>
        </dgm:presLayoutVars>
      </dgm:prSet>
      <dgm:spPr/>
    </dgm:pt>
    <dgm:pt modelId="{DF8840F3-DDA0-496F-A149-DF9372484B0F}" type="pres">
      <dgm:prSet presAssocID="{B5A34A05-18F9-415E-9F86-1E685A8F3622}" presName="desTx" presStyleLbl="alignAccFollowNode1" presStyleIdx="0" presStyleCnt="4">
        <dgm:presLayoutVars>
          <dgm:bulletEnabled val="1"/>
        </dgm:presLayoutVars>
      </dgm:prSet>
      <dgm:spPr/>
    </dgm:pt>
    <dgm:pt modelId="{2C13F091-3795-4F7C-B048-5299D307B941}" type="pres">
      <dgm:prSet presAssocID="{9645F84E-754B-454A-84EC-9883CDB4D5CE}" presName="space" presStyleCnt="0"/>
      <dgm:spPr/>
    </dgm:pt>
    <dgm:pt modelId="{1A21871B-4514-4BB2-9016-9040D7B113B0}" type="pres">
      <dgm:prSet presAssocID="{6E491A32-D6D5-46C7-AAE3-1528B69A3D1B}" presName="composite" presStyleCnt="0"/>
      <dgm:spPr/>
    </dgm:pt>
    <dgm:pt modelId="{71584FDF-4D23-4A48-AD63-EDC4AB8A82BE}" type="pres">
      <dgm:prSet presAssocID="{6E491A32-D6D5-46C7-AAE3-1528B69A3D1B}" presName="parTx" presStyleLbl="alignNode1" presStyleIdx="1" presStyleCnt="4">
        <dgm:presLayoutVars>
          <dgm:chMax val="0"/>
          <dgm:chPref val="0"/>
          <dgm:bulletEnabled val="1"/>
        </dgm:presLayoutVars>
      </dgm:prSet>
      <dgm:spPr/>
    </dgm:pt>
    <dgm:pt modelId="{F7B678B4-88C8-410D-923B-EC00C98F2563}" type="pres">
      <dgm:prSet presAssocID="{6E491A32-D6D5-46C7-AAE3-1528B69A3D1B}" presName="desTx" presStyleLbl="alignAccFollowNode1" presStyleIdx="1" presStyleCnt="4">
        <dgm:presLayoutVars>
          <dgm:bulletEnabled val="1"/>
        </dgm:presLayoutVars>
      </dgm:prSet>
      <dgm:spPr/>
    </dgm:pt>
    <dgm:pt modelId="{CC327A40-01A5-40C3-B569-F3437A0DC165}" type="pres">
      <dgm:prSet presAssocID="{E56AA507-0FF3-406F-9B23-6EA4CFE191C7}" presName="space" presStyleCnt="0"/>
      <dgm:spPr/>
    </dgm:pt>
    <dgm:pt modelId="{75F0AE99-3236-4BE1-8AAB-8E2D895D163C}" type="pres">
      <dgm:prSet presAssocID="{8F09644B-3756-48A3-99CB-91E3652E9086}" presName="composite" presStyleCnt="0"/>
      <dgm:spPr/>
    </dgm:pt>
    <dgm:pt modelId="{A17693E7-9E16-4974-9A76-A38DEC77FA56}" type="pres">
      <dgm:prSet presAssocID="{8F09644B-3756-48A3-99CB-91E3652E9086}" presName="parTx" presStyleLbl="alignNode1" presStyleIdx="2" presStyleCnt="4">
        <dgm:presLayoutVars>
          <dgm:chMax val="0"/>
          <dgm:chPref val="0"/>
          <dgm:bulletEnabled val="1"/>
        </dgm:presLayoutVars>
      </dgm:prSet>
      <dgm:spPr/>
    </dgm:pt>
    <dgm:pt modelId="{9EA49D02-2F59-4F58-8A0B-8E38C9D2DCFC}" type="pres">
      <dgm:prSet presAssocID="{8F09644B-3756-48A3-99CB-91E3652E9086}" presName="desTx" presStyleLbl="alignAccFollowNode1" presStyleIdx="2" presStyleCnt="4">
        <dgm:presLayoutVars>
          <dgm:bulletEnabled val="1"/>
        </dgm:presLayoutVars>
      </dgm:prSet>
      <dgm:spPr/>
    </dgm:pt>
    <dgm:pt modelId="{3E20B9E7-CE1D-4AF8-9789-2383CD2811D6}" type="pres">
      <dgm:prSet presAssocID="{DA84F392-2891-4D69-9C93-38C32ACA6F78}" presName="space" presStyleCnt="0"/>
      <dgm:spPr/>
    </dgm:pt>
    <dgm:pt modelId="{D5A2897A-2009-4580-B353-00D938B8C5AA}" type="pres">
      <dgm:prSet presAssocID="{C963D7BB-6BA1-4F9B-9375-DB8E3D196680}" presName="composite" presStyleCnt="0"/>
      <dgm:spPr/>
    </dgm:pt>
    <dgm:pt modelId="{3791D9C2-E5A0-483D-835F-FB18A62D63F7}" type="pres">
      <dgm:prSet presAssocID="{C963D7BB-6BA1-4F9B-9375-DB8E3D196680}" presName="parTx" presStyleLbl="alignNode1" presStyleIdx="3" presStyleCnt="4">
        <dgm:presLayoutVars>
          <dgm:chMax val="0"/>
          <dgm:chPref val="0"/>
          <dgm:bulletEnabled val="1"/>
        </dgm:presLayoutVars>
      </dgm:prSet>
      <dgm:spPr/>
    </dgm:pt>
    <dgm:pt modelId="{D2CBD871-E6CD-4B66-BB50-F3CF67046815}" type="pres">
      <dgm:prSet presAssocID="{C963D7BB-6BA1-4F9B-9375-DB8E3D196680}" presName="desTx" presStyleLbl="alignAccFollowNode1" presStyleIdx="3" presStyleCnt="4">
        <dgm:presLayoutVars>
          <dgm:bulletEnabled val="1"/>
        </dgm:presLayoutVars>
      </dgm:prSet>
      <dgm:spPr/>
    </dgm:pt>
  </dgm:ptLst>
  <dgm:cxnLst>
    <dgm:cxn modelId="{16170003-7785-4930-9824-1ECF612AB93A}" type="presOf" srcId="{6A1857F0-3502-4B3C-AFBA-34C05B2A1ACE}" destId="{F7B678B4-88C8-410D-923B-EC00C98F2563}" srcOrd="0" destOrd="2" presId="urn:microsoft.com/office/officeart/2005/8/layout/hList1"/>
    <dgm:cxn modelId="{53CB920E-E520-4399-8CC3-0F3CB79C9EB4}" srcId="{8F09644B-3756-48A3-99CB-91E3652E9086}" destId="{DCA8F9BB-CA63-4420-8629-1564233F6BA4}" srcOrd="5" destOrd="0" parTransId="{E66A08D6-414B-4D3F-9F8D-263CB2E71815}" sibTransId="{7CEFB269-A253-45C6-9E0D-0825313C02A0}"/>
    <dgm:cxn modelId="{2433E91A-6BA1-4AB7-823E-443D75C9FEEA}" type="presOf" srcId="{6504DD65-FC0A-4D48-8DB9-576D2D0474F0}" destId="{D2CBD871-E6CD-4B66-BB50-F3CF67046815}" srcOrd="0" destOrd="2" presId="urn:microsoft.com/office/officeart/2005/8/layout/hList1"/>
    <dgm:cxn modelId="{842CF41C-2F41-4FBE-B729-7AEAC027942C}" type="presOf" srcId="{80DD7DF1-FE8C-49C1-8D2D-3ADACF1B3CFA}" destId="{DF8840F3-DDA0-496F-A149-DF9372484B0F}" srcOrd="0" destOrd="0" presId="urn:microsoft.com/office/officeart/2005/8/layout/hList1"/>
    <dgm:cxn modelId="{19D9FA21-0516-4826-B71D-126CE3150C53}" srcId="{6E491A32-D6D5-46C7-AAE3-1528B69A3D1B}" destId="{696172F3-CD08-485B-B120-EBA30F70D0F8}" srcOrd="1" destOrd="0" parTransId="{17C5ECC8-6161-4724-9B49-9DDFFBCD5D16}" sibTransId="{0C57546D-6FBE-4592-B7AD-A9D08DBFD02A}"/>
    <dgm:cxn modelId="{20F9B725-87D1-42A8-8323-939C09AA52E7}" srcId="{7233B996-34DD-46E5-A42E-C0C6B2797CFD}" destId="{6E491A32-D6D5-46C7-AAE3-1528B69A3D1B}" srcOrd="1" destOrd="0" parTransId="{407C2F26-9728-4D32-A9F0-71FFCC3414F7}" sibTransId="{E56AA507-0FF3-406F-9B23-6EA4CFE191C7}"/>
    <dgm:cxn modelId="{6CD5CF25-B494-46A9-BA8C-2C1D9208C49A}" srcId="{6E491A32-D6D5-46C7-AAE3-1528B69A3D1B}" destId="{5780218B-26F8-4C14-8D1F-8A4C584294DA}" srcOrd="4" destOrd="0" parTransId="{AA1E7EA6-6F27-4C55-AE45-277496181E54}" sibTransId="{DCD080AA-56CF-4CF4-8B52-04D5EF3E1C23}"/>
    <dgm:cxn modelId="{119DE426-CF39-4DF2-8A13-47DF12A09244}" srcId="{C963D7BB-6BA1-4F9B-9375-DB8E3D196680}" destId="{A31FC3DA-BD9F-4399-B876-B8D32C91138B}" srcOrd="4" destOrd="0" parTransId="{37CDDB24-54CC-450E-8CCB-7A5F537C0031}" sibTransId="{41EEA35F-CD88-44B3-9367-D9C559EB9C7F}"/>
    <dgm:cxn modelId="{BF8EF12F-DAB1-4D94-B9FD-9FEC200E9DED}" srcId="{B5A34A05-18F9-415E-9F86-1E685A8F3622}" destId="{2883F074-3CC4-4FB2-8E95-35E517D719DB}" srcOrd="1" destOrd="0" parTransId="{4AB61AF6-9D77-4423-AD1B-E516F37C6E9A}" sibTransId="{0CE30BDD-2986-43C4-943D-9E7283776FF1}"/>
    <dgm:cxn modelId="{EC2DDD32-C6DB-46F9-950C-2B18C9B8850B}" srcId="{8F09644B-3756-48A3-99CB-91E3652E9086}" destId="{CE36A774-BC37-4DBD-ABC3-A5FBD61F0940}" srcOrd="4" destOrd="0" parTransId="{09D4D661-8C7B-47BE-9218-C8E4B495BB03}" sibTransId="{9D762D88-0C3A-4912-88AA-91A2ECC9A231}"/>
    <dgm:cxn modelId="{E48D3935-68D7-438B-90A4-2329A91F466C}" srcId="{C963D7BB-6BA1-4F9B-9375-DB8E3D196680}" destId="{6504DD65-FC0A-4D48-8DB9-576D2D0474F0}" srcOrd="2" destOrd="0" parTransId="{4B10B6E9-A874-4FFC-A8F8-5C8B1316DB50}" sibTransId="{C2013A97-1CF1-486C-AFA6-704646142C24}"/>
    <dgm:cxn modelId="{8E51B135-0048-4252-AE47-D1564AE2B289}" type="presOf" srcId="{696172F3-CD08-485B-B120-EBA30F70D0F8}" destId="{F7B678B4-88C8-410D-923B-EC00C98F2563}" srcOrd="0" destOrd="1" presId="urn:microsoft.com/office/officeart/2005/8/layout/hList1"/>
    <dgm:cxn modelId="{37FD083A-8C39-48BA-815D-A9FCD1B651B1}" type="presOf" srcId="{7233B996-34DD-46E5-A42E-C0C6B2797CFD}" destId="{42294D55-C514-4D39-9342-EA5FD474F825}" srcOrd="0" destOrd="0" presId="urn:microsoft.com/office/officeart/2005/8/layout/hList1"/>
    <dgm:cxn modelId="{3604BD40-E35A-4236-9D8D-1625FFAFD68E}" srcId="{8F09644B-3756-48A3-99CB-91E3652E9086}" destId="{B3FD8174-8080-4228-8AC2-B8328F2E5D52}" srcOrd="1" destOrd="0" parTransId="{30ADC0CA-2602-4C70-8920-8C617E5FEC11}" sibTransId="{AE957D9C-5350-4DF1-9A67-C3B2F737B41C}"/>
    <dgm:cxn modelId="{5D7EC361-2B70-4D35-B551-87D5CE5C2B89}" type="presOf" srcId="{F27A91BD-864C-4529-AA90-170EDC5313D0}" destId="{F7B678B4-88C8-410D-923B-EC00C98F2563}" srcOrd="0" destOrd="0" presId="urn:microsoft.com/office/officeart/2005/8/layout/hList1"/>
    <dgm:cxn modelId="{EF54F363-2667-4436-B756-DEB787FBC440}" srcId="{7233B996-34DD-46E5-A42E-C0C6B2797CFD}" destId="{C963D7BB-6BA1-4F9B-9375-DB8E3D196680}" srcOrd="3" destOrd="0" parTransId="{1D2AF666-1C10-44DA-9951-7010CE043E51}" sibTransId="{A00F2BCC-770F-4539-B34C-878E5148A1C9}"/>
    <dgm:cxn modelId="{1D97A545-1CB3-45FC-9AC8-907F51680436}" type="presOf" srcId="{A31FC3DA-BD9F-4399-B876-B8D32C91138B}" destId="{D2CBD871-E6CD-4B66-BB50-F3CF67046815}" srcOrd="0" destOrd="4" presId="urn:microsoft.com/office/officeart/2005/8/layout/hList1"/>
    <dgm:cxn modelId="{36765B6A-BB4B-49E2-8643-AE129527B6F4}" srcId="{6E491A32-D6D5-46C7-AAE3-1528B69A3D1B}" destId="{6A1857F0-3502-4B3C-AFBA-34C05B2A1ACE}" srcOrd="2" destOrd="0" parTransId="{31A7D7D0-4132-4229-9B2D-B069F8327CE8}" sibTransId="{644F44EA-50FE-448D-A6E9-ADC7F87F62BB}"/>
    <dgm:cxn modelId="{D47D694A-2D69-441D-8F89-3F5D4A50C608}" type="presOf" srcId="{6E491A32-D6D5-46C7-AAE3-1528B69A3D1B}" destId="{71584FDF-4D23-4A48-AD63-EDC4AB8A82BE}" srcOrd="0" destOrd="0" presId="urn:microsoft.com/office/officeart/2005/8/layout/hList1"/>
    <dgm:cxn modelId="{A1DAD54A-9BBA-40F3-BCAA-55A65D70147D}" type="presOf" srcId="{EFCD431B-08F8-4809-9604-853984B62FFE}" destId="{D2CBD871-E6CD-4B66-BB50-F3CF67046815}" srcOrd="0" destOrd="3" presId="urn:microsoft.com/office/officeart/2005/8/layout/hList1"/>
    <dgm:cxn modelId="{681A606C-5C7D-40DE-9BDB-63BA6FBCBCF2}" srcId="{B5A34A05-18F9-415E-9F86-1E685A8F3622}" destId="{E0F94F52-A5C8-4D83-9F6F-F005EC16E22B}" srcOrd="4" destOrd="0" parTransId="{511F4155-8837-4A14-B6FA-24DF5E070F3F}" sibTransId="{4200D157-8937-4CF9-958D-820A272C60B4}"/>
    <dgm:cxn modelId="{EAE9606C-7A13-46FC-B85F-9D3C978574E8}" srcId="{B5A34A05-18F9-415E-9F86-1E685A8F3622}" destId="{AD0F7E3B-90BB-4BCE-92A2-0939D77BCC60}" srcOrd="2" destOrd="0" parTransId="{EF89CA16-9DB6-464F-A5AB-5AF20315AB33}" sibTransId="{8419BCEC-045E-43F3-BA9E-680A9964250C}"/>
    <dgm:cxn modelId="{4989396D-5A8D-403D-8B1B-399307F223A9}" type="presOf" srcId="{BFEA4751-34B8-4135-B8A2-71D41C10898A}" destId="{9EA49D02-2F59-4F58-8A0B-8E38C9D2DCFC}" srcOrd="0" destOrd="3" presId="urn:microsoft.com/office/officeart/2005/8/layout/hList1"/>
    <dgm:cxn modelId="{77707D54-C9BD-480B-A81F-41854813E0BB}" srcId="{C963D7BB-6BA1-4F9B-9375-DB8E3D196680}" destId="{17658BDF-2478-4F17-B4AB-3A3242F12CFF}" srcOrd="0" destOrd="0" parTransId="{D26926F7-BB26-4CB8-9264-B3B6B237466E}" sibTransId="{29604DED-247A-4052-ADA1-C4C052F5C6AF}"/>
    <dgm:cxn modelId="{E62D6957-0EBF-4AE0-B25B-2E40FE8178DC}" type="presOf" srcId="{B3FD8174-8080-4228-8AC2-B8328F2E5D52}" destId="{9EA49D02-2F59-4F58-8A0B-8E38C9D2DCFC}" srcOrd="0" destOrd="1" presId="urn:microsoft.com/office/officeart/2005/8/layout/hList1"/>
    <dgm:cxn modelId="{6254D782-3AA1-44B1-86AD-B5C42E834A30}" srcId="{8F09644B-3756-48A3-99CB-91E3652E9086}" destId="{C64A6BEA-4160-4FDA-911E-700F92AC9D7C}" srcOrd="0" destOrd="0" parTransId="{85BB3640-897A-4AD1-9E49-5AB71738BA9D}" sibTransId="{D73872F8-FC4D-42BA-B9BB-13BCDAF7A333}"/>
    <dgm:cxn modelId="{A53B9E84-4FA1-434A-8CA4-E9ABD6FCE14C}" type="presOf" srcId="{1BFD88E4-4CF5-4378-AEDC-E26C030D7832}" destId="{DF8840F3-DDA0-496F-A149-DF9372484B0F}" srcOrd="0" destOrd="3" presId="urn:microsoft.com/office/officeart/2005/8/layout/hList1"/>
    <dgm:cxn modelId="{5DC58F94-8382-416E-86D8-EF758261F3E6}" srcId="{8F09644B-3756-48A3-99CB-91E3652E9086}" destId="{8248D1A0-116B-447A-AC66-98A155C894CE}" srcOrd="2" destOrd="0" parTransId="{1997D68D-0813-4704-B90E-C4084761F3EE}" sibTransId="{802827C9-E90E-410C-89DF-F24DE945E943}"/>
    <dgm:cxn modelId="{B400B997-0791-4DD3-853C-F7E0C469072A}" type="presOf" srcId="{E0F94F52-A5C8-4D83-9F6F-F005EC16E22B}" destId="{DF8840F3-DDA0-496F-A149-DF9372484B0F}" srcOrd="0" destOrd="4" presId="urn:microsoft.com/office/officeart/2005/8/layout/hList1"/>
    <dgm:cxn modelId="{393C2F98-0461-4C7A-8988-DDB1D5A39268}" type="presOf" srcId="{C64A6BEA-4160-4FDA-911E-700F92AC9D7C}" destId="{9EA49D02-2F59-4F58-8A0B-8E38C9D2DCFC}" srcOrd="0" destOrd="0" presId="urn:microsoft.com/office/officeart/2005/8/layout/hList1"/>
    <dgm:cxn modelId="{F7DA129E-91DD-4540-A52E-7837284177CB}" srcId="{C963D7BB-6BA1-4F9B-9375-DB8E3D196680}" destId="{739C5156-A768-4E4B-AF10-9879F136E8BD}" srcOrd="1" destOrd="0" parTransId="{63D71BA4-5856-4CFA-9660-3DA388A77D04}" sibTransId="{E9BDDEBF-DF4F-4AC5-85DF-C50D26622F01}"/>
    <dgm:cxn modelId="{4F674AA0-15D9-4D44-84C1-701B01C28D9B}" srcId="{8F09644B-3756-48A3-99CB-91E3652E9086}" destId="{BFEA4751-34B8-4135-B8A2-71D41C10898A}" srcOrd="3" destOrd="0" parTransId="{52A97EE7-863A-4AFE-A6EA-28918256F875}" sibTransId="{033D82B1-9960-479C-961F-4CB47E009764}"/>
    <dgm:cxn modelId="{E1E131A1-66DC-42E5-9EB0-334FB828FE5C}" type="presOf" srcId="{DCA8F9BB-CA63-4420-8629-1564233F6BA4}" destId="{9EA49D02-2F59-4F58-8A0B-8E38C9D2DCFC}" srcOrd="0" destOrd="5" presId="urn:microsoft.com/office/officeart/2005/8/layout/hList1"/>
    <dgm:cxn modelId="{AE6708AE-E315-4926-98A0-670C6966D6A9}" srcId="{7233B996-34DD-46E5-A42E-C0C6B2797CFD}" destId="{B5A34A05-18F9-415E-9F86-1E685A8F3622}" srcOrd="0" destOrd="0" parTransId="{952B413A-C886-47A0-A9D1-F038B9F70161}" sibTransId="{9645F84E-754B-454A-84EC-9883CDB4D5CE}"/>
    <dgm:cxn modelId="{3B4DBFAF-07C6-4DF0-978D-D1E09AD97E5B}" srcId="{6E491A32-D6D5-46C7-AAE3-1528B69A3D1B}" destId="{F27A91BD-864C-4529-AA90-170EDC5313D0}" srcOrd="0" destOrd="0" parTransId="{7E67C204-D234-410A-933E-6D770651B1A2}" sibTransId="{5AA30DD0-DC8D-43E1-AFFB-28BB1F00C010}"/>
    <dgm:cxn modelId="{B785C6B4-41C3-4E7F-B4C6-49B40170E556}" srcId="{6E491A32-D6D5-46C7-AAE3-1528B69A3D1B}" destId="{4502A7D6-4BE0-4D4C-9944-71AE87CF0A5D}" srcOrd="3" destOrd="0" parTransId="{C52736BA-3606-40A7-BC7D-C8A3D6D3A931}" sibTransId="{8176423C-BE53-4D55-AB55-DCE0B3239C3C}"/>
    <dgm:cxn modelId="{A7B910B6-47CC-48EC-B47F-F497D5E1C4D0}" type="presOf" srcId="{5780218B-26F8-4C14-8D1F-8A4C584294DA}" destId="{F7B678B4-88C8-410D-923B-EC00C98F2563}" srcOrd="0" destOrd="4" presId="urn:microsoft.com/office/officeart/2005/8/layout/hList1"/>
    <dgm:cxn modelId="{0B6D4BB9-521A-4119-8B23-EFDE482434EB}" type="presOf" srcId="{8248D1A0-116B-447A-AC66-98A155C894CE}" destId="{9EA49D02-2F59-4F58-8A0B-8E38C9D2DCFC}" srcOrd="0" destOrd="2" presId="urn:microsoft.com/office/officeart/2005/8/layout/hList1"/>
    <dgm:cxn modelId="{183B57BC-4AF8-4FA1-BF3C-D3D053DA89A3}" srcId="{B5A34A05-18F9-415E-9F86-1E685A8F3622}" destId="{80DD7DF1-FE8C-49C1-8D2D-3ADACF1B3CFA}" srcOrd="0" destOrd="0" parTransId="{01043D9A-1C99-4203-B8A6-F31184BEF7E9}" sibTransId="{728B2875-0AFB-4559-BF8A-9BF4ACA50BAA}"/>
    <dgm:cxn modelId="{F1239DC7-D2EE-4D09-8581-C30BA6797038}" type="presOf" srcId="{C963D7BB-6BA1-4F9B-9375-DB8E3D196680}" destId="{3791D9C2-E5A0-483D-835F-FB18A62D63F7}" srcOrd="0" destOrd="0" presId="urn:microsoft.com/office/officeart/2005/8/layout/hList1"/>
    <dgm:cxn modelId="{DCE7BACD-011B-4C5C-8A08-0862C2F14A8A}" srcId="{C963D7BB-6BA1-4F9B-9375-DB8E3D196680}" destId="{EFCD431B-08F8-4809-9604-853984B62FFE}" srcOrd="3" destOrd="0" parTransId="{CBA6D49F-4E97-409B-8E05-4012C7CE8323}" sibTransId="{27320F2A-7878-442F-8077-8EFBB5A2EF84}"/>
    <dgm:cxn modelId="{21950FCE-5596-4ACF-A6BE-0E774BF2E74F}" srcId="{B5A34A05-18F9-415E-9F86-1E685A8F3622}" destId="{1BFD88E4-4CF5-4378-AEDC-E26C030D7832}" srcOrd="3" destOrd="0" parTransId="{21D29763-E6E8-46BD-B097-6C6778932BA9}" sibTransId="{8D7254C8-836C-4506-BF9C-6871E7053173}"/>
    <dgm:cxn modelId="{B66A09D0-BAD0-4662-9857-00BE755EBB89}" type="presOf" srcId="{2883F074-3CC4-4FB2-8E95-35E517D719DB}" destId="{DF8840F3-DDA0-496F-A149-DF9372484B0F}" srcOrd="0" destOrd="1" presId="urn:microsoft.com/office/officeart/2005/8/layout/hList1"/>
    <dgm:cxn modelId="{45ECF6D2-A051-4224-B78D-839171CE8EC8}" srcId="{7233B996-34DD-46E5-A42E-C0C6B2797CFD}" destId="{8F09644B-3756-48A3-99CB-91E3652E9086}" srcOrd="2" destOrd="0" parTransId="{992C26D6-8EE0-47D4-B149-2F620A1D8759}" sibTransId="{DA84F392-2891-4D69-9C93-38C32ACA6F78}"/>
    <dgm:cxn modelId="{2AF40DD4-90F9-4CE4-80B9-5F10FC17CC4D}" type="presOf" srcId="{B5A34A05-18F9-415E-9F86-1E685A8F3622}" destId="{4AA096CF-3C87-48D5-B546-E2DCFE509ED6}" srcOrd="0" destOrd="0" presId="urn:microsoft.com/office/officeart/2005/8/layout/hList1"/>
    <dgm:cxn modelId="{36C6CCDE-9094-4216-9F67-9630F7090A92}" type="presOf" srcId="{739C5156-A768-4E4B-AF10-9879F136E8BD}" destId="{D2CBD871-E6CD-4B66-BB50-F3CF67046815}" srcOrd="0" destOrd="1" presId="urn:microsoft.com/office/officeart/2005/8/layout/hList1"/>
    <dgm:cxn modelId="{1B0E03E0-E9C0-4D16-9EEF-111907D929B9}" type="presOf" srcId="{8F09644B-3756-48A3-99CB-91E3652E9086}" destId="{A17693E7-9E16-4974-9A76-A38DEC77FA56}" srcOrd="0" destOrd="0" presId="urn:microsoft.com/office/officeart/2005/8/layout/hList1"/>
    <dgm:cxn modelId="{A5B0C3E1-5233-40FB-B3A2-EFA4A5025B24}" type="presOf" srcId="{17658BDF-2478-4F17-B4AB-3A3242F12CFF}" destId="{D2CBD871-E6CD-4B66-BB50-F3CF67046815}" srcOrd="0" destOrd="0" presId="urn:microsoft.com/office/officeart/2005/8/layout/hList1"/>
    <dgm:cxn modelId="{18A656EC-81BE-48A6-8F7C-E3290CB94F76}" type="presOf" srcId="{AD0F7E3B-90BB-4BCE-92A2-0939D77BCC60}" destId="{DF8840F3-DDA0-496F-A149-DF9372484B0F}" srcOrd="0" destOrd="2" presId="urn:microsoft.com/office/officeart/2005/8/layout/hList1"/>
    <dgm:cxn modelId="{4A3A43FA-0FA7-4401-B2DD-2A7E09580D70}" type="presOf" srcId="{4502A7D6-4BE0-4D4C-9944-71AE87CF0A5D}" destId="{F7B678B4-88C8-410D-923B-EC00C98F2563}" srcOrd="0" destOrd="3" presId="urn:microsoft.com/office/officeart/2005/8/layout/hList1"/>
    <dgm:cxn modelId="{B039DAFA-76C4-4040-849D-07DD23B75DA0}" type="presOf" srcId="{CE36A774-BC37-4DBD-ABC3-A5FBD61F0940}" destId="{9EA49D02-2F59-4F58-8A0B-8E38C9D2DCFC}" srcOrd="0" destOrd="4" presId="urn:microsoft.com/office/officeart/2005/8/layout/hList1"/>
    <dgm:cxn modelId="{FB93EF77-591D-4800-8D38-A2C428C64509}" type="presParOf" srcId="{42294D55-C514-4D39-9342-EA5FD474F825}" destId="{BB7710D5-45E1-4100-B294-D264A658E319}" srcOrd="0" destOrd="0" presId="urn:microsoft.com/office/officeart/2005/8/layout/hList1"/>
    <dgm:cxn modelId="{1AC97638-A6BA-4944-BD04-A286571BC61C}" type="presParOf" srcId="{BB7710D5-45E1-4100-B294-D264A658E319}" destId="{4AA096CF-3C87-48D5-B546-E2DCFE509ED6}" srcOrd="0" destOrd="0" presId="urn:microsoft.com/office/officeart/2005/8/layout/hList1"/>
    <dgm:cxn modelId="{4DA2E094-AA7E-475F-A151-BA9201E2071A}" type="presParOf" srcId="{BB7710D5-45E1-4100-B294-D264A658E319}" destId="{DF8840F3-DDA0-496F-A149-DF9372484B0F}" srcOrd="1" destOrd="0" presId="urn:microsoft.com/office/officeart/2005/8/layout/hList1"/>
    <dgm:cxn modelId="{5147017F-D616-4FD1-9AE4-A255D714C2E0}" type="presParOf" srcId="{42294D55-C514-4D39-9342-EA5FD474F825}" destId="{2C13F091-3795-4F7C-B048-5299D307B941}" srcOrd="1" destOrd="0" presId="urn:microsoft.com/office/officeart/2005/8/layout/hList1"/>
    <dgm:cxn modelId="{B4929EC2-D1F3-482E-908F-B811CA7FABD1}" type="presParOf" srcId="{42294D55-C514-4D39-9342-EA5FD474F825}" destId="{1A21871B-4514-4BB2-9016-9040D7B113B0}" srcOrd="2" destOrd="0" presId="urn:microsoft.com/office/officeart/2005/8/layout/hList1"/>
    <dgm:cxn modelId="{22F073AD-E246-45AF-A52D-147532021B30}" type="presParOf" srcId="{1A21871B-4514-4BB2-9016-9040D7B113B0}" destId="{71584FDF-4D23-4A48-AD63-EDC4AB8A82BE}" srcOrd="0" destOrd="0" presId="urn:microsoft.com/office/officeart/2005/8/layout/hList1"/>
    <dgm:cxn modelId="{1EDBA6FF-A0D1-4998-AB13-E66CA676E4B3}" type="presParOf" srcId="{1A21871B-4514-4BB2-9016-9040D7B113B0}" destId="{F7B678B4-88C8-410D-923B-EC00C98F2563}" srcOrd="1" destOrd="0" presId="urn:microsoft.com/office/officeart/2005/8/layout/hList1"/>
    <dgm:cxn modelId="{93B29A6A-372F-40FA-B9D0-B65E1AA3F03D}" type="presParOf" srcId="{42294D55-C514-4D39-9342-EA5FD474F825}" destId="{CC327A40-01A5-40C3-B569-F3437A0DC165}" srcOrd="3" destOrd="0" presId="urn:microsoft.com/office/officeart/2005/8/layout/hList1"/>
    <dgm:cxn modelId="{5F04957E-899D-46DE-B6A5-F07952733CE4}" type="presParOf" srcId="{42294D55-C514-4D39-9342-EA5FD474F825}" destId="{75F0AE99-3236-4BE1-8AAB-8E2D895D163C}" srcOrd="4" destOrd="0" presId="urn:microsoft.com/office/officeart/2005/8/layout/hList1"/>
    <dgm:cxn modelId="{3D22BDC1-AED8-43EA-B33F-188BF865CC74}" type="presParOf" srcId="{75F0AE99-3236-4BE1-8AAB-8E2D895D163C}" destId="{A17693E7-9E16-4974-9A76-A38DEC77FA56}" srcOrd="0" destOrd="0" presId="urn:microsoft.com/office/officeart/2005/8/layout/hList1"/>
    <dgm:cxn modelId="{20BFAA09-3148-462B-A282-58B8DE72E2D8}" type="presParOf" srcId="{75F0AE99-3236-4BE1-8AAB-8E2D895D163C}" destId="{9EA49D02-2F59-4F58-8A0B-8E38C9D2DCFC}" srcOrd="1" destOrd="0" presId="urn:microsoft.com/office/officeart/2005/8/layout/hList1"/>
    <dgm:cxn modelId="{A17C759A-4D29-448D-BCC6-80377CC74E81}" type="presParOf" srcId="{42294D55-C514-4D39-9342-EA5FD474F825}" destId="{3E20B9E7-CE1D-4AF8-9789-2383CD2811D6}" srcOrd="5" destOrd="0" presId="urn:microsoft.com/office/officeart/2005/8/layout/hList1"/>
    <dgm:cxn modelId="{D241A014-00D3-4053-A17A-76556B8E7A1F}" type="presParOf" srcId="{42294D55-C514-4D39-9342-EA5FD474F825}" destId="{D5A2897A-2009-4580-B353-00D938B8C5AA}" srcOrd="6" destOrd="0" presId="urn:microsoft.com/office/officeart/2005/8/layout/hList1"/>
    <dgm:cxn modelId="{4FBA8BC8-1415-41B1-AC2E-9DA4E884BE56}" type="presParOf" srcId="{D5A2897A-2009-4580-B353-00D938B8C5AA}" destId="{3791D9C2-E5A0-483D-835F-FB18A62D63F7}" srcOrd="0" destOrd="0" presId="urn:microsoft.com/office/officeart/2005/8/layout/hList1"/>
    <dgm:cxn modelId="{45B86119-DB61-451B-8CE6-316163B564E7}" type="presParOf" srcId="{D5A2897A-2009-4580-B353-00D938B8C5AA}" destId="{D2CBD871-E6CD-4B66-BB50-F3CF670468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7768BC-2418-4A6C-8C95-F991E44B3C33}"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GB"/>
        </a:p>
      </dgm:t>
    </dgm:pt>
    <dgm:pt modelId="{4F9876AE-FC5E-4939-9EB8-D09FA39F31A4}">
      <dgm:prSet custT="1"/>
      <dgm:spPr/>
      <dgm:t>
        <a:bodyPr/>
        <a:lstStyle/>
        <a:p>
          <a:r>
            <a:rPr lang="en-GB" sz="1400" b="1" dirty="0"/>
            <a:t>Power</a:t>
          </a:r>
        </a:p>
        <a:p>
          <a:r>
            <a:rPr lang="en-GB" sz="1400" dirty="0"/>
            <a:t>(probability of detecting effect if real)</a:t>
          </a:r>
        </a:p>
      </dgm:t>
    </dgm:pt>
    <dgm:pt modelId="{C976CA0A-767F-4B15-8AF2-1CF65312E6BD}" type="parTrans" cxnId="{388B402D-AC6C-480E-90DE-6B2FA6B86C59}">
      <dgm:prSet/>
      <dgm:spPr/>
      <dgm:t>
        <a:bodyPr/>
        <a:lstStyle/>
        <a:p>
          <a:endParaRPr lang="en-GB" sz="2000"/>
        </a:p>
      </dgm:t>
    </dgm:pt>
    <dgm:pt modelId="{2A216FF8-F935-4CBA-9A61-0BA484FC60A4}" type="sibTrans" cxnId="{388B402D-AC6C-480E-90DE-6B2FA6B86C59}">
      <dgm:prSet/>
      <dgm:spPr/>
      <dgm:t>
        <a:bodyPr/>
        <a:lstStyle/>
        <a:p>
          <a:endParaRPr lang="en-GB" sz="2000"/>
        </a:p>
      </dgm:t>
    </dgm:pt>
    <dgm:pt modelId="{04FB3979-29F0-4F56-A7B4-4E3506B9DE06}">
      <dgm:prSet custT="1"/>
      <dgm:spPr/>
      <dgm:t>
        <a:bodyPr/>
        <a:lstStyle/>
        <a:p>
          <a:r>
            <a:rPr lang="en-GB" sz="1400" b="1" dirty="0"/>
            <a:t>Standardised Effect size </a:t>
          </a:r>
        </a:p>
        <a:p>
          <a:r>
            <a:rPr lang="en-GB" sz="1400" dirty="0"/>
            <a:t>(Cohens d or Cohens h etc)</a:t>
          </a:r>
        </a:p>
      </dgm:t>
    </dgm:pt>
    <dgm:pt modelId="{F5B221BD-B6DB-4E70-A0A9-D9E6794F5291}" type="parTrans" cxnId="{C03F3E57-8656-4FFC-A872-4F613FDC8947}">
      <dgm:prSet/>
      <dgm:spPr/>
      <dgm:t>
        <a:bodyPr/>
        <a:lstStyle/>
        <a:p>
          <a:endParaRPr lang="en-GB" sz="2000"/>
        </a:p>
      </dgm:t>
    </dgm:pt>
    <dgm:pt modelId="{414FF185-7EC7-4169-A38F-FDD804E02F23}" type="sibTrans" cxnId="{C03F3E57-8656-4FFC-A872-4F613FDC8947}">
      <dgm:prSet/>
      <dgm:spPr/>
      <dgm:t>
        <a:bodyPr/>
        <a:lstStyle/>
        <a:p>
          <a:endParaRPr lang="en-GB" sz="2000"/>
        </a:p>
      </dgm:t>
    </dgm:pt>
    <dgm:pt modelId="{23209AA8-0111-4340-942B-BBE0926E4BF9}">
      <dgm:prSet custT="1"/>
      <dgm:spPr/>
      <dgm:t>
        <a:bodyPr/>
        <a:lstStyle/>
        <a:p>
          <a:r>
            <a:rPr lang="en-GB" sz="1400" b="1" dirty="0"/>
            <a:t>Risk of false positive</a:t>
          </a:r>
        </a:p>
        <a:p>
          <a:r>
            <a:rPr lang="en-GB" sz="1400" dirty="0"/>
            <a:t>(size or FDR)</a:t>
          </a:r>
        </a:p>
      </dgm:t>
    </dgm:pt>
    <dgm:pt modelId="{0FD31CEB-1D6E-4C57-9F6F-4BA10B2B40C3}" type="parTrans" cxnId="{90C24FE8-6D20-4DDF-AD63-7964286C8520}">
      <dgm:prSet/>
      <dgm:spPr/>
      <dgm:t>
        <a:bodyPr/>
        <a:lstStyle/>
        <a:p>
          <a:endParaRPr lang="en-GB" sz="2000"/>
        </a:p>
      </dgm:t>
    </dgm:pt>
    <dgm:pt modelId="{B8562BB8-C3CE-497F-8A1B-9836D49B4F20}" type="sibTrans" cxnId="{90C24FE8-6D20-4DDF-AD63-7964286C8520}">
      <dgm:prSet/>
      <dgm:spPr/>
      <dgm:t>
        <a:bodyPr/>
        <a:lstStyle/>
        <a:p>
          <a:endParaRPr lang="en-GB" sz="2000"/>
        </a:p>
      </dgm:t>
    </dgm:pt>
    <dgm:pt modelId="{8DECA95F-FA5F-4C9B-BE6A-EA287EECC880}">
      <dgm:prSet custT="1"/>
      <dgm:spPr/>
      <dgm:t>
        <a:bodyPr/>
        <a:lstStyle/>
        <a:p>
          <a:r>
            <a:rPr lang="en-GB" sz="1400" b="1" dirty="0"/>
            <a:t>Sample size</a:t>
          </a:r>
        </a:p>
        <a:p>
          <a:r>
            <a:rPr lang="en-GB" sz="1400" b="0" dirty="0"/>
            <a:t>(experimental units)</a:t>
          </a:r>
        </a:p>
      </dgm:t>
    </dgm:pt>
    <dgm:pt modelId="{9A203C2B-158E-43BB-8C5C-DBCCFE2183E8}" type="parTrans" cxnId="{F6BE9749-89B0-4A53-976B-4A84AA3FE7F8}">
      <dgm:prSet/>
      <dgm:spPr/>
      <dgm:t>
        <a:bodyPr/>
        <a:lstStyle/>
        <a:p>
          <a:endParaRPr lang="en-GB" sz="2000"/>
        </a:p>
      </dgm:t>
    </dgm:pt>
    <dgm:pt modelId="{66D059E1-63D0-44E4-8C38-11E78B957A31}" type="sibTrans" cxnId="{F6BE9749-89B0-4A53-976B-4A84AA3FE7F8}">
      <dgm:prSet/>
      <dgm:spPr/>
      <dgm:t>
        <a:bodyPr/>
        <a:lstStyle/>
        <a:p>
          <a:endParaRPr lang="en-GB" sz="2000"/>
        </a:p>
      </dgm:t>
    </dgm:pt>
    <dgm:pt modelId="{D8400043-A607-46AD-978A-7A55FB6D1289}" type="pres">
      <dgm:prSet presAssocID="{627768BC-2418-4A6C-8C95-F991E44B3C33}" presName="cycleMatrixDiagram" presStyleCnt="0">
        <dgm:presLayoutVars>
          <dgm:chMax val="1"/>
          <dgm:dir/>
          <dgm:animLvl val="lvl"/>
          <dgm:resizeHandles val="exact"/>
        </dgm:presLayoutVars>
      </dgm:prSet>
      <dgm:spPr/>
    </dgm:pt>
    <dgm:pt modelId="{FE1CA4B7-AAE8-4639-8471-951B1C7FDE8E}" type="pres">
      <dgm:prSet presAssocID="{627768BC-2418-4A6C-8C95-F991E44B3C33}" presName="children" presStyleCnt="0"/>
      <dgm:spPr/>
    </dgm:pt>
    <dgm:pt modelId="{1334D031-A654-411F-BE61-33BD03D9348C}" type="pres">
      <dgm:prSet presAssocID="{627768BC-2418-4A6C-8C95-F991E44B3C33}" presName="childPlaceholder" presStyleCnt="0"/>
      <dgm:spPr/>
    </dgm:pt>
    <dgm:pt modelId="{93A67CFF-B3DC-44CE-8D8A-643F5729406B}" type="pres">
      <dgm:prSet presAssocID="{627768BC-2418-4A6C-8C95-F991E44B3C33}" presName="circle" presStyleCnt="0"/>
      <dgm:spPr/>
    </dgm:pt>
    <dgm:pt modelId="{339F640E-5FE5-4217-8D4C-B031522E89A4}" type="pres">
      <dgm:prSet presAssocID="{627768BC-2418-4A6C-8C95-F991E44B3C33}" presName="quadrant1" presStyleLbl="node1" presStyleIdx="0" presStyleCnt="4">
        <dgm:presLayoutVars>
          <dgm:chMax val="1"/>
          <dgm:bulletEnabled val="1"/>
        </dgm:presLayoutVars>
      </dgm:prSet>
      <dgm:spPr/>
    </dgm:pt>
    <dgm:pt modelId="{8A520B7A-3956-4443-BFEB-6D8B234978AD}" type="pres">
      <dgm:prSet presAssocID="{627768BC-2418-4A6C-8C95-F991E44B3C33}" presName="quadrant2" presStyleLbl="node1" presStyleIdx="1" presStyleCnt="4">
        <dgm:presLayoutVars>
          <dgm:chMax val="1"/>
          <dgm:bulletEnabled val="1"/>
        </dgm:presLayoutVars>
      </dgm:prSet>
      <dgm:spPr/>
    </dgm:pt>
    <dgm:pt modelId="{5C44245E-D7D2-4BDE-A201-F1391E741449}" type="pres">
      <dgm:prSet presAssocID="{627768BC-2418-4A6C-8C95-F991E44B3C33}" presName="quadrant3" presStyleLbl="node1" presStyleIdx="2" presStyleCnt="4">
        <dgm:presLayoutVars>
          <dgm:chMax val="1"/>
          <dgm:bulletEnabled val="1"/>
        </dgm:presLayoutVars>
      </dgm:prSet>
      <dgm:spPr/>
    </dgm:pt>
    <dgm:pt modelId="{A6F5BD9C-52E3-4641-A309-DB45A5C8FA83}" type="pres">
      <dgm:prSet presAssocID="{627768BC-2418-4A6C-8C95-F991E44B3C33}" presName="quadrant4" presStyleLbl="node1" presStyleIdx="3" presStyleCnt="4">
        <dgm:presLayoutVars>
          <dgm:chMax val="1"/>
          <dgm:bulletEnabled val="1"/>
        </dgm:presLayoutVars>
      </dgm:prSet>
      <dgm:spPr/>
    </dgm:pt>
    <dgm:pt modelId="{9F157F06-7BB7-450C-83B8-4C9E3079D28E}" type="pres">
      <dgm:prSet presAssocID="{627768BC-2418-4A6C-8C95-F991E44B3C33}" presName="quadrantPlaceholder" presStyleCnt="0"/>
      <dgm:spPr/>
    </dgm:pt>
    <dgm:pt modelId="{B4AABD8F-28DF-4138-8F92-FDA5B94EF63B}" type="pres">
      <dgm:prSet presAssocID="{627768BC-2418-4A6C-8C95-F991E44B3C33}" presName="center1" presStyleLbl="fgShp" presStyleIdx="0" presStyleCnt="2"/>
      <dgm:spPr/>
    </dgm:pt>
    <dgm:pt modelId="{8941A228-9719-41BF-8748-B898B0F2972E}" type="pres">
      <dgm:prSet presAssocID="{627768BC-2418-4A6C-8C95-F991E44B3C33}" presName="center2" presStyleLbl="fgShp" presStyleIdx="1" presStyleCnt="2"/>
      <dgm:spPr/>
    </dgm:pt>
  </dgm:ptLst>
  <dgm:cxnLst>
    <dgm:cxn modelId="{388B402D-AC6C-480E-90DE-6B2FA6B86C59}" srcId="{627768BC-2418-4A6C-8C95-F991E44B3C33}" destId="{4F9876AE-FC5E-4939-9EB8-D09FA39F31A4}" srcOrd="0" destOrd="0" parTransId="{C976CA0A-767F-4B15-8AF2-1CF65312E6BD}" sibTransId="{2A216FF8-F935-4CBA-9A61-0BA484FC60A4}"/>
    <dgm:cxn modelId="{F6BE9749-89B0-4A53-976B-4A84AA3FE7F8}" srcId="{627768BC-2418-4A6C-8C95-F991E44B3C33}" destId="{8DECA95F-FA5F-4C9B-BE6A-EA287EECC880}" srcOrd="3" destOrd="0" parTransId="{9A203C2B-158E-43BB-8C5C-DBCCFE2183E8}" sibTransId="{66D059E1-63D0-44E4-8C38-11E78B957A31}"/>
    <dgm:cxn modelId="{A5CA8770-9D8D-42CE-83E2-01A0628535DC}" type="presOf" srcId="{23209AA8-0111-4340-942B-BBE0926E4BF9}" destId="{5C44245E-D7D2-4BDE-A201-F1391E741449}" srcOrd="0" destOrd="0" presId="urn:microsoft.com/office/officeart/2005/8/layout/cycle4"/>
    <dgm:cxn modelId="{C03F3E57-8656-4FFC-A872-4F613FDC8947}" srcId="{627768BC-2418-4A6C-8C95-F991E44B3C33}" destId="{04FB3979-29F0-4F56-A7B4-4E3506B9DE06}" srcOrd="1" destOrd="0" parTransId="{F5B221BD-B6DB-4E70-A0A9-D9E6794F5291}" sibTransId="{414FF185-7EC7-4169-A38F-FDD804E02F23}"/>
    <dgm:cxn modelId="{E7C86559-A76C-46C5-B247-4218F9E00001}" type="presOf" srcId="{8DECA95F-FA5F-4C9B-BE6A-EA287EECC880}" destId="{A6F5BD9C-52E3-4641-A309-DB45A5C8FA83}" srcOrd="0" destOrd="0" presId="urn:microsoft.com/office/officeart/2005/8/layout/cycle4"/>
    <dgm:cxn modelId="{E89D4985-640C-42F2-94BE-C09807C6DFE4}" type="presOf" srcId="{4F9876AE-FC5E-4939-9EB8-D09FA39F31A4}" destId="{339F640E-5FE5-4217-8D4C-B031522E89A4}" srcOrd="0" destOrd="0" presId="urn:microsoft.com/office/officeart/2005/8/layout/cycle4"/>
    <dgm:cxn modelId="{9D75D9E6-515B-4133-883D-ECFA57BDD48E}" type="presOf" srcId="{627768BC-2418-4A6C-8C95-F991E44B3C33}" destId="{D8400043-A607-46AD-978A-7A55FB6D1289}" srcOrd="0" destOrd="0" presId="urn:microsoft.com/office/officeart/2005/8/layout/cycle4"/>
    <dgm:cxn modelId="{90C24FE8-6D20-4DDF-AD63-7964286C8520}" srcId="{627768BC-2418-4A6C-8C95-F991E44B3C33}" destId="{23209AA8-0111-4340-942B-BBE0926E4BF9}" srcOrd="2" destOrd="0" parTransId="{0FD31CEB-1D6E-4C57-9F6F-4BA10B2B40C3}" sibTransId="{B8562BB8-C3CE-497F-8A1B-9836D49B4F20}"/>
    <dgm:cxn modelId="{6AF435FE-6584-4F33-A198-3EE4C4D6D217}" type="presOf" srcId="{04FB3979-29F0-4F56-A7B4-4E3506B9DE06}" destId="{8A520B7A-3956-4443-BFEB-6D8B234978AD}" srcOrd="0" destOrd="0" presId="urn:microsoft.com/office/officeart/2005/8/layout/cycle4"/>
    <dgm:cxn modelId="{ADF16053-11BC-40E8-9E4B-88628D48DE08}" type="presParOf" srcId="{D8400043-A607-46AD-978A-7A55FB6D1289}" destId="{FE1CA4B7-AAE8-4639-8471-951B1C7FDE8E}" srcOrd="0" destOrd="0" presId="urn:microsoft.com/office/officeart/2005/8/layout/cycle4"/>
    <dgm:cxn modelId="{59B8B76F-3116-4B21-BEC0-AAFB545B7BB7}" type="presParOf" srcId="{FE1CA4B7-AAE8-4639-8471-951B1C7FDE8E}" destId="{1334D031-A654-411F-BE61-33BD03D9348C}" srcOrd="0" destOrd="0" presId="urn:microsoft.com/office/officeart/2005/8/layout/cycle4"/>
    <dgm:cxn modelId="{7A565FB5-D262-4F37-AA18-CDC13B545B3F}" type="presParOf" srcId="{D8400043-A607-46AD-978A-7A55FB6D1289}" destId="{93A67CFF-B3DC-44CE-8D8A-643F5729406B}" srcOrd="1" destOrd="0" presId="urn:microsoft.com/office/officeart/2005/8/layout/cycle4"/>
    <dgm:cxn modelId="{372DF0F2-4EB9-4166-B6FD-C34C4EB7C893}" type="presParOf" srcId="{93A67CFF-B3DC-44CE-8D8A-643F5729406B}" destId="{339F640E-5FE5-4217-8D4C-B031522E89A4}" srcOrd="0" destOrd="0" presId="urn:microsoft.com/office/officeart/2005/8/layout/cycle4"/>
    <dgm:cxn modelId="{1F9AF6E1-B9F0-429B-9248-F1124B19E6A4}" type="presParOf" srcId="{93A67CFF-B3DC-44CE-8D8A-643F5729406B}" destId="{8A520B7A-3956-4443-BFEB-6D8B234978AD}" srcOrd="1" destOrd="0" presId="urn:microsoft.com/office/officeart/2005/8/layout/cycle4"/>
    <dgm:cxn modelId="{62D83FE2-5020-42C6-83EE-6232BC1C7C65}" type="presParOf" srcId="{93A67CFF-B3DC-44CE-8D8A-643F5729406B}" destId="{5C44245E-D7D2-4BDE-A201-F1391E741449}" srcOrd="2" destOrd="0" presId="urn:microsoft.com/office/officeart/2005/8/layout/cycle4"/>
    <dgm:cxn modelId="{E5C26C25-D8A9-49A5-87CA-37F8CC503318}" type="presParOf" srcId="{93A67CFF-B3DC-44CE-8D8A-643F5729406B}" destId="{A6F5BD9C-52E3-4641-A309-DB45A5C8FA83}" srcOrd="3" destOrd="0" presId="urn:microsoft.com/office/officeart/2005/8/layout/cycle4"/>
    <dgm:cxn modelId="{3644751A-56F1-4896-A1F5-EADB60588C65}" type="presParOf" srcId="{93A67CFF-B3DC-44CE-8D8A-643F5729406B}" destId="{9F157F06-7BB7-450C-83B8-4C9E3079D28E}" srcOrd="4" destOrd="0" presId="urn:microsoft.com/office/officeart/2005/8/layout/cycle4"/>
    <dgm:cxn modelId="{87BFCDD9-6150-402E-A5D1-4544A2ABED29}" type="presParOf" srcId="{D8400043-A607-46AD-978A-7A55FB6D1289}" destId="{B4AABD8F-28DF-4138-8F92-FDA5B94EF63B}" srcOrd="2" destOrd="0" presId="urn:microsoft.com/office/officeart/2005/8/layout/cycle4"/>
    <dgm:cxn modelId="{A3388F24-4B57-4354-BB22-EFA4174A599D}" type="presParOf" srcId="{D8400043-A607-46AD-978A-7A55FB6D1289}" destId="{8941A228-9719-41BF-8748-B898B0F2972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A2476-AF20-4D2F-A7D3-DE25B40D5EB3}"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GB"/>
        </a:p>
      </dgm:t>
    </dgm:pt>
    <dgm:pt modelId="{E546D6D8-6929-47C7-80D2-7A1D1BB58F59}">
      <dgm:prSet custT="1"/>
      <dgm:spPr/>
      <dgm:t>
        <a:bodyPr/>
        <a:lstStyle/>
        <a:p>
          <a:r>
            <a:rPr lang="en-GB" sz="1800" dirty="0"/>
            <a:t>Your pilot data</a:t>
          </a:r>
        </a:p>
      </dgm:t>
    </dgm:pt>
    <dgm:pt modelId="{42ECE9D7-62E8-4CF7-B8A7-03FCD7006F3A}" type="parTrans" cxnId="{8F53486F-A41B-489F-91DA-913DD95BE847}">
      <dgm:prSet/>
      <dgm:spPr/>
      <dgm:t>
        <a:bodyPr/>
        <a:lstStyle/>
        <a:p>
          <a:endParaRPr lang="en-GB" sz="1800"/>
        </a:p>
      </dgm:t>
    </dgm:pt>
    <dgm:pt modelId="{4B19A89F-90ED-4C4D-B0E9-D25C338AFE0B}" type="sibTrans" cxnId="{8F53486F-A41B-489F-91DA-913DD95BE847}">
      <dgm:prSet/>
      <dgm:spPr/>
      <dgm:t>
        <a:bodyPr/>
        <a:lstStyle/>
        <a:p>
          <a:endParaRPr lang="en-GB" sz="1800"/>
        </a:p>
      </dgm:t>
    </dgm:pt>
    <dgm:pt modelId="{038C9A9B-DDBD-4262-ADFA-BE25F86D3838}">
      <dgm:prSet custT="1"/>
      <dgm:spPr/>
      <dgm:t>
        <a:bodyPr/>
        <a:lstStyle/>
        <a:p>
          <a:r>
            <a:rPr lang="en-GB" sz="1800" dirty="0"/>
            <a:t>From your own lab</a:t>
          </a:r>
        </a:p>
      </dgm:t>
    </dgm:pt>
    <dgm:pt modelId="{1D5E4026-764C-42B0-A35C-6D064F88FEF7}" type="parTrans" cxnId="{00F75419-CF46-4190-8FCA-22FD763960D7}">
      <dgm:prSet/>
      <dgm:spPr/>
      <dgm:t>
        <a:bodyPr/>
        <a:lstStyle/>
        <a:p>
          <a:endParaRPr lang="en-GB" sz="1800"/>
        </a:p>
      </dgm:t>
    </dgm:pt>
    <dgm:pt modelId="{D2E1C487-DADD-4BDA-8E8C-36D71F68AE3B}" type="sibTrans" cxnId="{00F75419-CF46-4190-8FCA-22FD763960D7}">
      <dgm:prSet/>
      <dgm:spPr/>
      <dgm:t>
        <a:bodyPr/>
        <a:lstStyle/>
        <a:p>
          <a:endParaRPr lang="en-GB" sz="1800"/>
        </a:p>
      </dgm:t>
    </dgm:pt>
    <dgm:pt modelId="{D6D8163A-D331-4DEE-B85B-FDEA235B5A9F}">
      <dgm:prSet custT="1"/>
      <dgm:spPr/>
      <dgm:t>
        <a:bodyPr/>
        <a:lstStyle/>
        <a:p>
          <a:r>
            <a:rPr lang="en-GB" sz="1800" dirty="0"/>
            <a:t>You know exactly how it was obtained</a:t>
          </a:r>
        </a:p>
      </dgm:t>
    </dgm:pt>
    <dgm:pt modelId="{B1EC4859-3861-43A3-94D4-FD3EF8FB26C5}" type="parTrans" cxnId="{0315873A-C07F-4308-BDB4-A7116CEAEE68}">
      <dgm:prSet/>
      <dgm:spPr/>
      <dgm:t>
        <a:bodyPr/>
        <a:lstStyle/>
        <a:p>
          <a:endParaRPr lang="en-GB" sz="1800"/>
        </a:p>
      </dgm:t>
    </dgm:pt>
    <dgm:pt modelId="{A7E8CBCC-809A-4598-BCB4-B0CC883528BB}" type="sibTrans" cxnId="{0315873A-C07F-4308-BDB4-A7116CEAEE68}">
      <dgm:prSet/>
      <dgm:spPr/>
      <dgm:t>
        <a:bodyPr/>
        <a:lstStyle/>
        <a:p>
          <a:endParaRPr lang="en-GB" sz="1800"/>
        </a:p>
      </dgm:t>
    </dgm:pt>
    <dgm:pt modelId="{569AA24F-D9B3-44BD-974E-093A2FBEB119}">
      <dgm:prSet custT="1"/>
      <dgm:spPr/>
      <dgm:t>
        <a:bodyPr/>
        <a:lstStyle/>
        <a:p>
          <a:r>
            <a:rPr lang="en-GB" sz="1800" dirty="0"/>
            <a:t>Previous studies</a:t>
          </a:r>
        </a:p>
      </dgm:t>
    </dgm:pt>
    <dgm:pt modelId="{55B3D32A-A55D-4E3B-9118-E297DBA495CB}" type="parTrans" cxnId="{0D95FA45-6234-4C00-9C80-98B00A1996CD}">
      <dgm:prSet/>
      <dgm:spPr/>
      <dgm:t>
        <a:bodyPr/>
        <a:lstStyle/>
        <a:p>
          <a:endParaRPr lang="en-GB" sz="1800"/>
        </a:p>
      </dgm:t>
    </dgm:pt>
    <dgm:pt modelId="{E87C7263-1D63-4C3A-8E9E-B8BE10FA600D}" type="sibTrans" cxnId="{0D95FA45-6234-4C00-9C80-98B00A1996CD}">
      <dgm:prSet/>
      <dgm:spPr/>
      <dgm:t>
        <a:bodyPr/>
        <a:lstStyle/>
        <a:p>
          <a:endParaRPr lang="en-GB" sz="1800"/>
        </a:p>
      </dgm:t>
    </dgm:pt>
    <dgm:pt modelId="{CF2BF8EE-A559-40EF-BB37-AF57F7D2A5B8}">
      <dgm:prSet custT="1"/>
      <dgm:spPr/>
      <dgm:t>
        <a:bodyPr/>
        <a:lstStyle/>
        <a:p>
          <a:r>
            <a:rPr lang="en-GB" sz="1800" dirty="0"/>
            <a:t>Pragmatic</a:t>
          </a:r>
        </a:p>
      </dgm:t>
    </dgm:pt>
    <dgm:pt modelId="{637B3B86-145E-47E7-B13C-B23F3A840D78}" type="parTrans" cxnId="{4767D484-E932-4C09-82C4-680DBAB879D8}">
      <dgm:prSet/>
      <dgm:spPr/>
      <dgm:t>
        <a:bodyPr/>
        <a:lstStyle/>
        <a:p>
          <a:endParaRPr lang="en-GB" sz="1800"/>
        </a:p>
      </dgm:t>
    </dgm:pt>
    <dgm:pt modelId="{E50CC0BC-CA0D-48EE-8CD0-8F291090A537}" type="sibTrans" cxnId="{4767D484-E932-4C09-82C4-680DBAB879D8}">
      <dgm:prSet/>
      <dgm:spPr/>
      <dgm:t>
        <a:bodyPr/>
        <a:lstStyle/>
        <a:p>
          <a:endParaRPr lang="en-GB" sz="1800"/>
        </a:p>
      </dgm:t>
    </dgm:pt>
    <dgm:pt modelId="{B809D95E-FE90-4138-8290-50BC4542964E}">
      <dgm:prSet custT="1"/>
      <dgm:spPr/>
      <dgm:t>
        <a:bodyPr/>
        <a:lstStyle/>
        <a:p>
          <a:r>
            <a:rPr lang="en-GB" sz="1800" dirty="0"/>
            <a:t>May not be clear how it was calculated</a:t>
          </a:r>
        </a:p>
      </dgm:t>
    </dgm:pt>
    <dgm:pt modelId="{49518DEC-4321-48BB-9093-1D2086A54A1B}" type="parTrans" cxnId="{156048B8-F40B-475C-9602-130B32FBBB10}">
      <dgm:prSet/>
      <dgm:spPr/>
      <dgm:t>
        <a:bodyPr/>
        <a:lstStyle/>
        <a:p>
          <a:endParaRPr lang="en-GB" sz="1800"/>
        </a:p>
      </dgm:t>
    </dgm:pt>
    <dgm:pt modelId="{35D411C7-1523-41CA-A05B-34800D72866F}" type="sibTrans" cxnId="{156048B8-F40B-475C-9602-130B32FBBB10}">
      <dgm:prSet/>
      <dgm:spPr/>
      <dgm:t>
        <a:bodyPr/>
        <a:lstStyle/>
        <a:p>
          <a:endParaRPr lang="en-GB" sz="1800"/>
        </a:p>
      </dgm:t>
    </dgm:pt>
    <dgm:pt modelId="{70028F1B-6348-487C-B1AE-52B7BBC1D1D8}">
      <dgm:prSet custT="1"/>
      <dgm:spPr/>
      <dgm:t>
        <a:bodyPr/>
        <a:lstStyle/>
        <a:p>
          <a:r>
            <a:rPr lang="en-GB" sz="1800" dirty="0"/>
            <a:t>May not be the same measures</a:t>
          </a:r>
        </a:p>
      </dgm:t>
    </dgm:pt>
    <dgm:pt modelId="{0D6D3B9D-32F6-41C4-8BCF-72729A561878}" type="parTrans" cxnId="{C127F90A-DCDE-453C-904F-0E5D4DEF42FA}">
      <dgm:prSet/>
      <dgm:spPr/>
      <dgm:t>
        <a:bodyPr/>
        <a:lstStyle/>
        <a:p>
          <a:endParaRPr lang="en-GB" sz="1800"/>
        </a:p>
      </dgm:t>
    </dgm:pt>
    <dgm:pt modelId="{364AD087-8127-4172-B37A-74006E8D612B}" type="sibTrans" cxnId="{C127F90A-DCDE-453C-904F-0E5D4DEF42FA}">
      <dgm:prSet/>
      <dgm:spPr/>
      <dgm:t>
        <a:bodyPr/>
        <a:lstStyle/>
        <a:p>
          <a:endParaRPr lang="en-GB" sz="1800"/>
        </a:p>
      </dgm:t>
    </dgm:pt>
    <dgm:pt modelId="{1F615668-4F36-407B-8CA5-6C04D3442861}">
      <dgm:prSet custT="1"/>
      <dgm:spPr/>
      <dgm:t>
        <a:bodyPr/>
        <a:lstStyle/>
        <a:p>
          <a:r>
            <a:rPr lang="en-GB" sz="1800" dirty="0"/>
            <a:t>May not have reported in the right form</a:t>
          </a:r>
        </a:p>
      </dgm:t>
    </dgm:pt>
    <dgm:pt modelId="{89D1E3C8-46F5-4F8F-936D-3B8E1F103B06}" type="parTrans" cxnId="{D43993AF-7C7A-41A6-AB3A-986966F7B354}">
      <dgm:prSet/>
      <dgm:spPr/>
      <dgm:t>
        <a:bodyPr/>
        <a:lstStyle/>
        <a:p>
          <a:endParaRPr lang="en-GB" sz="1800"/>
        </a:p>
      </dgm:t>
    </dgm:pt>
    <dgm:pt modelId="{5FF76203-8989-44AB-8022-F3CA4EFAF016}" type="sibTrans" cxnId="{D43993AF-7C7A-41A6-AB3A-986966F7B354}">
      <dgm:prSet/>
      <dgm:spPr/>
      <dgm:t>
        <a:bodyPr/>
        <a:lstStyle/>
        <a:p>
          <a:endParaRPr lang="en-GB" sz="1800"/>
        </a:p>
      </dgm:t>
    </dgm:pt>
    <dgm:pt modelId="{8EE846E3-1E99-4874-914B-869C22E3032F}">
      <dgm:prSet custT="1"/>
      <dgm:spPr/>
      <dgm:t>
        <a:bodyPr/>
        <a:lstStyle/>
        <a:p>
          <a:r>
            <a:rPr lang="en-GB" sz="1800"/>
            <a:t>Published measurement work or similar data</a:t>
          </a:r>
        </a:p>
      </dgm:t>
    </dgm:pt>
    <dgm:pt modelId="{C7D61ED7-DD58-414D-93A5-F96F7E65BEDE}" type="parTrans" cxnId="{F8778433-372D-49EE-A1A5-A20D62C5BBD6}">
      <dgm:prSet/>
      <dgm:spPr/>
      <dgm:t>
        <a:bodyPr/>
        <a:lstStyle/>
        <a:p>
          <a:endParaRPr lang="en-GB" sz="1800"/>
        </a:p>
      </dgm:t>
    </dgm:pt>
    <dgm:pt modelId="{293E10EE-5C0A-480D-ABB5-BC11C62FCCFC}" type="sibTrans" cxnId="{F8778433-372D-49EE-A1A5-A20D62C5BBD6}">
      <dgm:prSet/>
      <dgm:spPr/>
      <dgm:t>
        <a:bodyPr/>
        <a:lstStyle/>
        <a:p>
          <a:endParaRPr lang="en-GB" sz="1800"/>
        </a:p>
      </dgm:t>
    </dgm:pt>
    <dgm:pt modelId="{5628C030-5613-4F55-A53F-94BA52B9694C}">
      <dgm:prSet custT="1"/>
      <dgm:spPr/>
      <dgm:t>
        <a:bodyPr/>
        <a:lstStyle/>
        <a:p>
          <a:r>
            <a:rPr lang="en-GB" sz="1800"/>
            <a:t>Useful if available</a:t>
          </a:r>
        </a:p>
      </dgm:t>
    </dgm:pt>
    <dgm:pt modelId="{DF39C242-C1B0-4232-B3A9-895C10DA4309}" type="parTrans" cxnId="{B8427D67-0A3E-466C-AF58-315D5F374B95}">
      <dgm:prSet/>
      <dgm:spPr/>
      <dgm:t>
        <a:bodyPr/>
        <a:lstStyle/>
        <a:p>
          <a:endParaRPr lang="en-GB" sz="1800"/>
        </a:p>
      </dgm:t>
    </dgm:pt>
    <dgm:pt modelId="{50BC996E-0D3B-47F2-A355-DC2B50844DCE}" type="sibTrans" cxnId="{B8427D67-0A3E-466C-AF58-315D5F374B95}">
      <dgm:prSet/>
      <dgm:spPr/>
      <dgm:t>
        <a:bodyPr/>
        <a:lstStyle/>
        <a:p>
          <a:endParaRPr lang="en-GB" sz="1800"/>
        </a:p>
      </dgm:t>
    </dgm:pt>
    <dgm:pt modelId="{210700C9-DB87-4DEC-AC3E-BD18021DAEFF}">
      <dgm:prSet custT="1"/>
      <dgm:spPr/>
      <dgm:t>
        <a:bodyPr/>
        <a:lstStyle/>
        <a:p>
          <a:r>
            <a:rPr lang="en-GB" sz="1800" dirty="0"/>
            <a:t>Correct populations or specific measures might not be applicable</a:t>
          </a:r>
        </a:p>
      </dgm:t>
    </dgm:pt>
    <dgm:pt modelId="{1A6F38FD-F3F7-4DC9-A924-0F7596BB2175}" type="parTrans" cxnId="{ABA579FB-8355-4A6E-B36A-7D05E0414EA1}">
      <dgm:prSet/>
      <dgm:spPr/>
      <dgm:t>
        <a:bodyPr/>
        <a:lstStyle/>
        <a:p>
          <a:endParaRPr lang="en-GB" sz="1800"/>
        </a:p>
      </dgm:t>
    </dgm:pt>
    <dgm:pt modelId="{41E9DFC8-7273-4BE3-8E4A-CFFE63200DEA}" type="sibTrans" cxnId="{ABA579FB-8355-4A6E-B36A-7D05E0414EA1}">
      <dgm:prSet/>
      <dgm:spPr/>
      <dgm:t>
        <a:bodyPr/>
        <a:lstStyle/>
        <a:p>
          <a:endParaRPr lang="en-GB" sz="1800"/>
        </a:p>
      </dgm:t>
    </dgm:pt>
    <dgm:pt modelId="{04B9B9D2-B906-4821-A8DE-07967599F11C}">
      <dgm:prSet custT="1"/>
      <dgm:spPr/>
      <dgm:t>
        <a:bodyPr/>
        <a:lstStyle/>
        <a:p>
          <a:r>
            <a:rPr lang="en-GB" sz="1800" dirty="0"/>
            <a:t>Developers specifications</a:t>
          </a:r>
        </a:p>
      </dgm:t>
    </dgm:pt>
    <dgm:pt modelId="{C3B2929E-310A-4AF5-80C7-B02C4FFC6C2F}" type="parTrans" cxnId="{05FC7EEA-4CE2-4D88-A993-AD959DAD6AEB}">
      <dgm:prSet/>
      <dgm:spPr/>
      <dgm:t>
        <a:bodyPr/>
        <a:lstStyle/>
        <a:p>
          <a:endParaRPr lang="en-GB" sz="1800"/>
        </a:p>
      </dgm:t>
    </dgm:pt>
    <dgm:pt modelId="{B6B53AB8-A73A-42E8-BB4B-8246C9579177}" type="sibTrans" cxnId="{05FC7EEA-4CE2-4D88-A993-AD959DAD6AEB}">
      <dgm:prSet/>
      <dgm:spPr/>
      <dgm:t>
        <a:bodyPr/>
        <a:lstStyle/>
        <a:p>
          <a:endParaRPr lang="en-GB" sz="1800"/>
        </a:p>
      </dgm:t>
    </dgm:pt>
    <dgm:pt modelId="{508F88C7-FDC6-49C9-9DDA-E0AB2A917CE6}">
      <dgm:prSet custT="1"/>
      <dgm:spPr/>
      <dgm:t>
        <a:bodyPr/>
        <a:lstStyle/>
        <a:p>
          <a:r>
            <a:rPr lang="en-GB" sz="1800"/>
            <a:t>Advertising so usually ‘best case scenario’</a:t>
          </a:r>
        </a:p>
      </dgm:t>
    </dgm:pt>
    <dgm:pt modelId="{BBAE1FD8-1B9E-4FB6-819E-2612FDC4464F}" type="parTrans" cxnId="{F5DE2F04-D135-433C-897A-EEE67BAE4E76}">
      <dgm:prSet/>
      <dgm:spPr/>
      <dgm:t>
        <a:bodyPr/>
        <a:lstStyle/>
        <a:p>
          <a:endParaRPr lang="en-GB" sz="1800"/>
        </a:p>
      </dgm:t>
    </dgm:pt>
    <dgm:pt modelId="{9C688219-3FFB-4744-887D-7E3F7280F3B9}" type="sibTrans" cxnId="{F5DE2F04-D135-433C-897A-EEE67BAE4E76}">
      <dgm:prSet/>
      <dgm:spPr/>
      <dgm:t>
        <a:bodyPr/>
        <a:lstStyle/>
        <a:p>
          <a:endParaRPr lang="en-GB" sz="1800"/>
        </a:p>
      </dgm:t>
    </dgm:pt>
    <dgm:pt modelId="{0EC2DB88-34C3-49D5-90BE-11E1946DF79D}">
      <dgm:prSet custT="1"/>
      <dgm:spPr/>
      <dgm:t>
        <a:bodyPr/>
        <a:lstStyle/>
        <a:p>
          <a:r>
            <a:rPr lang="en-GB" sz="1800" dirty="0"/>
            <a:t>Under-estimate of variances</a:t>
          </a:r>
        </a:p>
      </dgm:t>
    </dgm:pt>
    <dgm:pt modelId="{4F5A9762-40FF-4593-ACF0-271E05819760}" type="parTrans" cxnId="{A756793F-8F29-4E95-BAF8-43988BB26B5B}">
      <dgm:prSet/>
      <dgm:spPr/>
      <dgm:t>
        <a:bodyPr/>
        <a:lstStyle/>
        <a:p>
          <a:endParaRPr lang="en-GB" sz="1800"/>
        </a:p>
      </dgm:t>
    </dgm:pt>
    <dgm:pt modelId="{C2E32C24-D71C-4434-AA1E-3C25210240E5}" type="sibTrans" cxnId="{A756793F-8F29-4E95-BAF8-43988BB26B5B}">
      <dgm:prSet/>
      <dgm:spPr/>
      <dgm:t>
        <a:bodyPr/>
        <a:lstStyle/>
        <a:p>
          <a:endParaRPr lang="en-GB" sz="1800"/>
        </a:p>
      </dgm:t>
    </dgm:pt>
    <dgm:pt modelId="{E8AD1218-C3CA-4F74-83F5-381AEAEF2BD5}">
      <dgm:prSet custT="1"/>
      <dgm:spPr/>
      <dgm:t>
        <a:bodyPr/>
        <a:lstStyle/>
        <a:p>
          <a:r>
            <a:rPr lang="en-GB" sz="1800" dirty="0"/>
            <a:t>Directly applicable</a:t>
          </a:r>
        </a:p>
      </dgm:t>
    </dgm:pt>
    <dgm:pt modelId="{B21086E2-E8AF-4C98-AC11-BEA0E3C2E026}" type="parTrans" cxnId="{40171CAE-C342-4916-BFD0-45E99F5533C2}">
      <dgm:prSet/>
      <dgm:spPr/>
      <dgm:t>
        <a:bodyPr/>
        <a:lstStyle/>
        <a:p>
          <a:endParaRPr lang="en-GB" sz="1800"/>
        </a:p>
      </dgm:t>
    </dgm:pt>
    <dgm:pt modelId="{D400ACEC-295B-4133-B997-78810FB87C15}" type="sibTrans" cxnId="{40171CAE-C342-4916-BFD0-45E99F5533C2}">
      <dgm:prSet/>
      <dgm:spPr/>
      <dgm:t>
        <a:bodyPr/>
        <a:lstStyle/>
        <a:p>
          <a:endParaRPr lang="en-GB" sz="1800"/>
        </a:p>
      </dgm:t>
    </dgm:pt>
    <dgm:pt modelId="{3C9D6867-B4DB-4EAC-95FB-8168D8254F2F}">
      <dgm:prSet custT="1"/>
      <dgm:spPr/>
      <dgm:t>
        <a:bodyPr/>
        <a:lstStyle/>
        <a:p>
          <a:r>
            <a:rPr lang="en-GB" sz="1800" dirty="0"/>
            <a:t>But often small and so imprecise.</a:t>
          </a:r>
        </a:p>
      </dgm:t>
    </dgm:pt>
    <dgm:pt modelId="{5AA220DF-9745-4CBB-BB17-D20703D4BAB3}" type="parTrans" cxnId="{518FA50E-CA04-437C-B9EA-F409B9446DF3}">
      <dgm:prSet/>
      <dgm:spPr/>
      <dgm:t>
        <a:bodyPr/>
        <a:lstStyle/>
        <a:p>
          <a:endParaRPr lang="en-GB" sz="1800"/>
        </a:p>
      </dgm:t>
    </dgm:pt>
    <dgm:pt modelId="{CB65D91F-00BE-4C2F-A82A-E427BFD1D050}" type="sibTrans" cxnId="{518FA50E-CA04-437C-B9EA-F409B9446DF3}">
      <dgm:prSet/>
      <dgm:spPr/>
      <dgm:t>
        <a:bodyPr/>
        <a:lstStyle/>
        <a:p>
          <a:endParaRPr lang="en-GB" sz="1800"/>
        </a:p>
      </dgm:t>
    </dgm:pt>
    <dgm:pt modelId="{1028091C-19D5-4A6D-B064-8E6F525C25C6}">
      <dgm:prSet custT="1"/>
      <dgm:spPr/>
      <dgm:t>
        <a:bodyPr/>
        <a:lstStyle/>
        <a:p>
          <a:r>
            <a:rPr lang="en-GB" sz="1800" dirty="0"/>
            <a:t>Often small samples and poorly reported</a:t>
          </a:r>
        </a:p>
      </dgm:t>
    </dgm:pt>
    <dgm:pt modelId="{A9C1571D-941B-4EB0-8A45-DDAA2037DB4A}" type="parTrans" cxnId="{AACFC36C-1ED0-44BC-919E-AAF1781697D7}">
      <dgm:prSet/>
      <dgm:spPr/>
      <dgm:t>
        <a:bodyPr/>
        <a:lstStyle/>
        <a:p>
          <a:endParaRPr lang="en-GB" sz="1800"/>
        </a:p>
      </dgm:t>
    </dgm:pt>
    <dgm:pt modelId="{F89470D8-837E-4B40-92AE-D4DCE3EB7363}" type="sibTrans" cxnId="{AACFC36C-1ED0-44BC-919E-AAF1781697D7}">
      <dgm:prSet/>
      <dgm:spPr/>
      <dgm:t>
        <a:bodyPr/>
        <a:lstStyle/>
        <a:p>
          <a:endParaRPr lang="en-GB" sz="1800"/>
        </a:p>
      </dgm:t>
    </dgm:pt>
    <dgm:pt modelId="{B92261EF-D7C9-49CE-A26E-C7A2E08E39D4}">
      <dgm:prSet custT="1"/>
      <dgm:spPr/>
      <dgm:t>
        <a:bodyPr/>
        <a:lstStyle/>
        <a:p>
          <a:r>
            <a:rPr lang="en-GB" sz="1800" dirty="0"/>
            <a:t>You may need to convert the right </a:t>
          </a:r>
          <a:r>
            <a:rPr lang="en-GB" sz="1800" dirty="0" err="1"/>
            <a:t>se’s</a:t>
          </a:r>
          <a:r>
            <a:rPr lang="en-GB" sz="1800" dirty="0"/>
            <a:t> or IQRs to </a:t>
          </a:r>
          <a:r>
            <a:rPr lang="en-GB" sz="1800" dirty="0" err="1"/>
            <a:t>sd’s</a:t>
          </a:r>
          <a:r>
            <a:rPr lang="en-GB" sz="1800" dirty="0"/>
            <a:t>.</a:t>
          </a:r>
        </a:p>
      </dgm:t>
    </dgm:pt>
    <dgm:pt modelId="{D43AC5A5-4A67-42A8-B1D8-C7D63BBFAC5D}" type="parTrans" cxnId="{F14FDE7E-68D0-4841-8C2B-4506F1D6EA5E}">
      <dgm:prSet/>
      <dgm:spPr/>
      <dgm:t>
        <a:bodyPr/>
        <a:lstStyle/>
        <a:p>
          <a:endParaRPr lang="en-GB" sz="1800"/>
        </a:p>
      </dgm:t>
    </dgm:pt>
    <dgm:pt modelId="{99989151-ED6E-49DF-97A6-6451E54595D7}" type="sibTrans" cxnId="{F14FDE7E-68D0-4841-8C2B-4506F1D6EA5E}">
      <dgm:prSet/>
      <dgm:spPr/>
      <dgm:t>
        <a:bodyPr/>
        <a:lstStyle/>
        <a:p>
          <a:endParaRPr lang="en-GB" sz="1800"/>
        </a:p>
      </dgm:t>
    </dgm:pt>
    <dgm:pt modelId="{6C236B0E-2895-4063-B24B-41C5C9D44216}">
      <dgm:prSet custT="1"/>
      <dgm:spPr/>
      <dgm:t>
        <a:bodyPr/>
        <a:lstStyle/>
        <a:p>
          <a:r>
            <a:rPr lang="en-GB" sz="1800" dirty="0"/>
            <a:t>Possibility of bias if you only focus on ‘positive’ pilots</a:t>
          </a:r>
        </a:p>
      </dgm:t>
    </dgm:pt>
    <dgm:pt modelId="{7A9AA310-3B9A-440C-A15E-0B0A78A7FAA9}" type="parTrans" cxnId="{B22AA0D2-E373-4B4D-8129-398319D7FF8F}">
      <dgm:prSet/>
      <dgm:spPr/>
      <dgm:t>
        <a:bodyPr/>
        <a:lstStyle/>
        <a:p>
          <a:endParaRPr lang="en-GB" sz="1800"/>
        </a:p>
      </dgm:t>
    </dgm:pt>
    <dgm:pt modelId="{8EBB00FB-F79B-48B3-A848-E47E659A4F51}" type="sibTrans" cxnId="{B22AA0D2-E373-4B4D-8129-398319D7FF8F}">
      <dgm:prSet/>
      <dgm:spPr/>
      <dgm:t>
        <a:bodyPr/>
        <a:lstStyle/>
        <a:p>
          <a:endParaRPr lang="en-GB" sz="1800"/>
        </a:p>
      </dgm:t>
    </dgm:pt>
    <dgm:pt modelId="{421D838F-9E8F-4B70-8472-4FD7E7AAC503}">
      <dgm:prSet custT="1"/>
      <dgm:spPr/>
      <dgm:t>
        <a:bodyPr/>
        <a:lstStyle/>
        <a:p>
          <a:endParaRPr lang="en-GB" sz="1800" dirty="0"/>
        </a:p>
      </dgm:t>
    </dgm:pt>
    <dgm:pt modelId="{51442FA7-74A9-4DF1-8CD8-C4B6638ABF0B}" type="parTrans" cxnId="{65A619CA-3A8C-42CC-9095-64B46F4AA1B8}">
      <dgm:prSet/>
      <dgm:spPr/>
      <dgm:t>
        <a:bodyPr/>
        <a:lstStyle/>
        <a:p>
          <a:endParaRPr lang="en-GB" sz="1800"/>
        </a:p>
      </dgm:t>
    </dgm:pt>
    <dgm:pt modelId="{31CD6570-F71B-4D50-ADC5-12DC302D0A95}" type="sibTrans" cxnId="{65A619CA-3A8C-42CC-9095-64B46F4AA1B8}">
      <dgm:prSet/>
      <dgm:spPr/>
      <dgm:t>
        <a:bodyPr/>
        <a:lstStyle/>
        <a:p>
          <a:endParaRPr lang="en-GB" sz="1800"/>
        </a:p>
      </dgm:t>
    </dgm:pt>
    <dgm:pt modelId="{74EA7B2B-ACDF-45E0-8862-69B8F88548DD}" type="pres">
      <dgm:prSet presAssocID="{DA8A2476-AF20-4D2F-A7D3-DE25B40D5EB3}" presName="Name0" presStyleCnt="0">
        <dgm:presLayoutVars>
          <dgm:dir/>
          <dgm:animLvl val="lvl"/>
          <dgm:resizeHandles val="exact"/>
        </dgm:presLayoutVars>
      </dgm:prSet>
      <dgm:spPr/>
    </dgm:pt>
    <dgm:pt modelId="{0F2E3ED2-5FE1-41ED-91B0-4992FA264898}" type="pres">
      <dgm:prSet presAssocID="{E546D6D8-6929-47C7-80D2-7A1D1BB58F59}" presName="composite" presStyleCnt="0"/>
      <dgm:spPr/>
    </dgm:pt>
    <dgm:pt modelId="{3AF67FD4-1AB0-4CEA-85C0-8C1F4745B4F6}" type="pres">
      <dgm:prSet presAssocID="{E546D6D8-6929-47C7-80D2-7A1D1BB58F59}" presName="parTx" presStyleLbl="alignNode1" presStyleIdx="0" presStyleCnt="4">
        <dgm:presLayoutVars>
          <dgm:chMax val="0"/>
          <dgm:chPref val="0"/>
          <dgm:bulletEnabled val="1"/>
        </dgm:presLayoutVars>
      </dgm:prSet>
      <dgm:spPr/>
    </dgm:pt>
    <dgm:pt modelId="{6D9CACE0-BBD4-4F5F-B049-B1D3EE80E616}" type="pres">
      <dgm:prSet presAssocID="{E546D6D8-6929-47C7-80D2-7A1D1BB58F59}" presName="desTx" presStyleLbl="alignAccFollowNode1" presStyleIdx="0" presStyleCnt="4">
        <dgm:presLayoutVars>
          <dgm:bulletEnabled val="1"/>
        </dgm:presLayoutVars>
      </dgm:prSet>
      <dgm:spPr/>
    </dgm:pt>
    <dgm:pt modelId="{D45DB68D-D924-4391-8B34-20BF655F7776}" type="pres">
      <dgm:prSet presAssocID="{4B19A89F-90ED-4C4D-B0E9-D25C338AFE0B}" presName="space" presStyleCnt="0"/>
      <dgm:spPr/>
    </dgm:pt>
    <dgm:pt modelId="{FABF44BA-1018-45A4-BA45-BC7CAFAD48A9}" type="pres">
      <dgm:prSet presAssocID="{569AA24F-D9B3-44BD-974E-093A2FBEB119}" presName="composite" presStyleCnt="0"/>
      <dgm:spPr/>
    </dgm:pt>
    <dgm:pt modelId="{BBE45C76-C89A-44D3-9901-203307A3BADD}" type="pres">
      <dgm:prSet presAssocID="{569AA24F-D9B3-44BD-974E-093A2FBEB119}" presName="parTx" presStyleLbl="alignNode1" presStyleIdx="1" presStyleCnt="4">
        <dgm:presLayoutVars>
          <dgm:chMax val="0"/>
          <dgm:chPref val="0"/>
          <dgm:bulletEnabled val="1"/>
        </dgm:presLayoutVars>
      </dgm:prSet>
      <dgm:spPr/>
    </dgm:pt>
    <dgm:pt modelId="{674585FA-1A10-44C4-807E-96FC18936FBC}" type="pres">
      <dgm:prSet presAssocID="{569AA24F-D9B3-44BD-974E-093A2FBEB119}" presName="desTx" presStyleLbl="alignAccFollowNode1" presStyleIdx="1" presStyleCnt="4">
        <dgm:presLayoutVars>
          <dgm:bulletEnabled val="1"/>
        </dgm:presLayoutVars>
      </dgm:prSet>
      <dgm:spPr/>
    </dgm:pt>
    <dgm:pt modelId="{8FD9EB9D-665B-42B3-A460-567D868D0FF6}" type="pres">
      <dgm:prSet presAssocID="{E87C7263-1D63-4C3A-8E9E-B8BE10FA600D}" presName="space" presStyleCnt="0"/>
      <dgm:spPr/>
    </dgm:pt>
    <dgm:pt modelId="{EE257B21-EDB1-437D-BA46-CD74EEF153D5}" type="pres">
      <dgm:prSet presAssocID="{8EE846E3-1E99-4874-914B-869C22E3032F}" presName="composite" presStyleCnt="0"/>
      <dgm:spPr/>
    </dgm:pt>
    <dgm:pt modelId="{FDA9CEE4-A9DD-4E0B-B18B-D53875D7058D}" type="pres">
      <dgm:prSet presAssocID="{8EE846E3-1E99-4874-914B-869C22E3032F}" presName="parTx" presStyleLbl="alignNode1" presStyleIdx="2" presStyleCnt="4">
        <dgm:presLayoutVars>
          <dgm:chMax val="0"/>
          <dgm:chPref val="0"/>
          <dgm:bulletEnabled val="1"/>
        </dgm:presLayoutVars>
      </dgm:prSet>
      <dgm:spPr/>
    </dgm:pt>
    <dgm:pt modelId="{3EC41EF5-6D5B-4868-86B1-2504A587C152}" type="pres">
      <dgm:prSet presAssocID="{8EE846E3-1E99-4874-914B-869C22E3032F}" presName="desTx" presStyleLbl="alignAccFollowNode1" presStyleIdx="2" presStyleCnt="4">
        <dgm:presLayoutVars>
          <dgm:bulletEnabled val="1"/>
        </dgm:presLayoutVars>
      </dgm:prSet>
      <dgm:spPr/>
    </dgm:pt>
    <dgm:pt modelId="{28E03566-8EAD-45EA-9C3E-281B36F1DFC5}" type="pres">
      <dgm:prSet presAssocID="{293E10EE-5C0A-480D-ABB5-BC11C62FCCFC}" presName="space" presStyleCnt="0"/>
      <dgm:spPr/>
    </dgm:pt>
    <dgm:pt modelId="{3E4B5821-910D-42A5-AEAB-ED7E2116DA1C}" type="pres">
      <dgm:prSet presAssocID="{04B9B9D2-B906-4821-A8DE-07967599F11C}" presName="composite" presStyleCnt="0"/>
      <dgm:spPr/>
    </dgm:pt>
    <dgm:pt modelId="{753949A9-C3A1-47A0-A09E-8BAB69EDBA2F}" type="pres">
      <dgm:prSet presAssocID="{04B9B9D2-B906-4821-A8DE-07967599F11C}" presName="parTx" presStyleLbl="alignNode1" presStyleIdx="3" presStyleCnt="4">
        <dgm:presLayoutVars>
          <dgm:chMax val="0"/>
          <dgm:chPref val="0"/>
          <dgm:bulletEnabled val="1"/>
        </dgm:presLayoutVars>
      </dgm:prSet>
      <dgm:spPr/>
    </dgm:pt>
    <dgm:pt modelId="{89EC72E4-4413-4273-9300-0DC3BE70D688}" type="pres">
      <dgm:prSet presAssocID="{04B9B9D2-B906-4821-A8DE-07967599F11C}" presName="desTx" presStyleLbl="alignAccFollowNode1" presStyleIdx="3" presStyleCnt="4">
        <dgm:presLayoutVars>
          <dgm:bulletEnabled val="1"/>
        </dgm:presLayoutVars>
      </dgm:prSet>
      <dgm:spPr/>
    </dgm:pt>
  </dgm:ptLst>
  <dgm:cxnLst>
    <dgm:cxn modelId="{F5DE2F04-D135-433C-897A-EEE67BAE4E76}" srcId="{04B9B9D2-B906-4821-A8DE-07967599F11C}" destId="{508F88C7-FDC6-49C9-9DDA-E0AB2A917CE6}" srcOrd="0" destOrd="0" parTransId="{BBAE1FD8-1B9E-4FB6-819E-2612FDC4464F}" sibTransId="{9C688219-3FFB-4744-887D-7E3F7280F3B9}"/>
    <dgm:cxn modelId="{C127F90A-DCDE-453C-904F-0E5D4DEF42FA}" srcId="{569AA24F-D9B3-44BD-974E-093A2FBEB119}" destId="{70028F1B-6348-487C-B1AE-52B7BBC1D1D8}" srcOrd="2" destOrd="0" parTransId="{0D6D3B9D-32F6-41C4-8BCF-72729A561878}" sibTransId="{364AD087-8127-4172-B37A-74006E8D612B}"/>
    <dgm:cxn modelId="{518FA50E-CA04-437C-B9EA-F409B9446DF3}" srcId="{E546D6D8-6929-47C7-80D2-7A1D1BB58F59}" destId="{3C9D6867-B4DB-4EAC-95FB-8168D8254F2F}" srcOrd="3" destOrd="0" parTransId="{5AA220DF-9745-4CBB-BB17-D20703D4BAB3}" sibTransId="{CB65D91F-00BE-4C2F-A82A-E427BFD1D050}"/>
    <dgm:cxn modelId="{00F75419-CF46-4190-8FCA-22FD763960D7}" srcId="{E546D6D8-6929-47C7-80D2-7A1D1BB58F59}" destId="{038C9A9B-DDBD-4262-ADFA-BE25F86D3838}" srcOrd="0" destOrd="0" parTransId="{1D5E4026-764C-42B0-A35C-6D064F88FEF7}" sibTransId="{D2E1C487-DADD-4BDA-8E8C-36D71F68AE3B}"/>
    <dgm:cxn modelId="{A78EC61D-AD29-48C2-89D5-DB8890C01E86}" type="presOf" srcId="{DA8A2476-AF20-4D2F-A7D3-DE25B40D5EB3}" destId="{74EA7B2B-ACDF-45E0-8862-69B8F88548DD}" srcOrd="0" destOrd="0" presId="urn:microsoft.com/office/officeart/2005/8/layout/hList1"/>
    <dgm:cxn modelId="{0C353F23-5790-48AB-A06E-11DFF56A8250}" type="presOf" srcId="{6C236B0E-2895-4063-B24B-41C5C9D44216}" destId="{6D9CACE0-BBD4-4F5F-B049-B1D3EE80E616}" srcOrd="0" destOrd="4" presId="urn:microsoft.com/office/officeart/2005/8/layout/hList1"/>
    <dgm:cxn modelId="{94EA512E-F1F7-4E75-A6CE-6A970935805F}" type="presOf" srcId="{421D838F-9E8F-4B70-8472-4FD7E7AAC503}" destId="{3EC41EF5-6D5B-4868-86B1-2504A587C152}" srcOrd="0" destOrd="1" presId="urn:microsoft.com/office/officeart/2005/8/layout/hList1"/>
    <dgm:cxn modelId="{F8778433-372D-49EE-A1A5-A20D62C5BBD6}" srcId="{DA8A2476-AF20-4D2F-A7D3-DE25B40D5EB3}" destId="{8EE846E3-1E99-4874-914B-869C22E3032F}" srcOrd="2" destOrd="0" parTransId="{C7D61ED7-DD58-414D-93A5-F96F7E65BEDE}" sibTransId="{293E10EE-5C0A-480D-ABB5-BC11C62FCCFC}"/>
    <dgm:cxn modelId="{799E0935-2629-489A-9336-744346DD2328}" type="presOf" srcId="{E546D6D8-6929-47C7-80D2-7A1D1BB58F59}" destId="{3AF67FD4-1AB0-4CEA-85C0-8C1F4745B4F6}" srcOrd="0" destOrd="0" presId="urn:microsoft.com/office/officeart/2005/8/layout/hList1"/>
    <dgm:cxn modelId="{0315873A-C07F-4308-BDB4-A7116CEAEE68}" srcId="{E546D6D8-6929-47C7-80D2-7A1D1BB58F59}" destId="{D6D8163A-D331-4DEE-B85B-FDEA235B5A9F}" srcOrd="2" destOrd="0" parTransId="{B1EC4859-3861-43A3-94D4-FD3EF8FB26C5}" sibTransId="{A7E8CBCC-809A-4598-BCB4-B0CC883528BB}"/>
    <dgm:cxn modelId="{A756793F-8F29-4E95-BAF8-43988BB26B5B}" srcId="{04B9B9D2-B906-4821-A8DE-07967599F11C}" destId="{0EC2DB88-34C3-49D5-90BE-11E1946DF79D}" srcOrd="1" destOrd="0" parTransId="{4F5A9762-40FF-4593-ACF0-271E05819760}" sibTransId="{C2E32C24-D71C-4434-AA1E-3C25210240E5}"/>
    <dgm:cxn modelId="{5FAA5641-9EC5-4B55-995B-14467F7A8CC9}" type="presOf" srcId="{B809D95E-FE90-4138-8290-50BC4542964E}" destId="{674585FA-1A10-44C4-807E-96FC18936FBC}" srcOrd="0" destOrd="1" presId="urn:microsoft.com/office/officeart/2005/8/layout/hList1"/>
    <dgm:cxn modelId="{06963345-8DD0-44E8-91CD-4889090BBE33}" type="presOf" srcId="{8EE846E3-1E99-4874-914B-869C22E3032F}" destId="{FDA9CEE4-A9DD-4E0B-B18B-D53875D7058D}" srcOrd="0" destOrd="0" presId="urn:microsoft.com/office/officeart/2005/8/layout/hList1"/>
    <dgm:cxn modelId="{0D95FA45-6234-4C00-9C80-98B00A1996CD}" srcId="{DA8A2476-AF20-4D2F-A7D3-DE25B40D5EB3}" destId="{569AA24F-D9B3-44BD-974E-093A2FBEB119}" srcOrd="1" destOrd="0" parTransId="{55B3D32A-A55D-4E3B-9118-E297DBA495CB}" sibTransId="{E87C7263-1D63-4C3A-8E9E-B8BE10FA600D}"/>
    <dgm:cxn modelId="{B8427D67-0A3E-466C-AF58-315D5F374B95}" srcId="{8EE846E3-1E99-4874-914B-869C22E3032F}" destId="{5628C030-5613-4F55-A53F-94BA52B9694C}" srcOrd="0" destOrd="0" parTransId="{DF39C242-C1B0-4232-B3A9-895C10DA4309}" sibTransId="{50BC996E-0D3B-47F2-A355-DC2B50844DCE}"/>
    <dgm:cxn modelId="{5473136C-31FB-4D81-81C9-1E703B2F5E38}" type="presOf" srcId="{5628C030-5613-4F55-A53F-94BA52B9694C}" destId="{3EC41EF5-6D5B-4868-86B1-2504A587C152}" srcOrd="0" destOrd="0" presId="urn:microsoft.com/office/officeart/2005/8/layout/hList1"/>
    <dgm:cxn modelId="{AACFC36C-1ED0-44BC-919E-AAF1781697D7}" srcId="{04B9B9D2-B906-4821-A8DE-07967599F11C}" destId="{1028091C-19D5-4A6D-B064-8E6F525C25C6}" srcOrd="2" destOrd="0" parTransId="{A9C1571D-941B-4EB0-8A45-DDAA2037DB4A}" sibTransId="{F89470D8-837E-4B40-92AE-D4DCE3EB7363}"/>
    <dgm:cxn modelId="{8F53486F-A41B-489F-91DA-913DD95BE847}" srcId="{DA8A2476-AF20-4D2F-A7D3-DE25B40D5EB3}" destId="{E546D6D8-6929-47C7-80D2-7A1D1BB58F59}" srcOrd="0" destOrd="0" parTransId="{42ECE9D7-62E8-4CF7-B8A7-03FCD7006F3A}" sibTransId="{4B19A89F-90ED-4C4D-B0E9-D25C338AFE0B}"/>
    <dgm:cxn modelId="{A8278D51-7ACF-454D-8E84-ECDD1B530DDE}" type="presOf" srcId="{038C9A9B-DDBD-4262-ADFA-BE25F86D3838}" destId="{6D9CACE0-BBD4-4F5F-B049-B1D3EE80E616}" srcOrd="0" destOrd="0" presId="urn:microsoft.com/office/officeart/2005/8/layout/hList1"/>
    <dgm:cxn modelId="{E4721973-90A2-4593-B105-752AFE249E9C}" type="presOf" srcId="{D6D8163A-D331-4DEE-B85B-FDEA235B5A9F}" destId="{6D9CACE0-BBD4-4F5F-B049-B1D3EE80E616}" srcOrd="0" destOrd="2" presId="urn:microsoft.com/office/officeart/2005/8/layout/hList1"/>
    <dgm:cxn modelId="{B59FF756-5AA5-456D-9435-B8DCB418BCCD}" type="presOf" srcId="{CF2BF8EE-A559-40EF-BB37-AF57F7D2A5B8}" destId="{674585FA-1A10-44C4-807E-96FC18936FBC}" srcOrd="0" destOrd="0" presId="urn:microsoft.com/office/officeart/2005/8/layout/hList1"/>
    <dgm:cxn modelId="{88BC5177-5CC4-4B8B-A26C-B0FE60DB9989}" type="presOf" srcId="{210700C9-DB87-4DEC-AC3E-BD18021DAEFF}" destId="{3EC41EF5-6D5B-4868-86B1-2504A587C152}" srcOrd="0" destOrd="2" presId="urn:microsoft.com/office/officeart/2005/8/layout/hList1"/>
    <dgm:cxn modelId="{F14FDE7E-68D0-4841-8C2B-4506F1D6EA5E}" srcId="{569AA24F-D9B3-44BD-974E-093A2FBEB119}" destId="{B92261EF-D7C9-49CE-A26E-C7A2E08E39D4}" srcOrd="4" destOrd="0" parTransId="{D43AC5A5-4A67-42A8-B1D8-C7D63BBFAC5D}" sibTransId="{99989151-ED6E-49DF-97A6-6451E54595D7}"/>
    <dgm:cxn modelId="{4767D484-E932-4C09-82C4-680DBAB879D8}" srcId="{569AA24F-D9B3-44BD-974E-093A2FBEB119}" destId="{CF2BF8EE-A559-40EF-BB37-AF57F7D2A5B8}" srcOrd="0" destOrd="0" parTransId="{637B3B86-145E-47E7-B13C-B23F3A840D78}" sibTransId="{E50CC0BC-CA0D-48EE-8CD0-8F291090A537}"/>
    <dgm:cxn modelId="{2C4CB68C-7957-406D-984D-D42E5764F23C}" type="presOf" srcId="{1F615668-4F36-407B-8CA5-6C04D3442861}" destId="{674585FA-1A10-44C4-807E-96FC18936FBC}" srcOrd="0" destOrd="3" presId="urn:microsoft.com/office/officeart/2005/8/layout/hList1"/>
    <dgm:cxn modelId="{A5D6C08F-19BC-4B0F-A1D5-E7E99B8E105B}" type="presOf" srcId="{1028091C-19D5-4A6D-B064-8E6F525C25C6}" destId="{89EC72E4-4413-4273-9300-0DC3BE70D688}" srcOrd="0" destOrd="2" presId="urn:microsoft.com/office/officeart/2005/8/layout/hList1"/>
    <dgm:cxn modelId="{4751FD91-B739-4AAF-87A2-5358DF302A8C}" type="presOf" srcId="{508F88C7-FDC6-49C9-9DDA-E0AB2A917CE6}" destId="{89EC72E4-4413-4273-9300-0DC3BE70D688}" srcOrd="0" destOrd="0" presId="urn:microsoft.com/office/officeart/2005/8/layout/hList1"/>
    <dgm:cxn modelId="{27D9FE92-DADA-4892-A7EE-C1DEE62DA247}" type="presOf" srcId="{E8AD1218-C3CA-4F74-83F5-381AEAEF2BD5}" destId="{6D9CACE0-BBD4-4F5F-B049-B1D3EE80E616}" srcOrd="0" destOrd="1" presId="urn:microsoft.com/office/officeart/2005/8/layout/hList1"/>
    <dgm:cxn modelId="{B8440897-ECA1-4117-B85F-71A007A5EFFB}" type="presOf" srcId="{3C9D6867-B4DB-4EAC-95FB-8168D8254F2F}" destId="{6D9CACE0-BBD4-4F5F-B049-B1D3EE80E616}" srcOrd="0" destOrd="3" presId="urn:microsoft.com/office/officeart/2005/8/layout/hList1"/>
    <dgm:cxn modelId="{3207D297-F4A5-45C7-9247-0139CB1F5A47}" type="presOf" srcId="{70028F1B-6348-487C-B1AE-52B7BBC1D1D8}" destId="{674585FA-1A10-44C4-807E-96FC18936FBC}" srcOrd="0" destOrd="2" presId="urn:microsoft.com/office/officeart/2005/8/layout/hList1"/>
    <dgm:cxn modelId="{7EB431A5-4C44-4404-B583-DD22707810FE}" type="presOf" srcId="{B92261EF-D7C9-49CE-A26E-C7A2E08E39D4}" destId="{674585FA-1A10-44C4-807E-96FC18936FBC}" srcOrd="0" destOrd="4" presId="urn:microsoft.com/office/officeart/2005/8/layout/hList1"/>
    <dgm:cxn modelId="{BB0EF9A8-5B44-42A8-B02D-DDF5A1FBABFB}" type="presOf" srcId="{04B9B9D2-B906-4821-A8DE-07967599F11C}" destId="{753949A9-C3A1-47A0-A09E-8BAB69EDBA2F}" srcOrd="0" destOrd="0" presId="urn:microsoft.com/office/officeart/2005/8/layout/hList1"/>
    <dgm:cxn modelId="{40171CAE-C342-4916-BFD0-45E99F5533C2}" srcId="{E546D6D8-6929-47C7-80D2-7A1D1BB58F59}" destId="{E8AD1218-C3CA-4F74-83F5-381AEAEF2BD5}" srcOrd="1" destOrd="0" parTransId="{B21086E2-E8AF-4C98-AC11-BEA0E3C2E026}" sibTransId="{D400ACEC-295B-4133-B997-78810FB87C15}"/>
    <dgm:cxn modelId="{D43993AF-7C7A-41A6-AB3A-986966F7B354}" srcId="{569AA24F-D9B3-44BD-974E-093A2FBEB119}" destId="{1F615668-4F36-407B-8CA5-6C04D3442861}" srcOrd="3" destOrd="0" parTransId="{89D1E3C8-46F5-4F8F-936D-3B8E1F103B06}" sibTransId="{5FF76203-8989-44AB-8022-F3CA4EFAF016}"/>
    <dgm:cxn modelId="{156048B8-F40B-475C-9602-130B32FBBB10}" srcId="{569AA24F-D9B3-44BD-974E-093A2FBEB119}" destId="{B809D95E-FE90-4138-8290-50BC4542964E}" srcOrd="1" destOrd="0" parTransId="{49518DEC-4321-48BB-9093-1D2086A54A1B}" sibTransId="{35D411C7-1523-41CA-A05B-34800D72866F}"/>
    <dgm:cxn modelId="{65A619CA-3A8C-42CC-9095-64B46F4AA1B8}" srcId="{8EE846E3-1E99-4874-914B-869C22E3032F}" destId="{421D838F-9E8F-4B70-8472-4FD7E7AAC503}" srcOrd="1" destOrd="0" parTransId="{51442FA7-74A9-4DF1-8CD8-C4B6638ABF0B}" sibTransId="{31CD6570-F71B-4D50-ADC5-12DC302D0A95}"/>
    <dgm:cxn modelId="{38F03CCF-11E2-45DC-8B60-29B49C1E4CEF}" type="presOf" srcId="{0EC2DB88-34C3-49D5-90BE-11E1946DF79D}" destId="{89EC72E4-4413-4273-9300-0DC3BE70D688}" srcOrd="0" destOrd="1" presId="urn:microsoft.com/office/officeart/2005/8/layout/hList1"/>
    <dgm:cxn modelId="{853E4ED2-C4FE-4991-B8F2-C2F761DA0E7A}" type="presOf" srcId="{569AA24F-D9B3-44BD-974E-093A2FBEB119}" destId="{BBE45C76-C89A-44D3-9901-203307A3BADD}" srcOrd="0" destOrd="0" presId="urn:microsoft.com/office/officeart/2005/8/layout/hList1"/>
    <dgm:cxn modelId="{B22AA0D2-E373-4B4D-8129-398319D7FF8F}" srcId="{E546D6D8-6929-47C7-80D2-7A1D1BB58F59}" destId="{6C236B0E-2895-4063-B24B-41C5C9D44216}" srcOrd="4" destOrd="0" parTransId="{7A9AA310-3B9A-440C-A15E-0B0A78A7FAA9}" sibTransId="{8EBB00FB-F79B-48B3-A848-E47E659A4F51}"/>
    <dgm:cxn modelId="{05FC7EEA-4CE2-4D88-A993-AD959DAD6AEB}" srcId="{DA8A2476-AF20-4D2F-A7D3-DE25B40D5EB3}" destId="{04B9B9D2-B906-4821-A8DE-07967599F11C}" srcOrd="3" destOrd="0" parTransId="{C3B2929E-310A-4AF5-80C7-B02C4FFC6C2F}" sibTransId="{B6B53AB8-A73A-42E8-BB4B-8246C9579177}"/>
    <dgm:cxn modelId="{ABA579FB-8355-4A6E-B36A-7D05E0414EA1}" srcId="{8EE846E3-1E99-4874-914B-869C22E3032F}" destId="{210700C9-DB87-4DEC-AC3E-BD18021DAEFF}" srcOrd="2" destOrd="0" parTransId="{1A6F38FD-F3F7-4DC9-A924-0F7596BB2175}" sibTransId="{41E9DFC8-7273-4BE3-8E4A-CFFE63200DEA}"/>
    <dgm:cxn modelId="{8BA9F0BF-28A2-4BC4-B719-ACA62D384B65}" type="presParOf" srcId="{74EA7B2B-ACDF-45E0-8862-69B8F88548DD}" destId="{0F2E3ED2-5FE1-41ED-91B0-4992FA264898}" srcOrd="0" destOrd="0" presId="urn:microsoft.com/office/officeart/2005/8/layout/hList1"/>
    <dgm:cxn modelId="{DA1797D6-C64E-4270-BFCC-8796B65CCFCC}" type="presParOf" srcId="{0F2E3ED2-5FE1-41ED-91B0-4992FA264898}" destId="{3AF67FD4-1AB0-4CEA-85C0-8C1F4745B4F6}" srcOrd="0" destOrd="0" presId="urn:microsoft.com/office/officeart/2005/8/layout/hList1"/>
    <dgm:cxn modelId="{54AA983C-09B2-46B2-BA41-6BC0238EA12B}" type="presParOf" srcId="{0F2E3ED2-5FE1-41ED-91B0-4992FA264898}" destId="{6D9CACE0-BBD4-4F5F-B049-B1D3EE80E616}" srcOrd="1" destOrd="0" presId="urn:microsoft.com/office/officeart/2005/8/layout/hList1"/>
    <dgm:cxn modelId="{29FD6FF4-2450-4A5C-840B-963E80E2150D}" type="presParOf" srcId="{74EA7B2B-ACDF-45E0-8862-69B8F88548DD}" destId="{D45DB68D-D924-4391-8B34-20BF655F7776}" srcOrd="1" destOrd="0" presId="urn:microsoft.com/office/officeart/2005/8/layout/hList1"/>
    <dgm:cxn modelId="{1ACC7556-3DC9-47A4-9004-8B09BD74C183}" type="presParOf" srcId="{74EA7B2B-ACDF-45E0-8862-69B8F88548DD}" destId="{FABF44BA-1018-45A4-BA45-BC7CAFAD48A9}" srcOrd="2" destOrd="0" presId="urn:microsoft.com/office/officeart/2005/8/layout/hList1"/>
    <dgm:cxn modelId="{93A48316-3ED3-4107-858C-3C830B262E8F}" type="presParOf" srcId="{FABF44BA-1018-45A4-BA45-BC7CAFAD48A9}" destId="{BBE45C76-C89A-44D3-9901-203307A3BADD}" srcOrd="0" destOrd="0" presId="urn:microsoft.com/office/officeart/2005/8/layout/hList1"/>
    <dgm:cxn modelId="{597EA845-7B60-47ED-AE64-2CD5133089ED}" type="presParOf" srcId="{FABF44BA-1018-45A4-BA45-BC7CAFAD48A9}" destId="{674585FA-1A10-44C4-807E-96FC18936FBC}" srcOrd="1" destOrd="0" presId="urn:microsoft.com/office/officeart/2005/8/layout/hList1"/>
    <dgm:cxn modelId="{D2B95272-0264-4B8E-ACE3-F40710D73976}" type="presParOf" srcId="{74EA7B2B-ACDF-45E0-8862-69B8F88548DD}" destId="{8FD9EB9D-665B-42B3-A460-567D868D0FF6}" srcOrd="3" destOrd="0" presId="urn:microsoft.com/office/officeart/2005/8/layout/hList1"/>
    <dgm:cxn modelId="{50040689-376E-492A-9AAF-CE9D2FC608AA}" type="presParOf" srcId="{74EA7B2B-ACDF-45E0-8862-69B8F88548DD}" destId="{EE257B21-EDB1-437D-BA46-CD74EEF153D5}" srcOrd="4" destOrd="0" presId="urn:microsoft.com/office/officeart/2005/8/layout/hList1"/>
    <dgm:cxn modelId="{0801F3F8-1115-4DD4-ABA3-352FA7C5552E}" type="presParOf" srcId="{EE257B21-EDB1-437D-BA46-CD74EEF153D5}" destId="{FDA9CEE4-A9DD-4E0B-B18B-D53875D7058D}" srcOrd="0" destOrd="0" presId="urn:microsoft.com/office/officeart/2005/8/layout/hList1"/>
    <dgm:cxn modelId="{33ACBBFA-88C9-47E6-9B1D-66F68B7D9C4A}" type="presParOf" srcId="{EE257B21-EDB1-437D-BA46-CD74EEF153D5}" destId="{3EC41EF5-6D5B-4868-86B1-2504A587C152}" srcOrd="1" destOrd="0" presId="urn:microsoft.com/office/officeart/2005/8/layout/hList1"/>
    <dgm:cxn modelId="{A7B4278E-3EBA-448D-A29C-4602A31C69CC}" type="presParOf" srcId="{74EA7B2B-ACDF-45E0-8862-69B8F88548DD}" destId="{28E03566-8EAD-45EA-9C3E-281B36F1DFC5}" srcOrd="5" destOrd="0" presId="urn:microsoft.com/office/officeart/2005/8/layout/hList1"/>
    <dgm:cxn modelId="{366F7B01-5C9B-4F35-AE32-2BE54ABB5FC4}" type="presParOf" srcId="{74EA7B2B-ACDF-45E0-8862-69B8F88548DD}" destId="{3E4B5821-910D-42A5-AEAB-ED7E2116DA1C}" srcOrd="6" destOrd="0" presId="urn:microsoft.com/office/officeart/2005/8/layout/hList1"/>
    <dgm:cxn modelId="{04E973A8-BDF5-4FE1-933E-C1D1FE720BA8}" type="presParOf" srcId="{3E4B5821-910D-42A5-AEAB-ED7E2116DA1C}" destId="{753949A9-C3A1-47A0-A09E-8BAB69EDBA2F}" srcOrd="0" destOrd="0" presId="urn:microsoft.com/office/officeart/2005/8/layout/hList1"/>
    <dgm:cxn modelId="{B011849D-2C00-4242-BD40-BCE29DD87324}" type="presParOf" srcId="{3E4B5821-910D-42A5-AEAB-ED7E2116DA1C}" destId="{89EC72E4-4413-4273-9300-0DC3BE70D6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7399EC-3037-455B-B324-80AA2E91DD5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60CBF45-61A0-47BE-8226-1C45FA4A7F0D}">
      <dgm:prSet/>
      <dgm:spPr/>
      <dgm:t>
        <a:bodyPr/>
        <a:lstStyle/>
        <a:p>
          <a:r>
            <a:rPr lang="en-GB" dirty="0"/>
            <a:t>Each experiment has its own objectives, its own parameters, its own sources of variance</a:t>
          </a:r>
          <a:endParaRPr lang="en-US" dirty="0"/>
        </a:p>
      </dgm:t>
    </dgm:pt>
    <dgm:pt modelId="{52BC92D2-DBEE-477E-9F76-D27A1EB9D1F4}" type="parTrans" cxnId="{CFDE4764-2902-4E54-AC63-3A53156A19C0}">
      <dgm:prSet/>
      <dgm:spPr/>
      <dgm:t>
        <a:bodyPr/>
        <a:lstStyle/>
        <a:p>
          <a:endParaRPr lang="en-US"/>
        </a:p>
      </dgm:t>
    </dgm:pt>
    <dgm:pt modelId="{63CF3E7D-66BC-4501-ACA7-7C34774AF103}" type="sibTrans" cxnId="{CFDE4764-2902-4E54-AC63-3A53156A19C0}">
      <dgm:prSet/>
      <dgm:spPr/>
      <dgm:t>
        <a:bodyPr/>
        <a:lstStyle/>
        <a:p>
          <a:endParaRPr lang="en-US"/>
        </a:p>
      </dgm:t>
    </dgm:pt>
    <dgm:pt modelId="{AFE5C2B2-C322-4EFE-801E-103E29885D92}">
      <dgm:prSet/>
      <dgm:spPr/>
      <dgm:t>
        <a:bodyPr/>
        <a:lstStyle/>
        <a:p>
          <a:r>
            <a:rPr lang="en-GB" dirty="0"/>
            <a:t>Copying a previous design without considering your own needs risks underpowering or overpowering</a:t>
          </a:r>
          <a:endParaRPr lang="en-US" dirty="0"/>
        </a:p>
      </dgm:t>
    </dgm:pt>
    <dgm:pt modelId="{A5724675-3482-4C7E-8A02-1C85C58CAC30}" type="parTrans" cxnId="{A5FC84A1-B115-430A-BD4B-43D42D0AC856}">
      <dgm:prSet/>
      <dgm:spPr/>
      <dgm:t>
        <a:bodyPr/>
        <a:lstStyle/>
        <a:p>
          <a:endParaRPr lang="en-US"/>
        </a:p>
      </dgm:t>
    </dgm:pt>
    <dgm:pt modelId="{F8597201-3DB9-4DA1-8AF8-4E4CC1DFC89A}" type="sibTrans" cxnId="{A5FC84A1-B115-430A-BD4B-43D42D0AC856}">
      <dgm:prSet/>
      <dgm:spPr/>
      <dgm:t>
        <a:bodyPr/>
        <a:lstStyle/>
        <a:p>
          <a:endParaRPr lang="en-US"/>
        </a:p>
      </dgm:t>
    </dgm:pt>
    <dgm:pt modelId="{A484A4BB-D33D-49A0-AF7C-1CF0FFB4E332}" type="pres">
      <dgm:prSet presAssocID="{3E7399EC-3037-455B-B324-80AA2E91DD59}" presName="linear" presStyleCnt="0">
        <dgm:presLayoutVars>
          <dgm:animLvl val="lvl"/>
          <dgm:resizeHandles val="exact"/>
        </dgm:presLayoutVars>
      </dgm:prSet>
      <dgm:spPr/>
    </dgm:pt>
    <dgm:pt modelId="{DAFBD172-FCB5-4D77-A1E4-1EE8903A2BFB}" type="pres">
      <dgm:prSet presAssocID="{D60CBF45-61A0-47BE-8226-1C45FA4A7F0D}" presName="parentText" presStyleLbl="node1" presStyleIdx="0" presStyleCnt="2">
        <dgm:presLayoutVars>
          <dgm:chMax val="0"/>
          <dgm:bulletEnabled val="1"/>
        </dgm:presLayoutVars>
      </dgm:prSet>
      <dgm:spPr/>
    </dgm:pt>
    <dgm:pt modelId="{6EE6467B-6104-4E0D-A255-524040114682}" type="pres">
      <dgm:prSet presAssocID="{63CF3E7D-66BC-4501-ACA7-7C34774AF103}" presName="spacer" presStyleCnt="0"/>
      <dgm:spPr/>
    </dgm:pt>
    <dgm:pt modelId="{F90CB66B-0C9D-45AF-9337-82CA43A65345}" type="pres">
      <dgm:prSet presAssocID="{AFE5C2B2-C322-4EFE-801E-103E29885D92}" presName="parentText" presStyleLbl="node1" presStyleIdx="1" presStyleCnt="2">
        <dgm:presLayoutVars>
          <dgm:chMax val="0"/>
          <dgm:bulletEnabled val="1"/>
        </dgm:presLayoutVars>
      </dgm:prSet>
      <dgm:spPr/>
    </dgm:pt>
  </dgm:ptLst>
  <dgm:cxnLst>
    <dgm:cxn modelId="{CFDE4764-2902-4E54-AC63-3A53156A19C0}" srcId="{3E7399EC-3037-455B-B324-80AA2E91DD59}" destId="{D60CBF45-61A0-47BE-8226-1C45FA4A7F0D}" srcOrd="0" destOrd="0" parTransId="{52BC92D2-DBEE-477E-9F76-D27A1EB9D1F4}" sibTransId="{63CF3E7D-66BC-4501-ACA7-7C34774AF103}"/>
    <dgm:cxn modelId="{CB5EF38D-7581-44C9-A099-C1D6B653C61B}" type="presOf" srcId="{3E7399EC-3037-455B-B324-80AA2E91DD59}" destId="{A484A4BB-D33D-49A0-AF7C-1CF0FFB4E332}" srcOrd="0" destOrd="0" presId="urn:microsoft.com/office/officeart/2005/8/layout/vList2"/>
    <dgm:cxn modelId="{A5FC84A1-B115-430A-BD4B-43D42D0AC856}" srcId="{3E7399EC-3037-455B-B324-80AA2E91DD59}" destId="{AFE5C2B2-C322-4EFE-801E-103E29885D92}" srcOrd="1" destOrd="0" parTransId="{A5724675-3482-4C7E-8A02-1C85C58CAC30}" sibTransId="{F8597201-3DB9-4DA1-8AF8-4E4CC1DFC89A}"/>
    <dgm:cxn modelId="{32F1EEAD-6C65-4314-9DAA-26A65BA127D0}" type="presOf" srcId="{D60CBF45-61A0-47BE-8226-1C45FA4A7F0D}" destId="{DAFBD172-FCB5-4D77-A1E4-1EE8903A2BFB}" srcOrd="0" destOrd="0" presId="urn:microsoft.com/office/officeart/2005/8/layout/vList2"/>
    <dgm:cxn modelId="{7FA4C0E1-0B8D-4BD6-9957-2E6B2EBE3E1A}" type="presOf" srcId="{AFE5C2B2-C322-4EFE-801E-103E29885D92}" destId="{F90CB66B-0C9D-45AF-9337-82CA43A65345}" srcOrd="0" destOrd="0" presId="urn:microsoft.com/office/officeart/2005/8/layout/vList2"/>
    <dgm:cxn modelId="{42DF043F-B80D-48FD-97F5-96678F39A789}" type="presParOf" srcId="{A484A4BB-D33D-49A0-AF7C-1CF0FFB4E332}" destId="{DAFBD172-FCB5-4D77-A1E4-1EE8903A2BFB}" srcOrd="0" destOrd="0" presId="urn:microsoft.com/office/officeart/2005/8/layout/vList2"/>
    <dgm:cxn modelId="{0328D9AA-BFDB-4EB2-9D04-8FCD7B480E21}" type="presParOf" srcId="{A484A4BB-D33D-49A0-AF7C-1CF0FFB4E332}" destId="{6EE6467B-6104-4E0D-A255-524040114682}" srcOrd="1" destOrd="0" presId="urn:microsoft.com/office/officeart/2005/8/layout/vList2"/>
    <dgm:cxn modelId="{7AEA380B-DEE1-4EB0-8F65-3EB90AE900C7}" type="presParOf" srcId="{A484A4BB-D33D-49A0-AF7C-1CF0FFB4E332}" destId="{F90CB66B-0C9D-45AF-9337-82CA43A6534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096CF-3C87-48D5-B546-E2DCFE509ED6}">
      <dsp:nvSpPr>
        <dsp:cNvPr id="0" name=""/>
        <dsp:cNvSpPr/>
      </dsp:nvSpPr>
      <dsp:spPr>
        <a:xfrm>
          <a:off x="3953" y="113284"/>
          <a:ext cx="2377306"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What are:</a:t>
          </a:r>
          <a:endParaRPr lang="en-GB" sz="1800" kern="1200"/>
        </a:p>
      </dsp:txBody>
      <dsp:txXfrm>
        <a:off x="3953" y="113284"/>
        <a:ext cx="2377306" cy="518400"/>
      </dsp:txXfrm>
    </dsp:sp>
    <dsp:sp modelId="{DF8840F3-DDA0-496F-A149-DF9372484B0F}">
      <dsp:nvSpPr>
        <dsp:cNvPr id="0" name=""/>
        <dsp:cNvSpPr/>
      </dsp:nvSpPr>
      <dsp:spPr>
        <a:xfrm>
          <a:off x="3953" y="631684"/>
          <a:ext cx="2377306" cy="405721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Hypothesis testing and estimation</a:t>
          </a:r>
        </a:p>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GB" sz="1800" kern="1200" dirty="0"/>
            <a:t>Revision of type I and type II errors </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Sample size, power, false discovery rate</a:t>
          </a:r>
        </a:p>
      </dsp:txBody>
      <dsp:txXfrm>
        <a:off x="3953" y="631684"/>
        <a:ext cx="2377306" cy="4057217"/>
      </dsp:txXfrm>
    </dsp:sp>
    <dsp:sp modelId="{71584FDF-4D23-4A48-AD63-EDC4AB8A82BE}">
      <dsp:nvSpPr>
        <dsp:cNvPr id="0" name=""/>
        <dsp:cNvSpPr/>
      </dsp:nvSpPr>
      <dsp:spPr>
        <a:xfrm>
          <a:off x="2714082" y="113284"/>
          <a:ext cx="2377306" cy="518400"/>
        </a:xfrm>
        <a:prstGeom prst="rect">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t>Understand:</a:t>
          </a:r>
          <a:endParaRPr lang="en-GB" sz="1800" kern="1200" dirty="0"/>
        </a:p>
      </dsp:txBody>
      <dsp:txXfrm>
        <a:off x="2714082" y="113284"/>
        <a:ext cx="2377306" cy="518400"/>
      </dsp:txXfrm>
    </dsp:sp>
    <dsp:sp modelId="{F7B678B4-88C8-410D-923B-EC00C98F2563}">
      <dsp:nvSpPr>
        <dsp:cNvPr id="0" name=""/>
        <dsp:cNvSpPr/>
      </dsp:nvSpPr>
      <dsp:spPr>
        <a:xfrm>
          <a:off x="2714082" y="631684"/>
          <a:ext cx="2377306" cy="4057217"/>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The importance of having a large enough study</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The principles behind sample size calculations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Various common study designs.</a:t>
          </a:r>
        </a:p>
      </dsp:txBody>
      <dsp:txXfrm>
        <a:off x="2714082" y="631684"/>
        <a:ext cx="2377306" cy="4057217"/>
      </dsp:txXfrm>
    </dsp:sp>
    <dsp:sp modelId="{A17693E7-9E16-4974-9A76-A38DEC77FA56}">
      <dsp:nvSpPr>
        <dsp:cNvPr id="0" name=""/>
        <dsp:cNvSpPr/>
      </dsp:nvSpPr>
      <dsp:spPr>
        <a:xfrm>
          <a:off x="5424211" y="113284"/>
          <a:ext cx="2377306" cy="518400"/>
        </a:xfrm>
        <a:prstGeom prst="rect">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How to:</a:t>
          </a:r>
          <a:endParaRPr lang="en-GB" sz="1800" kern="1200"/>
        </a:p>
      </dsp:txBody>
      <dsp:txXfrm>
        <a:off x="5424211" y="113284"/>
        <a:ext cx="2377306" cy="518400"/>
      </dsp:txXfrm>
    </dsp:sp>
    <dsp:sp modelId="{9EA49D02-2F59-4F58-8A0B-8E38C9D2DCFC}">
      <dsp:nvSpPr>
        <dsp:cNvPr id="0" name=""/>
        <dsp:cNvSpPr/>
      </dsp:nvSpPr>
      <dsp:spPr>
        <a:xfrm>
          <a:off x="5424211" y="631684"/>
          <a:ext cx="2377306" cy="4057217"/>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Use R (statistical software) for:</a:t>
          </a:r>
        </a:p>
        <a:p>
          <a:pPr marL="171450" lvl="1" indent="-171450" algn="l" defTabSz="800100">
            <a:lnSpc>
              <a:spcPct val="90000"/>
            </a:lnSpc>
            <a:spcBef>
              <a:spcPct val="0"/>
            </a:spcBef>
            <a:spcAft>
              <a:spcPct val="15000"/>
            </a:spcAft>
            <a:buChar char="•"/>
          </a:pPr>
          <a:r>
            <a:rPr lang="en-GB" sz="1800" kern="1200" dirty="0"/>
            <a:t>Power, precision and sample size using simulation or analytic tools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Comparisons of means and proportions.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Identify, discover and interpret the inputs needed</a:t>
          </a:r>
        </a:p>
      </dsp:txBody>
      <dsp:txXfrm>
        <a:off x="5424211" y="631684"/>
        <a:ext cx="2377306" cy="4057217"/>
      </dsp:txXfrm>
    </dsp:sp>
    <dsp:sp modelId="{3791D9C2-E5A0-483D-835F-FB18A62D63F7}">
      <dsp:nvSpPr>
        <dsp:cNvPr id="0" name=""/>
        <dsp:cNvSpPr/>
      </dsp:nvSpPr>
      <dsp:spPr>
        <a:xfrm>
          <a:off x="8134340" y="113284"/>
          <a:ext cx="2377306" cy="518400"/>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Discuss:</a:t>
          </a:r>
          <a:endParaRPr lang="en-GB" sz="1800" kern="1200"/>
        </a:p>
      </dsp:txBody>
      <dsp:txXfrm>
        <a:off x="8134340" y="113284"/>
        <a:ext cx="2377306" cy="518400"/>
      </dsp:txXfrm>
    </dsp:sp>
    <dsp:sp modelId="{D2CBD871-E6CD-4B66-BB50-F3CF67046815}">
      <dsp:nvSpPr>
        <dsp:cNvPr id="0" name=""/>
        <dsp:cNvSpPr/>
      </dsp:nvSpPr>
      <dsp:spPr>
        <a:xfrm>
          <a:off x="8134340" y="631684"/>
          <a:ext cx="2377306" cy="4057217"/>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How the principles above apply to more complex study designs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How to reduce the sample size required for a particular research objective</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Other software for sample size calculations</a:t>
          </a:r>
        </a:p>
      </dsp:txBody>
      <dsp:txXfrm>
        <a:off x="8134340" y="631684"/>
        <a:ext cx="2377306" cy="4057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640E-5FE5-4217-8D4C-B031522E89A4}">
      <dsp:nvSpPr>
        <dsp:cNvPr id="0" name=""/>
        <dsp:cNvSpPr/>
      </dsp:nvSpPr>
      <dsp:spPr>
        <a:xfrm>
          <a:off x="1055007" y="228061"/>
          <a:ext cx="1732464" cy="173246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Power</a:t>
          </a:r>
        </a:p>
        <a:p>
          <a:pPr marL="0" lvl="0" indent="0" algn="ctr" defTabSz="622300">
            <a:lnSpc>
              <a:spcPct val="90000"/>
            </a:lnSpc>
            <a:spcBef>
              <a:spcPct val="0"/>
            </a:spcBef>
            <a:spcAft>
              <a:spcPct val="35000"/>
            </a:spcAft>
            <a:buNone/>
          </a:pPr>
          <a:r>
            <a:rPr lang="en-GB" sz="1400" kern="1200" dirty="0"/>
            <a:t>(probability of detecting effect if real)</a:t>
          </a:r>
        </a:p>
      </dsp:txBody>
      <dsp:txXfrm>
        <a:off x="1562434" y="735488"/>
        <a:ext cx="1225037" cy="1225037"/>
      </dsp:txXfrm>
    </dsp:sp>
    <dsp:sp modelId="{8A520B7A-3956-4443-BFEB-6D8B234978AD}">
      <dsp:nvSpPr>
        <dsp:cNvPr id="0" name=""/>
        <dsp:cNvSpPr/>
      </dsp:nvSpPr>
      <dsp:spPr>
        <a:xfrm rot="5400000">
          <a:off x="2867492" y="228061"/>
          <a:ext cx="1732464" cy="173246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Standardised Effect size </a:t>
          </a:r>
        </a:p>
        <a:p>
          <a:pPr marL="0" lvl="0" indent="0" algn="ctr" defTabSz="622300">
            <a:lnSpc>
              <a:spcPct val="90000"/>
            </a:lnSpc>
            <a:spcBef>
              <a:spcPct val="0"/>
            </a:spcBef>
            <a:spcAft>
              <a:spcPct val="35000"/>
            </a:spcAft>
            <a:buNone/>
          </a:pPr>
          <a:r>
            <a:rPr lang="en-GB" sz="1400" kern="1200" dirty="0"/>
            <a:t>(Cohens d or Cohens h etc)</a:t>
          </a:r>
        </a:p>
      </dsp:txBody>
      <dsp:txXfrm rot="-5400000">
        <a:off x="2867492" y="735488"/>
        <a:ext cx="1225037" cy="1225037"/>
      </dsp:txXfrm>
    </dsp:sp>
    <dsp:sp modelId="{5C44245E-D7D2-4BDE-A201-F1391E741449}">
      <dsp:nvSpPr>
        <dsp:cNvPr id="0" name=""/>
        <dsp:cNvSpPr/>
      </dsp:nvSpPr>
      <dsp:spPr>
        <a:xfrm rot="10800000">
          <a:off x="2867492" y="2040546"/>
          <a:ext cx="1732464" cy="173246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Risk of false positive</a:t>
          </a:r>
        </a:p>
        <a:p>
          <a:pPr marL="0" lvl="0" indent="0" algn="ctr" defTabSz="622300">
            <a:lnSpc>
              <a:spcPct val="90000"/>
            </a:lnSpc>
            <a:spcBef>
              <a:spcPct val="0"/>
            </a:spcBef>
            <a:spcAft>
              <a:spcPct val="35000"/>
            </a:spcAft>
            <a:buNone/>
          </a:pPr>
          <a:r>
            <a:rPr lang="en-GB" sz="1400" kern="1200" dirty="0"/>
            <a:t>(size or FDR)</a:t>
          </a:r>
        </a:p>
      </dsp:txBody>
      <dsp:txXfrm rot="10800000">
        <a:off x="2867492" y="2040546"/>
        <a:ext cx="1225037" cy="1225037"/>
      </dsp:txXfrm>
    </dsp:sp>
    <dsp:sp modelId="{A6F5BD9C-52E3-4641-A309-DB45A5C8FA83}">
      <dsp:nvSpPr>
        <dsp:cNvPr id="0" name=""/>
        <dsp:cNvSpPr/>
      </dsp:nvSpPr>
      <dsp:spPr>
        <a:xfrm rot="16200000">
          <a:off x="1055007" y="2040546"/>
          <a:ext cx="1732464" cy="173246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Sample size</a:t>
          </a:r>
        </a:p>
        <a:p>
          <a:pPr marL="0" lvl="0" indent="0" algn="ctr" defTabSz="622300">
            <a:lnSpc>
              <a:spcPct val="90000"/>
            </a:lnSpc>
            <a:spcBef>
              <a:spcPct val="0"/>
            </a:spcBef>
            <a:spcAft>
              <a:spcPct val="35000"/>
            </a:spcAft>
            <a:buNone/>
          </a:pPr>
          <a:r>
            <a:rPr lang="en-GB" sz="1400" b="0" kern="1200" dirty="0"/>
            <a:t>(experimental units)</a:t>
          </a:r>
        </a:p>
      </dsp:txBody>
      <dsp:txXfrm rot="5400000">
        <a:off x="1562434" y="2040546"/>
        <a:ext cx="1225037" cy="1225037"/>
      </dsp:txXfrm>
    </dsp:sp>
    <dsp:sp modelId="{B4AABD8F-28DF-4138-8F92-FDA5B94EF63B}">
      <dsp:nvSpPr>
        <dsp:cNvPr id="0" name=""/>
        <dsp:cNvSpPr/>
      </dsp:nvSpPr>
      <dsp:spPr>
        <a:xfrm>
          <a:off x="2528401" y="1640439"/>
          <a:ext cx="598160" cy="52013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41A228-9719-41BF-8748-B898B0F2972E}">
      <dsp:nvSpPr>
        <dsp:cNvPr id="0" name=""/>
        <dsp:cNvSpPr/>
      </dsp:nvSpPr>
      <dsp:spPr>
        <a:xfrm rot="10800000">
          <a:off x="2528401" y="1840493"/>
          <a:ext cx="598160" cy="52013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67FD4-1AB0-4CEA-85C0-8C1F4745B4F6}">
      <dsp:nvSpPr>
        <dsp:cNvPr id="0" name=""/>
        <dsp:cNvSpPr/>
      </dsp:nvSpPr>
      <dsp:spPr>
        <a:xfrm>
          <a:off x="3953" y="65194"/>
          <a:ext cx="2377306" cy="95092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Your pilot data</a:t>
          </a:r>
        </a:p>
      </dsp:txBody>
      <dsp:txXfrm>
        <a:off x="3953" y="65194"/>
        <a:ext cx="2377306" cy="950922"/>
      </dsp:txXfrm>
    </dsp:sp>
    <dsp:sp modelId="{6D9CACE0-BBD4-4F5F-B049-B1D3EE80E616}">
      <dsp:nvSpPr>
        <dsp:cNvPr id="0" name=""/>
        <dsp:cNvSpPr/>
      </dsp:nvSpPr>
      <dsp:spPr>
        <a:xfrm>
          <a:off x="3953" y="1016116"/>
          <a:ext cx="2377306" cy="347928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From your own lab</a:t>
          </a:r>
        </a:p>
        <a:p>
          <a:pPr marL="171450" lvl="1" indent="-171450" algn="l" defTabSz="800100">
            <a:lnSpc>
              <a:spcPct val="90000"/>
            </a:lnSpc>
            <a:spcBef>
              <a:spcPct val="0"/>
            </a:spcBef>
            <a:spcAft>
              <a:spcPct val="15000"/>
            </a:spcAft>
            <a:buChar char="•"/>
          </a:pPr>
          <a:r>
            <a:rPr lang="en-GB" sz="1800" kern="1200" dirty="0"/>
            <a:t>Directly applicable</a:t>
          </a:r>
        </a:p>
        <a:p>
          <a:pPr marL="171450" lvl="1" indent="-171450" algn="l" defTabSz="800100">
            <a:lnSpc>
              <a:spcPct val="90000"/>
            </a:lnSpc>
            <a:spcBef>
              <a:spcPct val="0"/>
            </a:spcBef>
            <a:spcAft>
              <a:spcPct val="15000"/>
            </a:spcAft>
            <a:buChar char="•"/>
          </a:pPr>
          <a:r>
            <a:rPr lang="en-GB" sz="1800" kern="1200" dirty="0"/>
            <a:t>You know exactly how it was obtained</a:t>
          </a:r>
        </a:p>
        <a:p>
          <a:pPr marL="171450" lvl="1" indent="-171450" algn="l" defTabSz="800100">
            <a:lnSpc>
              <a:spcPct val="90000"/>
            </a:lnSpc>
            <a:spcBef>
              <a:spcPct val="0"/>
            </a:spcBef>
            <a:spcAft>
              <a:spcPct val="15000"/>
            </a:spcAft>
            <a:buChar char="•"/>
          </a:pPr>
          <a:r>
            <a:rPr lang="en-GB" sz="1800" kern="1200" dirty="0"/>
            <a:t>But often small and so imprecise.</a:t>
          </a:r>
        </a:p>
        <a:p>
          <a:pPr marL="171450" lvl="1" indent="-171450" algn="l" defTabSz="800100">
            <a:lnSpc>
              <a:spcPct val="90000"/>
            </a:lnSpc>
            <a:spcBef>
              <a:spcPct val="0"/>
            </a:spcBef>
            <a:spcAft>
              <a:spcPct val="15000"/>
            </a:spcAft>
            <a:buChar char="•"/>
          </a:pPr>
          <a:r>
            <a:rPr lang="en-GB" sz="1800" kern="1200" dirty="0"/>
            <a:t>Possibility of bias if you only focus on ‘positive’ pilots</a:t>
          </a:r>
        </a:p>
      </dsp:txBody>
      <dsp:txXfrm>
        <a:off x="3953" y="1016116"/>
        <a:ext cx="2377306" cy="3479287"/>
      </dsp:txXfrm>
    </dsp:sp>
    <dsp:sp modelId="{BBE45C76-C89A-44D3-9901-203307A3BADD}">
      <dsp:nvSpPr>
        <dsp:cNvPr id="0" name=""/>
        <dsp:cNvSpPr/>
      </dsp:nvSpPr>
      <dsp:spPr>
        <a:xfrm>
          <a:off x="2714082" y="65194"/>
          <a:ext cx="2377306" cy="950922"/>
        </a:xfrm>
        <a:prstGeom prst="rect">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Previous studies</a:t>
          </a:r>
        </a:p>
      </dsp:txBody>
      <dsp:txXfrm>
        <a:off x="2714082" y="65194"/>
        <a:ext cx="2377306" cy="950922"/>
      </dsp:txXfrm>
    </dsp:sp>
    <dsp:sp modelId="{674585FA-1A10-44C4-807E-96FC18936FBC}">
      <dsp:nvSpPr>
        <dsp:cNvPr id="0" name=""/>
        <dsp:cNvSpPr/>
      </dsp:nvSpPr>
      <dsp:spPr>
        <a:xfrm>
          <a:off x="2714082" y="1016116"/>
          <a:ext cx="2377306" cy="3479287"/>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Pragmatic</a:t>
          </a:r>
        </a:p>
        <a:p>
          <a:pPr marL="171450" lvl="1" indent="-171450" algn="l" defTabSz="800100">
            <a:lnSpc>
              <a:spcPct val="90000"/>
            </a:lnSpc>
            <a:spcBef>
              <a:spcPct val="0"/>
            </a:spcBef>
            <a:spcAft>
              <a:spcPct val="15000"/>
            </a:spcAft>
            <a:buChar char="•"/>
          </a:pPr>
          <a:r>
            <a:rPr lang="en-GB" sz="1800" kern="1200" dirty="0"/>
            <a:t>May not be clear how it was calculated</a:t>
          </a:r>
        </a:p>
        <a:p>
          <a:pPr marL="171450" lvl="1" indent="-171450" algn="l" defTabSz="800100">
            <a:lnSpc>
              <a:spcPct val="90000"/>
            </a:lnSpc>
            <a:spcBef>
              <a:spcPct val="0"/>
            </a:spcBef>
            <a:spcAft>
              <a:spcPct val="15000"/>
            </a:spcAft>
            <a:buChar char="•"/>
          </a:pPr>
          <a:r>
            <a:rPr lang="en-GB" sz="1800" kern="1200" dirty="0"/>
            <a:t>May not be the same measures</a:t>
          </a:r>
        </a:p>
        <a:p>
          <a:pPr marL="171450" lvl="1" indent="-171450" algn="l" defTabSz="800100">
            <a:lnSpc>
              <a:spcPct val="90000"/>
            </a:lnSpc>
            <a:spcBef>
              <a:spcPct val="0"/>
            </a:spcBef>
            <a:spcAft>
              <a:spcPct val="15000"/>
            </a:spcAft>
            <a:buChar char="•"/>
          </a:pPr>
          <a:r>
            <a:rPr lang="en-GB" sz="1800" kern="1200" dirty="0"/>
            <a:t>May not have reported in the right form</a:t>
          </a:r>
        </a:p>
        <a:p>
          <a:pPr marL="171450" lvl="1" indent="-171450" algn="l" defTabSz="800100">
            <a:lnSpc>
              <a:spcPct val="90000"/>
            </a:lnSpc>
            <a:spcBef>
              <a:spcPct val="0"/>
            </a:spcBef>
            <a:spcAft>
              <a:spcPct val="15000"/>
            </a:spcAft>
            <a:buChar char="•"/>
          </a:pPr>
          <a:r>
            <a:rPr lang="en-GB" sz="1800" kern="1200" dirty="0"/>
            <a:t>You may need to convert the right </a:t>
          </a:r>
          <a:r>
            <a:rPr lang="en-GB" sz="1800" kern="1200" dirty="0" err="1"/>
            <a:t>se’s</a:t>
          </a:r>
          <a:r>
            <a:rPr lang="en-GB" sz="1800" kern="1200" dirty="0"/>
            <a:t> or IQRs to </a:t>
          </a:r>
          <a:r>
            <a:rPr lang="en-GB" sz="1800" kern="1200" dirty="0" err="1"/>
            <a:t>sd’s</a:t>
          </a:r>
          <a:r>
            <a:rPr lang="en-GB" sz="1800" kern="1200" dirty="0"/>
            <a:t>.</a:t>
          </a:r>
        </a:p>
      </dsp:txBody>
      <dsp:txXfrm>
        <a:off x="2714082" y="1016116"/>
        <a:ext cx="2377306" cy="3479287"/>
      </dsp:txXfrm>
    </dsp:sp>
    <dsp:sp modelId="{FDA9CEE4-A9DD-4E0B-B18B-D53875D7058D}">
      <dsp:nvSpPr>
        <dsp:cNvPr id="0" name=""/>
        <dsp:cNvSpPr/>
      </dsp:nvSpPr>
      <dsp:spPr>
        <a:xfrm>
          <a:off x="5424211" y="65194"/>
          <a:ext cx="2377306" cy="950922"/>
        </a:xfrm>
        <a:prstGeom prst="rect">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Published measurement work or similar data</a:t>
          </a:r>
        </a:p>
      </dsp:txBody>
      <dsp:txXfrm>
        <a:off x="5424211" y="65194"/>
        <a:ext cx="2377306" cy="950922"/>
      </dsp:txXfrm>
    </dsp:sp>
    <dsp:sp modelId="{3EC41EF5-6D5B-4868-86B1-2504A587C152}">
      <dsp:nvSpPr>
        <dsp:cNvPr id="0" name=""/>
        <dsp:cNvSpPr/>
      </dsp:nvSpPr>
      <dsp:spPr>
        <a:xfrm>
          <a:off x="5424211" y="1016116"/>
          <a:ext cx="2377306" cy="3479287"/>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Useful if available</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Correct populations or specific measures might not be applicable</a:t>
          </a:r>
        </a:p>
      </dsp:txBody>
      <dsp:txXfrm>
        <a:off x="5424211" y="1016116"/>
        <a:ext cx="2377306" cy="3479287"/>
      </dsp:txXfrm>
    </dsp:sp>
    <dsp:sp modelId="{753949A9-C3A1-47A0-A09E-8BAB69EDBA2F}">
      <dsp:nvSpPr>
        <dsp:cNvPr id="0" name=""/>
        <dsp:cNvSpPr/>
      </dsp:nvSpPr>
      <dsp:spPr>
        <a:xfrm>
          <a:off x="8134340" y="65194"/>
          <a:ext cx="2377306" cy="950922"/>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Developers specifications</a:t>
          </a:r>
        </a:p>
      </dsp:txBody>
      <dsp:txXfrm>
        <a:off x="8134340" y="65194"/>
        <a:ext cx="2377306" cy="950922"/>
      </dsp:txXfrm>
    </dsp:sp>
    <dsp:sp modelId="{89EC72E4-4413-4273-9300-0DC3BE70D688}">
      <dsp:nvSpPr>
        <dsp:cNvPr id="0" name=""/>
        <dsp:cNvSpPr/>
      </dsp:nvSpPr>
      <dsp:spPr>
        <a:xfrm>
          <a:off x="8134340" y="1016116"/>
          <a:ext cx="2377306" cy="3479287"/>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a:t>Advertising so usually ‘best case scenario’</a:t>
          </a:r>
        </a:p>
        <a:p>
          <a:pPr marL="171450" lvl="1" indent="-171450" algn="l" defTabSz="800100">
            <a:lnSpc>
              <a:spcPct val="90000"/>
            </a:lnSpc>
            <a:spcBef>
              <a:spcPct val="0"/>
            </a:spcBef>
            <a:spcAft>
              <a:spcPct val="15000"/>
            </a:spcAft>
            <a:buChar char="•"/>
          </a:pPr>
          <a:r>
            <a:rPr lang="en-GB" sz="1800" kern="1200" dirty="0"/>
            <a:t>Under-estimate of variances</a:t>
          </a:r>
        </a:p>
        <a:p>
          <a:pPr marL="171450" lvl="1" indent="-171450" algn="l" defTabSz="800100">
            <a:lnSpc>
              <a:spcPct val="90000"/>
            </a:lnSpc>
            <a:spcBef>
              <a:spcPct val="0"/>
            </a:spcBef>
            <a:spcAft>
              <a:spcPct val="15000"/>
            </a:spcAft>
            <a:buChar char="•"/>
          </a:pPr>
          <a:r>
            <a:rPr lang="en-GB" sz="1800" kern="1200" dirty="0"/>
            <a:t>Often small samples and poorly reported</a:t>
          </a:r>
        </a:p>
      </dsp:txBody>
      <dsp:txXfrm>
        <a:off x="8134340" y="1016116"/>
        <a:ext cx="2377306" cy="34792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BD172-FCB5-4D77-A1E4-1EE8903A2BFB}">
      <dsp:nvSpPr>
        <dsp:cNvPr id="0" name=""/>
        <dsp:cNvSpPr/>
      </dsp:nvSpPr>
      <dsp:spPr>
        <a:xfrm>
          <a:off x="0" y="175933"/>
          <a:ext cx="6513603" cy="27120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Each experiment has its own objectives, its own parameters, its own sources of variance</a:t>
          </a:r>
          <a:endParaRPr lang="en-US" sz="3800" kern="1200" dirty="0"/>
        </a:p>
      </dsp:txBody>
      <dsp:txXfrm>
        <a:off x="132392" y="308325"/>
        <a:ext cx="6248819" cy="2447275"/>
      </dsp:txXfrm>
    </dsp:sp>
    <dsp:sp modelId="{F90CB66B-0C9D-45AF-9337-82CA43A65345}">
      <dsp:nvSpPr>
        <dsp:cNvPr id="0" name=""/>
        <dsp:cNvSpPr/>
      </dsp:nvSpPr>
      <dsp:spPr>
        <a:xfrm>
          <a:off x="0" y="2997433"/>
          <a:ext cx="6513603" cy="271205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Copying a previous design without considering your own needs risks underpowering or overpowering</a:t>
          </a:r>
          <a:endParaRPr lang="en-US" sz="3800" kern="1200" dirty="0"/>
        </a:p>
      </dsp:txBody>
      <dsp:txXfrm>
        <a:off x="132392" y="3129825"/>
        <a:ext cx="6248819" cy="24472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99FE1-FEA4-4900-9B39-C85F3DF12287}" type="datetimeFigureOut">
              <a:rPr lang="en-GB" smtClean="0"/>
              <a:t>01/07/2024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67860-33EB-4FFE-9946-B25859C1849A}" type="slidenum">
              <a:rPr lang="en-GB" smtClean="0"/>
              <a:t>‹#›</a:t>
            </a:fld>
            <a:endParaRPr lang="en-GB"/>
          </a:p>
        </p:txBody>
      </p:sp>
    </p:spTree>
    <p:extLst>
      <p:ext uri="{BB962C8B-B14F-4D97-AF65-F5344CB8AC3E}">
        <p14:creationId xmlns:p14="http://schemas.microsoft.com/office/powerpoint/2010/main" val="399177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15</a:t>
            </a:fld>
            <a:endParaRPr lang="en-GB"/>
          </a:p>
        </p:txBody>
      </p:sp>
    </p:spTree>
    <p:extLst>
      <p:ext uri="{BB962C8B-B14F-4D97-AF65-F5344CB8AC3E}">
        <p14:creationId xmlns:p14="http://schemas.microsoft.com/office/powerpoint/2010/main" val="204855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60</a:t>
            </a:fld>
            <a:endParaRPr lang="en-GB"/>
          </a:p>
        </p:txBody>
      </p:sp>
    </p:spTree>
    <p:extLst>
      <p:ext uri="{BB962C8B-B14F-4D97-AF65-F5344CB8AC3E}">
        <p14:creationId xmlns:p14="http://schemas.microsoft.com/office/powerpoint/2010/main" val="302229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62</a:t>
            </a:fld>
            <a:endParaRPr lang="en-GB"/>
          </a:p>
        </p:txBody>
      </p:sp>
    </p:spTree>
    <p:extLst>
      <p:ext uri="{BB962C8B-B14F-4D97-AF65-F5344CB8AC3E}">
        <p14:creationId xmlns:p14="http://schemas.microsoft.com/office/powerpoint/2010/main" val="385327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64</a:t>
            </a:fld>
            <a:endParaRPr lang="en-GB"/>
          </a:p>
        </p:txBody>
      </p:sp>
    </p:spTree>
    <p:extLst>
      <p:ext uri="{BB962C8B-B14F-4D97-AF65-F5344CB8AC3E}">
        <p14:creationId xmlns:p14="http://schemas.microsoft.com/office/powerpoint/2010/main" val="1241199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66</a:t>
            </a:fld>
            <a:endParaRPr lang="en-GB"/>
          </a:p>
        </p:txBody>
      </p:sp>
    </p:spTree>
    <p:extLst>
      <p:ext uri="{BB962C8B-B14F-4D97-AF65-F5344CB8AC3E}">
        <p14:creationId xmlns:p14="http://schemas.microsoft.com/office/powerpoint/2010/main" val="2097455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72</a:t>
            </a:fld>
            <a:endParaRPr lang="en-GB"/>
          </a:p>
        </p:txBody>
      </p:sp>
    </p:spTree>
    <p:extLst>
      <p:ext uri="{BB962C8B-B14F-4D97-AF65-F5344CB8AC3E}">
        <p14:creationId xmlns:p14="http://schemas.microsoft.com/office/powerpoint/2010/main" val="3761313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82</a:t>
            </a:fld>
            <a:endParaRPr lang="en-GB"/>
          </a:p>
        </p:txBody>
      </p:sp>
    </p:spTree>
    <p:extLst>
      <p:ext uri="{BB962C8B-B14F-4D97-AF65-F5344CB8AC3E}">
        <p14:creationId xmlns:p14="http://schemas.microsoft.com/office/powerpoint/2010/main" val="4209263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98</a:t>
            </a:fld>
            <a:endParaRPr lang="en-GB"/>
          </a:p>
        </p:txBody>
      </p:sp>
    </p:spTree>
    <p:extLst>
      <p:ext uri="{BB962C8B-B14F-4D97-AF65-F5344CB8AC3E}">
        <p14:creationId xmlns:p14="http://schemas.microsoft.com/office/powerpoint/2010/main" val="3810197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103</a:t>
            </a:fld>
            <a:endParaRPr lang="en-GB"/>
          </a:p>
        </p:txBody>
      </p:sp>
    </p:spTree>
    <p:extLst>
      <p:ext uri="{BB962C8B-B14F-4D97-AF65-F5344CB8AC3E}">
        <p14:creationId xmlns:p14="http://schemas.microsoft.com/office/powerpoint/2010/main" val="193751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107</a:t>
            </a:fld>
            <a:endParaRPr lang="en-GB"/>
          </a:p>
        </p:txBody>
      </p:sp>
    </p:spTree>
    <p:extLst>
      <p:ext uri="{BB962C8B-B14F-4D97-AF65-F5344CB8AC3E}">
        <p14:creationId xmlns:p14="http://schemas.microsoft.com/office/powerpoint/2010/main" val="1577051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112</a:t>
            </a:fld>
            <a:endParaRPr lang="en-GB"/>
          </a:p>
        </p:txBody>
      </p:sp>
    </p:spTree>
    <p:extLst>
      <p:ext uri="{BB962C8B-B14F-4D97-AF65-F5344CB8AC3E}">
        <p14:creationId xmlns:p14="http://schemas.microsoft.com/office/powerpoint/2010/main" val="205090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16</a:t>
            </a:fld>
            <a:endParaRPr lang="en-GB"/>
          </a:p>
        </p:txBody>
      </p:sp>
    </p:spTree>
    <p:extLst>
      <p:ext uri="{BB962C8B-B14F-4D97-AF65-F5344CB8AC3E}">
        <p14:creationId xmlns:p14="http://schemas.microsoft.com/office/powerpoint/2010/main" val="1152416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113</a:t>
            </a:fld>
            <a:endParaRPr lang="en-GB"/>
          </a:p>
        </p:txBody>
      </p:sp>
    </p:spTree>
    <p:extLst>
      <p:ext uri="{BB962C8B-B14F-4D97-AF65-F5344CB8AC3E}">
        <p14:creationId xmlns:p14="http://schemas.microsoft.com/office/powerpoint/2010/main" val="833700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115</a:t>
            </a:fld>
            <a:endParaRPr lang="en-GB"/>
          </a:p>
        </p:txBody>
      </p:sp>
    </p:spTree>
    <p:extLst>
      <p:ext uri="{BB962C8B-B14F-4D97-AF65-F5344CB8AC3E}">
        <p14:creationId xmlns:p14="http://schemas.microsoft.com/office/powerpoint/2010/main" val="2230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120</a:t>
            </a:fld>
            <a:endParaRPr lang="en-GB"/>
          </a:p>
        </p:txBody>
      </p:sp>
    </p:spTree>
    <p:extLst>
      <p:ext uri="{BB962C8B-B14F-4D97-AF65-F5344CB8AC3E}">
        <p14:creationId xmlns:p14="http://schemas.microsoft.com/office/powerpoint/2010/main" val="3948583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121</a:t>
            </a:fld>
            <a:endParaRPr lang="en-GB"/>
          </a:p>
        </p:txBody>
      </p:sp>
    </p:spTree>
    <p:extLst>
      <p:ext uri="{BB962C8B-B14F-4D97-AF65-F5344CB8AC3E}">
        <p14:creationId xmlns:p14="http://schemas.microsoft.com/office/powerpoint/2010/main" val="1888274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122</a:t>
            </a:fld>
            <a:endParaRPr lang="en-GB"/>
          </a:p>
        </p:txBody>
      </p:sp>
    </p:spTree>
    <p:extLst>
      <p:ext uri="{BB962C8B-B14F-4D97-AF65-F5344CB8AC3E}">
        <p14:creationId xmlns:p14="http://schemas.microsoft.com/office/powerpoint/2010/main" val="445012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127</a:t>
            </a:fld>
            <a:endParaRPr lang="en-GB"/>
          </a:p>
        </p:txBody>
      </p:sp>
    </p:spTree>
    <p:extLst>
      <p:ext uri="{BB962C8B-B14F-4D97-AF65-F5344CB8AC3E}">
        <p14:creationId xmlns:p14="http://schemas.microsoft.com/office/powerpoint/2010/main" val="435840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144</a:t>
            </a:fld>
            <a:endParaRPr lang="en-GB"/>
          </a:p>
        </p:txBody>
      </p:sp>
    </p:spTree>
    <p:extLst>
      <p:ext uri="{BB962C8B-B14F-4D97-AF65-F5344CB8AC3E}">
        <p14:creationId xmlns:p14="http://schemas.microsoft.com/office/powerpoint/2010/main" val="2485262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150</a:t>
            </a:fld>
            <a:endParaRPr lang="en-GB"/>
          </a:p>
        </p:txBody>
      </p:sp>
    </p:spTree>
    <p:extLst>
      <p:ext uri="{BB962C8B-B14F-4D97-AF65-F5344CB8AC3E}">
        <p14:creationId xmlns:p14="http://schemas.microsoft.com/office/powerpoint/2010/main" val="352233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22</a:t>
            </a:fld>
            <a:endParaRPr lang="en-GB"/>
          </a:p>
        </p:txBody>
      </p:sp>
    </p:spTree>
    <p:extLst>
      <p:ext uri="{BB962C8B-B14F-4D97-AF65-F5344CB8AC3E}">
        <p14:creationId xmlns:p14="http://schemas.microsoft.com/office/powerpoint/2010/main" val="254328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25</a:t>
            </a:fld>
            <a:endParaRPr lang="en-GB"/>
          </a:p>
        </p:txBody>
      </p:sp>
    </p:spTree>
    <p:extLst>
      <p:ext uri="{BB962C8B-B14F-4D97-AF65-F5344CB8AC3E}">
        <p14:creationId xmlns:p14="http://schemas.microsoft.com/office/powerpoint/2010/main" val="238037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27</a:t>
            </a:fld>
            <a:endParaRPr lang="en-GB"/>
          </a:p>
        </p:txBody>
      </p:sp>
    </p:spTree>
    <p:extLst>
      <p:ext uri="{BB962C8B-B14F-4D97-AF65-F5344CB8AC3E}">
        <p14:creationId xmlns:p14="http://schemas.microsoft.com/office/powerpoint/2010/main" val="159339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30</a:t>
            </a:fld>
            <a:endParaRPr lang="en-GB"/>
          </a:p>
        </p:txBody>
      </p:sp>
    </p:spTree>
    <p:extLst>
      <p:ext uri="{BB962C8B-B14F-4D97-AF65-F5344CB8AC3E}">
        <p14:creationId xmlns:p14="http://schemas.microsoft.com/office/powerpoint/2010/main" val="408490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42</a:t>
            </a:fld>
            <a:endParaRPr lang="en-GB"/>
          </a:p>
        </p:txBody>
      </p:sp>
    </p:spTree>
    <p:extLst>
      <p:ext uri="{BB962C8B-B14F-4D97-AF65-F5344CB8AC3E}">
        <p14:creationId xmlns:p14="http://schemas.microsoft.com/office/powerpoint/2010/main" val="283442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45</a:t>
            </a:fld>
            <a:endParaRPr lang="en-GB"/>
          </a:p>
        </p:txBody>
      </p:sp>
    </p:spTree>
    <p:extLst>
      <p:ext uri="{BB962C8B-B14F-4D97-AF65-F5344CB8AC3E}">
        <p14:creationId xmlns:p14="http://schemas.microsoft.com/office/powerpoint/2010/main" val="117176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F67860-33EB-4FFE-9946-B25859C1849A}" type="slidenum">
              <a:rPr lang="en-GB" smtClean="0"/>
              <a:t>48</a:t>
            </a:fld>
            <a:endParaRPr lang="en-GB"/>
          </a:p>
        </p:txBody>
      </p:sp>
    </p:spTree>
    <p:extLst>
      <p:ext uri="{BB962C8B-B14F-4D97-AF65-F5344CB8AC3E}">
        <p14:creationId xmlns:p14="http://schemas.microsoft.com/office/powerpoint/2010/main" val="24251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F1F208-7844-4193-A56F-DDF2A4025797}"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232765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1F208-7844-4193-A56F-DDF2A4025797}"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19817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1F208-7844-4193-A56F-DDF2A4025797}"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381314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CB4E-10D8-4691-BE19-45742F40A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00CB65-A590-4385-B645-1A594DE2C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0C1A94-525D-4597-AB82-4EB052C5E879}"/>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5" name="Footer Placeholder 4">
            <a:extLst>
              <a:ext uri="{FF2B5EF4-FFF2-40B4-BE49-F238E27FC236}">
                <a16:creationId xmlns:a16="http://schemas.microsoft.com/office/drawing/2014/main" id="{C0FB9CAE-3054-4092-9E01-03FDFF4563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76A2D1-C059-4804-A74E-DF8AD28543DF}"/>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3909181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D00B-4BC0-4BB4-B886-226D19BE7A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6151C5-4D84-4042-B8B9-4BD3102580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501A94-C3CE-4911-927E-60AD04635D3F}"/>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5" name="Footer Placeholder 4">
            <a:extLst>
              <a:ext uri="{FF2B5EF4-FFF2-40B4-BE49-F238E27FC236}">
                <a16:creationId xmlns:a16="http://schemas.microsoft.com/office/drawing/2014/main" id="{7D364367-FE04-4981-859F-31C818AFB4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3C23F3-2ED7-47C4-B9BF-E157B72989DB}"/>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3407470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46F5-4C77-4A34-9778-07B09DA9CA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5F6184-21C8-4F26-A294-009308959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AC9A15-7C25-498E-ABDB-5C7739B7E3A9}"/>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5" name="Footer Placeholder 4">
            <a:extLst>
              <a:ext uri="{FF2B5EF4-FFF2-40B4-BE49-F238E27FC236}">
                <a16:creationId xmlns:a16="http://schemas.microsoft.com/office/drawing/2014/main" id="{B4256809-7339-462F-A521-979B1E4F40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4DE39-D17A-4D73-9FAD-9B3B2B5B1A1E}"/>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334012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E91F-908B-429E-9BEF-14CF805F79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5CBAB8-E771-4F56-B07A-2E85426F3E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1C4165-DAD4-4E89-9964-25B170050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7096B8-5CF9-4C72-B3EC-444ADD77D628}"/>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6" name="Footer Placeholder 5">
            <a:extLst>
              <a:ext uri="{FF2B5EF4-FFF2-40B4-BE49-F238E27FC236}">
                <a16:creationId xmlns:a16="http://schemas.microsoft.com/office/drawing/2014/main" id="{60677BA5-138F-43DE-B1C6-7E7D25AAE4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B3A9AF-8EC0-4C10-8354-6E406B6E3F3B}"/>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1125949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8934-3D55-47F1-B220-51A310C344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F8682-4721-4DBB-A7AF-3D84312D3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AF7259-63BC-470E-B753-7272F5D78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BC95F9-10CC-42E0-B32D-3CE3D1DE0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231DEB-C60B-44D6-B3A4-81FED0BD73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74D455-98C2-4B51-894C-FA69A3707FF5}"/>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8" name="Footer Placeholder 7">
            <a:extLst>
              <a:ext uri="{FF2B5EF4-FFF2-40B4-BE49-F238E27FC236}">
                <a16:creationId xmlns:a16="http://schemas.microsoft.com/office/drawing/2014/main" id="{9ED4C374-1C5C-4EAE-A40F-5C4CEC3C34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AF3E18-62F3-4A2D-A36E-822484B09DD9}"/>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2890207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B80A-D90A-4966-838A-1E194ED9E1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CED394-0A3D-4D44-A947-21DF4BD74EA6}"/>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4" name="Footer Placeholder 3">
            <a:extLst>
              <a:ext uri="{FF2B5EF4-FFF2-40B4-BE49-F238E27FC236}">
                <a16:creationId xmlns:a16="http://schemas.microsoft.com/office/drawing/2014/main" id="{FE599E33-5380-4EAE-A9C5-45D24D30C9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662AF5-2B38-480A-9FB6-6DEC3A7EC2C9}"/>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3567512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817B0-1F2F-469B-A021-DC80F20693E8}"/>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3" name="Footer Placeholder 2">
            <a:extLst>
              <a:ext uri="{FF2B5EF4-FFF2-40B4-BE49-F238E27FC236}">
                <a16:creationId xmlns:a16="http://schemas.microsoft.com/office/drawing/2014/main" id="{82065990-0224-4248-B1FB-0501C10690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AD211C-8F07-4E5E-AB19-C2A8E37090A6}"/>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141350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50B5-6621-4D27-BB3A-A6168C299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33ADFC-DE83-479D-B5C2-DE5E812E6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8A6692-3333-4AC0-AFD2-3B1137FA4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6114A-E498-45A5-85DD-BAF0140501FF}"/>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6" name="Footer Placeholder 5">
            <a:extLst>
              <a:ext uri="{FF2B5EF4-FFF2-40B4-BE49-F238E27FC236}">
                <a16:creationId xmlns:a16="http://schemas.microsoft.com/office/drawing/2014/main" id="{654A11CD-8066-4FA6-A2A4-E93191F1A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D45356-92A1-4A5B-AED2-2EF19FBB8A6D}"/>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412910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1F208-7844-4193-A56F-DDF2A4025797}"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39415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640B-E35C-444D-9B67-8A6BC2BD4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1BEC87-C9C6-4FB2-8403-CFD9E489FD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44AF03-94CD-4043-9AF4-5B0CE7004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CCECC8-4F86-42D4-BBF5-B1B723C08B1D}"/>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6" name="Footer Placeholder 5">
            <a:extLst>
              <a:ext uri="{FF2B5EF4-FFF2-40B4-BE49-F238E27FC236}">
                <a16:creationId xmlns:a16="http://schemas.microsoft.com/office/drawing/2014/main" id="{B8F2558F-6B19-4DF9-A983-54C2E31727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16C51E-4E20-4F20-885D-178FEB2699E1}"/>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2605999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C452-429B-45DE-BFDC-C961CD3A0C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171F45-8FEC-41BC-9EE3-040D1E5F15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E75039-E61E-4341-970D-C971011CF3BE}"/>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5" name="Footer Placeholder 4">
            <a:extLst>
              <a:ext uri="{FF2B5EF4-FFF2-40B4-BE49-F238E27FC236}">
                <a16:creationId xmlns:a16="http://schemas.microsoft.com/office/drawing/2014/main" id="{09BBB337-57FC-4E97-A04E-57D9F35FE3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7E82B4-8414-4FD4-B5FF-49C270A7DFAC}"/>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1969387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6FA01-A453-4088-ACAD-4F5185D5A2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59377F-2E93-444F-A31A-1199390095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FD3C52-BB99-4DAA-B90D-432B5BB659C3}"/>
              </a:ext>
            </a:extLst>
          </p:cNvPr>
          <p:cNvSpPr>
            <a:spLocks noGrp="1"/>
          </p:cNvSpPr>
          <p:nvPr>
            <p:ph type="dt" sz="half" idx="10"/>
          </p:nvPr>
        </p:nvSpPr>
        <p:spPr/>
        <p:txBody>
          <a:bodyPr/>
          <a:lstStyle/>
          <a:p>
            <a:fld id="{5D9171EE-33B8-4AD3-A2DD-D5E61DD3CB68}" type="datetimeFigureOut">
              <a:rPr lang="en-GB" smtClean="0"/>
              <a:t>02/07/2024</a:t>
            </a:fld>
            <a:endParaRPr lang="en-GB"/>
          </a:p>
        </p:txBody>
      </p:sp>
      <p:sp>
        <p:nvSpPr>
          <p:cNvPr id="5" name="Footer Placeholder 4">
            <a:extLst>
              <a:ext uri="{FF2B5EF4-FFF2-40B4-BE49-F238E27FC236}">
                <a16:creationId xmlns:a16="http://schemas.microsoft.com/office/drawing/2014/main" id="{B44E6849-5E20-4B8D-8AC1-D4E07BC813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5E0CF6-1F6B-4C40-835F-9A87FEF0D651}"/>
              </a:ext>
            </a:extLst>
          </p:cNvPr>
          <p:cNvSpPr>
            <a:spLocks noGrp="1"/>
          </p:cNvSpPr>
          <p:nvPr>
            <p:ph type="sldNum" sz="quarter" idx="12"/>
          </p:nvPr>
        </p:nvSpPr>
        <p:spPr/>
        <p:txBody>
          <a:bodyPr/>
          <a:lstStyle/>
          <a:p>
            <a:fld id="{41948A05-898A-4E82-A247-40A0B13B0111}" type="slidenum">
              <a:rPr lang="en-GB" smtClean="0"/>
              <a:t>‹#›</a:t>
            </a:fld>
            <a:endParaRPr lang="en-GB"/>
          </a:p>
        </p:txBody>
      </p:sp>
    </p:spTree>
    <p:extLst>
      <p:ext uri="{BB962C8B-B14F-4D97-AF65-F5344CB8AC3E}">
        <p14:creationId xmlns:p14="http://schemas.microsoft.com/office/powerpoint/2010/main" val="380315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F1F208-7844-4193-A56F-DDF2A4025797}" type="datetimeFigureOut">
              <a:rPr lang="en-GB" smtClean="0"/>
              <a:t>01/07/2024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413017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F1F208-7844-4193-A56F-DDF2A4025797}"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177696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F1F208-7844-4193-A56F-DDF2A4025797}" type="datetimeFigureOut">
              <a:rPr lang="en-GB" smtClean="0"/>
              <a:t>01/07/2024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326994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F1F208-7844-4193-A56F-DDF2A4025797}" type="datetimeFigureOut">
              <a:rPr lang="en-GB" smtClean="0"/>
              <a:t>01/07/2024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279705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1F208-7844-4193-A56F-DDF2A4025797}" type="datetimeFigureOut">
              <a:rPr lang="en-GB" smtClean="0"/>
              <a:t>01/07/2024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268109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1F208-7844-4193-A56F-DDF2A4025797}"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257461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1F208-7844-4193-A56F-DDF2A4025797}" type="datetimeFigureOut">
              <a:rPr lang="en-GB" smtClean="0"/>
              <a:t>01/07/2024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3A9458-16D6-4D64-A7A6-574C0CC866F8}" type="slidenum">
              <a:rPr lang="en-GB" smtClean="0"/>
              <a:t>‹#›</a:t>
            </a:fld>
            <a:endParaRPr lang="en-GB"/>
          </a:p>
        </p:txBody>
      </p:sp>
    </p:spTree>
    <p:extLst>
      <p:ext uri="{BB962C8B-B14F-4D97-AF65-F5344CB8AC3E}">
        <p14:creationId xmlns:p14="http://schemas.microsoft.com/office/powerpoint/2010/main" val="87941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1F208-7844-4193-A56F-DDF2A4025797}" type="datetimeFigureOut">
              <a:rPr lang="en-GB" smtClean="0"/>
              <a:t>01/07/2024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A9458-16D6-4D64-A7A6-574C0CC866F8}" type="slidenum">
              <a:rPr lang="en-GB" smtClean="0"/>
              <a:t>‹#›</a:t>
            </a:fld>
            <a:endParaRPr lang="en-GB"/>
          </a:p>
        </p:txBody>
      </p:sp>
    </p:spTree>
    <p:extLst>
      <p:ext uri="{BB962C8B-B14F-4D97-AF65-F5344CB8AC3E}">
        <p14:creationId xmlns:p14="http://schemas.microsoft.com/office/powerpoint/2010/main" val="4009181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Demi Cond" panose="020B07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D78B4A-C56F-4765-8D34-9D5C546B8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732B0-8BC4-4D61-9506-27B2C239F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A59A7-A1BC-40D4-9B7A-8A480ED7D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171EE-33B8-4AD3-A2DD-D5E61DD3CB68}" type="datetimeFigureOut">
              <a:rPr lang="en-GB" smtClean="0"/>
              <a:t>02/07/2024</a:t>
            </a:fld>
            <a:endParaRPr lang="en-GB"/>
          </a:p>
        </p:txBody>
      </p:sp>
      <p:sp>
        <p:nvSpPr>
          <p:cNvPr id="5" name="Footer Placeholder 4">
            <a:extLst>
              <a:ext uri="{FF2B5EF4-FFF2-40B4-BE49-F238E27FC236}">
                <a16:creationId xmlns:a16="http://schemas.microsoft.com/office/drawing/2014/main" id="{44A00A61-AD8B-43EB-AD5C-C5B652C9D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CA71CF-A283-4BDE-9AB6-773519886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48A05-898A-4E82-A247-40A0B13B0111}" type="slidenum">
              <a:rPr lang="en-GB" smtClean="0"/>
              <a:t>‹#›</a:t>
            </a:fld>
            <a:endParaRPr lang="en-GB"/>
          </a:p>
        </p:txBody>
      </p:sp>
    </p:spTree>
    <p:extLst>
      <p:ext uri="{BB962C8B-B14F-4D97-AF65-F5344CB8AC3E}">
        <p14:creationId xmlns:p14="http://schemas.microsoft.com/office/powerpoint/2010/main" val="5845831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13.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1.png"/></Relationships>
</file>

<file path=ppt/slides/_rels/slide116.xml.rels><?xml version="1.0" encoding="UTF-8" standalone="yes"?>
<Relationships xmlns="http://schemas.openxmlformats.org/package/2006/relationships"><Relationship Id="rId2" Type="http://schemas.openxmlformats.org/officeDocument/2006/relationships/hyperlink" Target="https://www.nature.com/articles/s41598-020-60900-y"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2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0.png"/><Relationship Id="rId1" Type="http://schemas.openxmlformats.org/officeDocument/2006/relationships/slideLayout" Target="../slideLayouts/slideLayout2.xml"/><Relationship Id="rId5" Type="http://schemas.openxmlformats.org/officeDocument/2006/relationships/hyperlink" Target="https://stats.idre.ucla.edu/r/dae/power-analysis-for-paired-sample-t-test/" TargetMode="Externa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nonlinear.com/support/progenesis/comet/faq/v2.0/pq-values.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s://github.com/lichen-lab/powmic" TargetMode="External"/><Relationship Id="rId2" Type="http://schemas.openxmlformats.org/officeDocument/2006/relationships/hyperlink" Target="https://journals.plos.org/plosone/article?id=10.1371/journal.pone.005207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journals.plos.org/plosbiology/article?id=10.1371/journal.pbio.2001307"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georgemsavva.github.io/R_for_Statistics/dichot.html"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ds-london.nihr.ac.uk/wpcms/wp-content/uploads/2019/02/Justifying-sample-size-for-feasibility-study-updated-22-Feb-2019.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tatpages.info/confint.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alcolmbarrett.shinyapps.io/precisely/" TargetMode="External"/><Relationship Id="rId2" Type="http://schemas.openxmlformats.org/officeDocument/2006/relationships/hyperlink" Target="https://github.com/malcolmbarrett/precisely"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georgemsavva.shinyapps.io/powerSimulator/?_ga=2.34107425.1699691659.1643060404-707910651.1642944081"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ZEFSUm6JNQ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Lr-i4Ugoc5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www.youtube.com/watch?v=XhfkodpyIsw"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hyperlink" Target="https://pubmed.ncbi.nlm.nih.gov/12391398/"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s://en.wikipedia.org/wiki/Factorial_experiment" TargetMode="External"/><Relationship Id="rId2" Type="http://schemas.openxmlformats.org/officeDocument/2006/relationships/hyperlink" Target="https://doi.org/10.1093/ilar.43.4.223" TargetMode="Externa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sciencedirect.com/science/article/pii/S0034528822000741"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83373-29A1-4E2A-BAE1-A46941F52712}"/>
              </a:ext>
            </a:extLst>
          </p:cNvPr>
          <p:cNvSpPr>
            <a:spLocks noGrp="1"/>
          </p:cNvSpPr>
          <p:nvPr>
            <p:ph idx="1"/>
          </p:nvPr>
        </p:nvSpPr>
        <p:spPr>
          <a:xfrm>
            <a:off x="1819564" y="1271443"/>
            <a:ext cx="8063346" cy="4667250"/>
          </a:xfrm>
        </p:spPr>
        <p:txBody>
          <a:bodyPr>
            <a:normAutofit/>
          </a:bodyPr>
          <a:lstStyle/>
          <a:p>
            <a:pPr marL="0" indent="0">
              <a:buNone/>
            </a:pPr>
            <a:r>
              <a:rPr lang="en-GB" sz="4400" dirty="0">
                <a:latin typeface="Garamond" panose="02020404030301010803" pitchFamily="18" charset="0"/>
              </a:rPr>
              <a:t>“The combination of ‘some data’ and an aching desire for an answer does not ensure that a reasonable answer can be extracted from a given body of data.”</a:t>
            </a:r>
            <a:br>
              <a:rPr lang="en-GB" dirty="0">
                <a:latin typeface="Garamond" panose="02020404030301010803" pitchFamily="18" charset="0"/>
              </a:rPr>
            </a:br>
            <a:endParaRPr lang="en-GB" dirty="0">
              <a:latin typeface="Garamond" panose="02020404030301010803" pitchFamily="18" charset="0"/>
            </a:endParaRPr>
          </a:p>
          <a:p>
            <a:pPr marL="0" indent="0" algn="r">
              <a:buNone/>
            </a:pPr>
            <a:r>
              <a:rPr lang="en-GB" i="1" dirty="0">
                <a:latin typeface="Garamond" panose="02020404030301010803" pitchFamily="18" charset="0"/>
              </a:rPr>
              <a:t>John Tukey</a:t>
            </a:r>
          </a:p>
        </p:txBody>
      </p:sp>
    </p:spTree>
    <p:extLst>
      <p:ext uri="{BB962C8B-B14F-4D97-AF65-F5344CB8AC3E}">
        <p14:creationId xmlns:p14="http://schemas.microsoft.com/office/powerpoint/2010/main" val="238350308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7AE710-C0A4-466F-8730-C9727D20C52E}"/>
              </a:ext>
            </a:extLst>
          </p:cNvPr>
          <p:cNvSpPr>
            <a:spLocks noGrp="1"/>
          </p:cNvSpPr>
          <p:nvPr>
            <p:ph type="title"/>
          </p:nvPr>
        </p:nvSpPr>
        <p:spPr/>
        <p:txBody>
          <a:bodyPr/>
          <a:lstStyle/>
          <a:p>
            <a:r>
              <a:rPr lang="en-GB" dirty="0"/>
              <a:t>Session 1:</a:t>
            </a:r>
            <a:br>
              <a:rPr lang="en-GB" dirty="0"/>
            </a:br>
            <a:r>
              <a:rPr lang="en-GB" dirty="0"/>
              <a:t>Sample size, precision, and power</a:t>
            </a:r>
          </a:p>
        </p:txBody>
      </p:sp>
      <p:sp>
        <p:nvSpPr>
          <p:cNvPr id="5" name="Text Placeholder 4">
            <a:extLst>
              <a:ext uri="{FF2B5EF4-FFF2-40B4-BE49-F238E27FC236}">
                <a16:creationId xmlns:a16="http://schemas.microsoft.com/office/drawing/2014/main" id="{E93F0BE3-4BBD-4549-9D9F-5AD1AE7AA16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654877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35B3-130F-4658-8575-AE9401CFA33B}"/>
              </a:ext>
            </a:extLst>
          </p:cNvPr>
          <p:cNvSpPr>
            <a:spLocks noGrp="1"/>
          </p:cNvSpPr>
          <p:nvPr>
            <p:ph type="title"/>
          </p:nvPr>
        </p:nvSpPr>
        <p:spPr/>
        <p:txBody>
          <a:bodyPr/>
          <a:lstStyle/>
          <a:p>
            <a:r>
              <a:rPr lang="en-GB" dirty="0"/>
              <a:t>Copying previous research</a:t>
            </a:r>
          </a:p>
        </p:txBody>
      </p:sp>
      <p:sp>
        <p:nvSpPr>
          <p:cNvPr id="3" name="Content Placeholder 2">
            <a:extLst>
              <a:ext uri="{FF2B5EF4-FFF2-40B4-BE49-F238E27FC236}">
                <a16:creationId xmlns:a16="http://schemas.microsoft.com/office/drawing/2014/main" id="{74603548-C150-4EF8-988D-22B530236EE1}"/>
              </a:ext>
            </a:extLst>
          </p:cNvPr>
          <p:cNvSpPr>
            <a:spLocks noGrp="1"/>
          </p:cNvSpPr>
          <p:nvPr>
            <p:ph sz="half" idx="1"/>
          </p:nvPr>
        </p:nvSpPr>
        <p:spPr/>
        <p:txBody>
          <a:bodyPr>
            <a:normAutofit lnSpcReduction="10000"/>
          </a:bodyPr>
          <a:lstStyle/>
          <a:p>
            <a:r>
              <a:rPr lang="en-GB" dirty="0"/>
              <a:t>Is it OK to use a sample size because a previous study did it?</a:t>
            </a:r>
          </a:p>
          <a:p>
            <a:endParaRPr lang="en-GB" dirty="0"/>
          </a:p>
          <a:p>
            <a:r>
              <a:rPr lang="en-GB" dirty="0"/>
              <a:t>In general – no.</a:t>
            </a:r>
          </a:p>
          <a:p>
            <a:r>
              <a:rPr lang="en-GB" dirty="0"/>
              <a:t>Previous studies are very often vastly underpowered.</a:t>
            </a:r>
          </a:p>
          <a:p>
            <a:r>
              <a:rPr lang="en-GB" dirty="0"/>
              <a:t>If they found a significant effect, they could have been very lucky.</a:t>
            </a:r>
          </a:p>
        </p:txBody>
      </p:sp>
      <p:sp>
        <p:nvSpPr>
          <p:cNvPr id="4" name="Content Placeholder 3">
            <a:extLst>
              <a:ext uri="{FF2B5EF4-FFF2-40B4-BE49-F238E27FC236}">
                <a16:creationId xmlns:a16="http://schemas.microsoft.com/office/drawing/2014/main" id="{55F6EDD1-758B-4FD6-869E-94A351C6EC4F}"/>
              </a:ext>
            </a:extLst>
          </p:cNvPr>
          <p:cNvSpPr>
            <a:spLocks noGrp="1"/>
          </p:cNvSpPr>
          <p:nvPr>
            <p:ph sz="half" idx="2"/>
          </p:nvPr>
        </p:nvSpPr>
        <p:spPr/>
        <p:txBody>
          <a:bodyPr>
            <a:normAutofit lnSpcReduction="10000"/>
          </a:bodyPr>
          <a:lstStyle/>
          <a:p>
            <a:pPr marL="0" indent="0">
              <a:buNone/>
            </a:pPr>
            <a:r>
              <a:rPr lang="en-GB" b="1" dirty="0"/>
              <a:t>But…</a:t>
            </a:r>
          </a:p>
          <a:p>
            <a:r>
              <a:rPr lang="en-GB" dirty="0"/>
              <a:t>If we see a previously well designed study with good power calc.</a:t>
            </a:r>
          </a:p>
          <a:p>
            <a:r>
              <a:rPr lang="en-GB" i="1" dirty="0"/>
              <a:t>and </a:t>
            </a:r>
            <a:r>
              <a:rPr lang="en-GB" dirty="0"/>
              <a:t>our outcome/MCID is the same</a:t>
            </a:r>
          </a:p>
          <a:p>
            <a:r>
              <a:rPr lang="en-GB" i="1" dirty="0"/>
              <a:t>and </a:t>
            </a:r>
            <a:r>
              <a:rPr lang="en-GB" dirty="0"/>
              <a:t>our design is the same</a:t>
            </a:r>
          </a:p>
          <a:p>
            <a:r>
              <a:rPr lang="en-GB" i="1" dirty="0"/>
              <a:t>and </a:t>
            </a:r>
            <a:r>
              <a:rPr lang="en-GB" dirty="0"/>
              <a:t>our population is the same</a:t>
            </a:r>
          </a:p>
          <a:p>
            <a:r>
              <a:rPr lang="en-GB" dirty="0"/>
              <a:t>Then our minimum sample size should be similar</a:t>
            </a:r>
          </a:p>
        </p:txBody>
      </p:sp>
    </p:spTree>
    <p:extLst>
      <p:ext uri="{BB962C8B-B14F-4D97-AF65-F5344CB8AC3E}">
        <p14:creationId xmlns:p14="http://schemas.microsoft.com/office/powerpoint/2010/main" val="3250923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BB5B-9F9C-4619-A942-ABB55E4A4819}"/>
              </a:ext>
            </a:extLst>
          </p:cNvPr>
          <p:cNvSpPr>
            <a:spLocks noGrp="1"/>
          </p:cNvSpPr>
          <p:nvPr>
            <p:ph type="title"/>
          </p:nvPr>
        </p:nvSpPr>
        <p:spPr/>
        <p:txBody>
          <a:bodyPr/>
          <a:lstStyle/>
          <a:p>
            <a:r>
              <a:rPr lang="en-GB" dirty="0"/>
              <a:t>Rules of thumb</a:t>
            </a:r>
          </a:p>
        </p:txBody>
      </p:sp>
      <p:sp>
        <p:nvSpPr>
          <p:cNvPr id="3" name="Content Placeholder 2">
            <a:extLst>
              <a:ext uri="{FF2B5EF4-FFF2-40B4-BE49-F238E27FC236}">
                <a16:creationId xmlns:a16="http://schemas.microsoft.com/office/drawing/2014/main" id="{5DB1DC75-A0C9-413D-A95F-F316E6B61348}"/>
              </a:ext>
            </a:extLst>
          </p:cNvPr>
          <p:cNvSpPr>
            <a:spLocks noGrp="1"/>
          </p:cNvSpPr>
          <p:nvPr>
            <p:ph sz="half" idx="1"/>
          </p:nvPr>
        </p:nvSpPr>
        <p:spPr/>
        <p:txBody>
          <a:bodyPr>
            <a:normAutofit fontScale="85000" lnSpcReduction="20000"/>
          </a:bodyPr>
          <a:lstStyle/>
          <a:p>
            <a:pPr marL="0" indent="0">
              <a:buNone/>
            </a:pPr>
            <a:r>
              <a:rPr lang="en-GB" b="1" dirty="0"/>
              <a:t>Everything in triplicate</a:t>
            </a:r>
          </a:p>
          <a:p>
            <a:endParaRPr lang="en-GB" dirty="0"/>
          </a:p>
          <a:p>
            <a:r>
              <a:rPr lang="en-GB" dirty="0"/>
              <a:t>Assumes that there is no variance in response to intervention, differences will be clear cut, </a:t>
            </a:r>
          </a:p>
          <a:p>
            <a:r>
              <a:rPr lang="en-GB" dirty="0"/>
              <a:t>Only replicating to rule out a freak technical error.</a:t>
            </a:r>
          </a:p>
          <a:p>
            <a:endParaRPr lang="en-GB" dirty="0"/>
          </a:p>
          <a:p>
            <a:r>
              <a:rPr lang="en-GB" dirty="0"/>
              <a:t>If there is known variation in your outcome that is a similar magnitude to your effect size, then not sufficient.</a:t>
            </a:r>
          </a:p>
          <a:p>
            <a:r>
              <a:rPr lang="en-GB" dirty="0"/>
              <a:t>Replicating experiments is weird – do larger blocked experiments instead.</a:t>
            </a:r>
          </a:p>
        </p:txBody>
      </p:sp>
      <p:sp>
        <p:nvSpPr>
          <p:cNvPr id="4" name="Content Placeholder 3">
            <a:extLst>
              <a:ext uri="{FF2B5EF4-FFF2-40B4-BE49-F238E27FC236}">
                <a16:creationId xmlns:a16="http://schemas.microsoft.com/office/drawing/2014/main" id="{9CC77C07-888D-44EC-B54C-946B44AD0909}"/>
              </a:ext>
            </a:extLst>
          </p:cNvPr>
          <p:cNvSpPr>
            <a:spLocks noGrp="1"/>
          </p:cNvSpPr>
          <p:nvPr>
            <p:ph sz="half" idx="2"/>
          </p:nvPr>
        </p:nvSpPr>
        <p:spPr/>
        <p:txBody>
          <a:bodyPr>
            <a:normAutofit fontScale="85000" lnSpcReduction="20000"/>
          </a:bodyPr>
          <a:lstStyle/>
          <a:p>
            <a:pPr marL="0" indent="0">
              <a:buNone/>
            </a:pPr>
            <a:r>
              <a:rPr lang="en-GB" b="1" dirty="0"/>
              <a:t>Mead’s Resource Equation</a:t>
            </a:r>
          </a:p>
          <a:p>
            <a:endParaRPr lang="en-GB" dirty="0"/>
          </a:p>
          <a:p>
            <a:r>
              <a:rPr lang="en-GB" dirty="0"/>
              <a:t>Mainly applied to animal research where no inputs are available.</a:t>
            </a:r>
          </a:p>
          <a:p>
            <a:r>
              <a:rPr lang="en-GB" dirty="0"/>
              <a:t>Suggests keeping the residual degrees of freedom above a certain quantity.</a:t>
            </a:r>
          </a:p>
          <a:p>
            <a:r>
              <a:rPr lang="en-GB" dirty="0"/>
              <a:t>Would be an improvement on many current justifications but.. </a:t>
            </a:r>
          </a:p>
          <a:p>
            <a:r>
              <a:rPr lang="en-GB" dirty="0"/>
              <a:t>probably best avoided – if you don’t have good inputs, do a pilot study first.</a:t>
            </a:r>
          </a:p>
        </p:txBody>
      </p:sp>
    </p:spTree>
    <p:extLst>
      <p:ext uri="{BB962C8B-B14F-4D97-AF65-F5344CB8AC3E}">
        <p14:creationId xmlns:p14="http://schemas.microsoft.com/office/powerpoint/2010/main" val="39144105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AE2E72-01B6-47E7-9D74-2A046107D463}"/>
              </a:ext>
            </a:extLst>
          </p:cNvPr>
          <p:cNvSpPr>
            <a:spLocks noGrp="1"/>
          </p:cNvSpPr>
          <p:nvPr>
            <p:ph type="ctrTitle"/>
          </p:nvPr>
        </p:nvSpPr>
        <p:spPr/>
        <p:txBody>
          <a:bodyPr/>
          <a:lstStyle/>
          <a:p>
            <a:r>
              <a:rPr lang="en-GB" dirty="0"/>
              <a:t>Session 3</a:t>
            </a:r>
          </a:p>
        </p:txBody>
      </p:sp>
      <p:sp>
        <p:nvSpPr>
          <p:cNvPr id="5" name="Subtitle 4">
            <a:extLst>
              <a:ext uri="{FF2B5EF4-FFF2-40B4-BE49-F238E27FC236}">
                <a16:creationId xmlns:a16="http://schemas.microsoft.com/office/drawing/2014/main" id="{A430DD97-F716-4659-BCDC-462DEEA5B894}"/>
              </a:ext>
            </a:extLst>
          </p:cNvPr>
          <p:cNvSpPr>
            <a:spLocks noGrp="1"/>
          </p:cNvSpPr>
          <p:nvPr>
            <p:ph type="subTitle" idx="1"/>
          </p:nvPr>
        </p:nvSpPr>
        <p:spPr/>
        <p:txBody>
          <a:bodyPr>
            <a:normAutofit/>
          </a:bodyPr>
          <a:lstStyle/>
          <a:p>
            <a:r>
              <a:rPr lang="en-GB" sz="3600" dirty="0"/>
              <a:t>Repeated measures and </a:t>
            </a:r>
            <a:br>
              <a:rPr lang="en-GB" sz="3600" dirty="0"/>
            </a:br>
            <a:r>
              <a:rPr lang="en-GB" sz="3600" dirty="0"/>
              <a:t>other complex error structures</a:t>
            </a:r>
          </a:p>
        </p:txBody>
      </p:sp>
    </p:spTree>
    <p:extLst>
      <p:ext uri="{BB962C8B-B14F-4D97-AF65-F5344CB8AC3E}">
        <p14:creationId xmlns:p14="http://schemas.microsoft.com/office/powerpoint/2010/main" val="37550880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184B-0F45-4943-9330-E654BBA45E47}"/>
              </a:ext>
            </a:extLst>
          </p:cNvPr>
          <p:cNvSpPr>
            <a:spLocks noGrp="1"/>
          </p:cNvSpPr>
          <p:nvPr>
            <p:ph type="title"/>
          </p:nvPr>
        </p:nvSpPr>
        <p:spPr>
          <a:xfrm>
            <a:off x="-1" y="175846"/>
            <a:ext cx="11641015" cy="1006842"/>
          </a:xfrm>
        </p:spPr>
        <p:txBody>
          <a:bodyPr>
            <a:normAutofit fontScale="90000"/>
          </a:bodyPr>
          <a:lstStyle/>
          <a:p>
            <a:r>
              <a:rPr lang="en-GB" dirty="0"/>
              <a:t>Different designs – same basic ideas – you’ll need to read up for your own design </a:t>
            </a:r>
          </a:p>
        </p:txBody>
      </p:sp>
      <p:graphicFrame>
        <p:nvGraphicFramePr>
          <p:cNvPr id="4" name="Content Placeholder 3">
            <a:extLst>
              <a:ext uri="{FF2B5EF4-FFF2-40B4-BE49-F238E27FC236}">
                <a16:creationId xmlns:a16="http://schemas.microsoft.com/office/drawing/2014/main" id="{9DB391D3-0554-4F53-9E5D-6038D1FE409F}"/>
              </a:ext>
            </a:extLst>
          </p:cNvPr>
          <p:cNvGraphicFramePr>
            <a:graphicFrameLocks noGrp="1"/>
          </p:cNvGraphicFramePr>
          <p:nvPr>
            <p:ph idx="1"/>
            <p:extLst>
              <p:ext uri="{D42A27DB-BD31-4B8C-83A1-F6EECF244321}">
                <p14:modId xmlns:p14="http://schemas.microsoft.com/office/powerpoint/2010/main" val="2773912150"/>
              </p:ext>
            </p:extLst>
          </p:nvPr>
        </p:nvGraphicFramePr>
        <p:xfrm>
          <a:off x="501102" y="1317674"/>
          <a:ext cx="11233699" cy="5444294"/>
        </p:xfrm>
        <a:graphic>
          <a:graphicData uri="http://schemas.openxmlformats.org/drawingml/2006/table">
            <a:tbl>
              <a:tblPr firstRow="1" bandRow="1">
                <a:tableStyleId>{5C22544A-7EE6-4342-B048-85BDC9FD1C3A}</a:tableStyleId>
              </a:tblPr>
              <a:tblGrid>
                <a:gridCol w="1562113">
                  <a:extLst>
                    <a:ext uri="{9D8B030D-6E8A-4147-A177-3AD203B41FA5}">
                      <a16:colId xmlns:a16="http://schemas.microsoft.com/office/drawing/2014/main" val="497473501"/>
                    </a:ext>
                  </a:extLst>
                </a:gridCol>
                <a:gridCol w="1611931">
                  <a:extLst>
                    <a:ext uri="{9D8B030D-6E8A-4147-A177-3AD203B41FA5}">
                      <a16:colId xmlns:a16="http://schemas.microsoft.com/office/drawing/2014/main" val="2262602888"/>
                    </a:ext>
                  </a:extLst>
                </a:gridCol>
                <a:gridCol w="1611931">
                  <a:extLst>
                    <a:ext uri="{9D8B030D-6E8A-4147-A177-3AD203B41FA5}">
                      <a16:colId xmlns:a16="http://schemas.microsoft.com/office/drawing/2014/main" val="3526358005"/>
                    </a:ext>
                  </a:extLst>
                </a:gridCol>
                <a:gridCol w="1611931">
                  <a:extLst>
                    <a:ext uri="{9D8B030D-6E8A-4147-A177-3AD203B41FA5}">
                      <a16:colId xmlns:a16="http://schemas.microsoft.com/office/drawing/2014/main" val="1865840884"/>
                    </a:ext>
                  </a:extLst>
                </a:gridCol>
                <a:gridCol w="1611931">
                  <a:extLst>
                    <a:ext uri="{9D8B030D-6E8A-4147-A177-3AD203B41FA5}">
                      <a16:colId xmlns:a16="http://schemas.microsoft.com/office/drawing/2014/main" val="1725553129"/>
                    </a:ext>
                  </a:extLst>
                </a:gridCol>
                <a:gridCol w="1611931">
                  <a:extLst>
                    <a:ext uri="{9D8B030D-6E8A-4147-A177-3AD203B41FA5}">
                      <a16:colId xmlns:a16="http://schemas.microsoft.com/office/drawing/2014/main" val="3608548395"/>
                    </a:ext>
                  </a:extLst>
                </a:gridCol>
                <a:gridCol w="1611931">
                  <a:extLst>
                    <a:ext uri="{9D8B030D-6E8A-4147-A177-3AD203B41FA5}">
                      <a16:colId xmlns:a16="http://schemas.microsoft.com/office/drawing/2014/main" val="682264831"/>
                    </a:ext>
                  </a:extLst>
                </a:gridCol>
              </a:tblGrid>
              <a:tr h="566717">
                <a:tc>
                  <a:txBody>
                    <a:bodyPr/>
                    <a:lstStyle/>
                    <a:p>
                      <a:r>
                        <a:rPr lang="en-GB" sz="1400"/>
                        <a:t>Design</a:t>
                      </a:r>
                    </a:p>
                  </a:txBody>
                  <a:tcPr/>
                </a:tc>
                <a:tc>
                  <a:txBody>
                    <a:bodyPr/>
                    <a:lstStyle/>
                    <a:p>
                      <a:r>
                        <a:rPr lang="en-GB" sz="1400"/>
                        <a:t>One group</a:t>
                      </a:r>
                    </a:p>
                  </a:txBody>
                  <a:tcPr/>
                </a:tc>
                <a:tc>
                  <a:txBody>
                    <a:bodyPr/>
                    <a:lstStyle/>
                    <a:p>
                      <a:r>
                        <a:rPr lang="en-GB" sz="1400" dirty="0"/>
                        <a:t>Cross-over study</a:t>
                      </a:r>
                    </a:p>
                  </a:txBody>
                  <a:tcPr/>
                </a:tc>
                <a:tc>
                  <a:txBody>
                    <a:bodyPr/>
                    <a:lstStyle/>
                    <a:p>
                      <a:r>
                        <a:rPr lang="en-GB" sz="1400" dirty="0"/>
                        <a:t>Parallel groups trial</a:t>
                      </a:r>
                    </a:p>
                  </a:txBody>
                  <a:tcPr/>
                </a:tc>
                <a:tc>
                  <a:txBody>
                    <a:bodyPr/>
                    <a:lstStyle/>
                    <a:p>
                      <a:r>
                        <a:rPr lang="en-GB" sz="1400"/>
                        <a:t>Randomised block design</a:t>
                      </a:r>
                    </a:p>
                  </a:txBody>
                  <a:tcPr/>
                </a:tc>
                <a:tc>
                  <a:txBody>
                    <a:bodyPr/>
                    <a:lstStyle/>
                    <a:p>
                      <a:r>
                        <a:rPr lang="en-GB" sz="1400" dirty="0"/>
                        <a:t>Longitudinal study</a:t>
                      </a:r>
                    </a:p>
                  </a:txBody>
                  <a:tcPr/>
                </a:tc>
                <a:tc>
                  <a:txBody>
                    <a:bodyPr/>
                    <a:lstStyle/>
                    <a:p>
                      <a:r>
                        <a:rPr lang="en-GB" sz="1400"/>
                        <a:t>‘omics</a:t>
                      </a:r>
                    </a:p>
                  </a:txBody>
                  <a:tcPr/>
                </a:tc>
                <a:extLst>
                  <a:ext uri="{0D108BD9-81ED-4DB2-BD59-A6C34878D82A}">
                    <a16:rowId xmlns:a16="http://schemas.microsoft.com/office/drawing/2014/main" val="3963083352"/>
                  </a:ext>
                </a:extLst>
              </a:tr>
              <a:tr h="778665">
                <a:tc>
                  <a:txBody>
                    <a:bodyPr/>
                    <a:lstStyle/>
                    <a:p>
                      <a:r>
                        <a:rPr lang="en-GB" sz="1400" i="1" dirty="0"/>
                        <a:t>Test</a:t>
                      </a:r>
                    </a:p>
                  </a:txBody>
                  <a:tcPr/>
                </a:tc>
                <a:tc>
                  <a:txBody>
                    <a:bodyPr/>
                    <a:lstStyle/>
                    <a:p>
                      <a:r>
                        <a:rPr lang="en-GB" sz="1400" i="1" dirty="0"/>
                        <a:t>One-sample t-test</a:t>
                      </a:r>
                    </a:p>
                  </a:txBody>
                  <a:tcPr/>
                </a:tc>
                <a:tc>
                  <a:txBody>
                    <a:bodyPr/>
                    <a:lstStyle/>
                    <a:p>
                      <a:r>
                        <a:rPr lang="en-GB" sz="1400" i="1" dirty="0"/>
                        <a:t>Paired t-test</a:t>
                      </a:r>
                    </a:p>
                  </a:txBody>
                  <a:tcPr/>
                </a:tc>
                <a:tc>
                  <a:txBody>
                    <a:bodyPr/>
                    <a:lstStyle/>
                    <a:p>
                      <a:r>
                        <a:rPr lang="en-GB" sz="1400" i="1" dirty="0"/>
                        <a:t>Two sample independent t-test</a:t>
                      </a:r>
                    </a:p>
                  </a:txBody>
                  <a:tcPr/>
                </a:tc>
                <a:tc>
                  <a:txBody>
                    <a:bodyPr/>
                    <a:lstStyle/>
                    <a:p>
                      <a:r>
                        <a:rPr lang="en-GB" sz="1400" i="1" dirty="0"/>
                        <a:t>ANOVA</a:t>
                      </a:r>
                    </a:p>
                  </a:txBody>
                  <a:tcPr/>
                </a:tc>
                <a:tc>
                  <a:txBody>
                    <a:bodyPr/>
                    <a:lstStyle/>
                    <a:p>
                      <a:r>
                        <a:rPr lang="en-GB" sz="1400" i="1" dirty="0"/>
                        <a:t>Linear mixed regression model</a:t>
                      </a:r>
                    </a:p>
                  </a:txBody>
                  <a:tcPr/>
                </a:tc>
                <a:tc>
                  <a:txBody>
                    <a:bodyPr/>
                    <a:lstStyle/>
                    <a:p>
                      <a:r>
                        <a:rPr lang="en-GB" sz="1400" i="1" dirty="0"/>
                        <a:t>Exploratory multivariate</a:t>
                      </a:r>
                    </a:p>
                    <a:p>
                      <a:r>
                        <a:rPr lang="en-GB" sz="1400" i="1" dirty="0"/>
                        <a:t>analysis</a:t>
                      </a:r>
                    </a:p>
                  </a:txBody>
                  <a:tcPr/>
                </a:tc>
                <a:extLst>
                  <a:ext uri="{0D108BD9-81ED-4DB2-BD59-A6C34878D82A}">
                    <a16:rowId xmlns:a16="http://schemas.microsoft.com/office/drawing/2014/main" val="3777636488"/>
                  </a:ext>
                </a:extLst>
              </a:tr>
              <a:tr h="778665">
                <a:tc>
                  <a:txBody>
                    <a:bodyPr/>
                    <a:lstStyle/>
                    <a:p>
                      <a:r>
                        <a:rPr lang="en-GB" sz="1400" dirty="0"/>
                        <a:t>Effect size</a:t>
                      </a:r>
                    </a:p>
                  </a:txBody>
                  <a:tcPr/>
                </a:tc>
                <a:tc>
                  <a:txBody>
                    <a:bodyPr/>
                    <a:lstStyle/>
                    <a:p>
                      <a:r>
                        <a:rPr lang="en-GB" sz="1400"/>
                        <a:t>Mean of outcome in sample</a:t>
                      </a:r>
                    </a:p>
                  </a:txBody>
                  <a:tcPr/>
                </a:tc>
                <a:tc>
                  <a:txBody>
                    <a:bodyPr/>
                    <a:lstStyle/>
                    <a:p>
                      <a:r>
                        <a:rPr lang="en-GB" sz="1400"/>
                        <a:t>Difference in outcome within pairs</a:t>
                      </a:r>
                    </a:p>
                  </a:txBody>
                  <a:tcPr/>
                </a:tc>
                <a:tc>
                  <a:txBody>
                    <a:bodyPr/>
                    <a:lstStyle/>
                    <a:p>
                      <a:r>
                        <a:rPr lang="en-GB" sz="1400" dirty="0"/>
                        <a:t>Difference between groups</a:t>
                      </a:r>
                    </a:p>
                  </a:txBody>
                  <a:tcPr/>
                </a:tc>
                <a:tc>
                  <a:txBody>
                    <a:bodyPr/>
                    <a:lstStyle/>
                    <a:p>
                      <a:r>
                        <a:rPr lang="en-GB" sz="1400" dirty="0" err="1"/>
                        <a:t>SS</a:t>
                      </a:r>
                      <a:r>
                        <a:rPr lang="en-GB" sz="1400" baseline="-25000" dirty="0" err="1"/>
                        <a:t>group</a:t>
                      </a:r>
                      <a:endParaRPr lang="en-GB" sz="1400" baseline="-25000" dirty="0"/>
                    </a:p>
                    <a:p>
                      <a:r>
                        <a:rPr lang="en-GB" sz="1400" dirty="0"/>
                        <a:t>Difference in means between specific </a:t>
                      </a:r>
                      <a:r>
                        <a:rPr lang="en-GB" sz="1400" dirty="0" err="1"/>
                        <a:t>treamnets</a:t>
                      </a:r>
                      <a:endParaRPr lang="en-GB" sz="1400" dirty="0"/>
                    </a:p>
                  </a:txBody>
                  <a:tcPr/>
                </a:tc>
                <a:tc>
                  <a:txBody>
                    <a:bodyPr/>
                    <a:lstStyle/>
                    <a:p>
                      <a:r>
                        <a:rPr lang="en-GB" sz="1400" dirty="0"/>
                        <a:t>b coefficient of interest</a:t>
                      </a:r>
                    </a:p>
                  </a:txBody>
                  <a:tcPr/>
                </a:tc>
                <a:tc>
                  <a:txBody>
                    <a:bodyPr/>
                    <a:lstStyle/>
                    <a:p>
                      <a:r>
                        <a:rPr lang="en-GB" sz="1400" dirty="0"/>
                        <a:t>Log fold-change,</a:t>
                      </a:r>
                    </a:p>
                    <a:p>
                      <a:r>
                        <a:rPr lang="en-GB" sz="1400" dirty="0"/>
                        <a:t>Odds ratios</a:t>
                      </a:r>
                    </a:p>
                  </a:txBody>
                  <a:tcPr/>
                </a:tc>
                <a:extLst>
                  <a:ext uri="{0D108BD9-81ED-4DB2-BD59-A6C34878D82A}">
                    <a16:rowId xmlns:a16="http://schemas.microsoft.com/office/drawing/2014/main" val="3779954646"/>
                  </a:ext>
                </a:extLst>
              </a:tr>
              <a:tr h="778665">
                <a:tc>
                  <a:txBody>
                    <a:bodyPr/>
                    <a:lstStyle/>
                    <a:p>
                      <a:r>
                        <a:rPr lang="en-GB" sz="1400" dirty="0"/>
                        <a:t>Variance</a:t>
                      </a:r>
                    </a:p>
                  </a:txBody>
                  <a:tcPr/>
                </a:tc>
                <a:tc>
                  <a:txBody>
                    <a:bodyPr/>
                    <a:lstStyle/>
                    <a:p>
                      <a:r>
                        <a:rPr lang="en-GB" sz="1400" err="1"/>
                        <a:t>S.d.</a:t>
                      </a:r>
                      <a:r>
                        <a:rPr lang="en-GB" sz="1400"/>
                        <a:t> of outcome</a:t>
                      </a:r>
                    </a:p>
                  </a:txBody>
                  <a:tcPr/>
                </a:tc>
                <a:tc>
                  <a:txBody>
                    <a:bodyPr/>
                    <a:lstStyle/>
                    <a:p>
                      <a:r>
                        <a:rPr lang="en-GB" sz="1400" err="1"/>
                        <a:t>S.d.</a:t>
                      </a:r>
                      <a:r>
                        <a:rPr lang="en-GB" sz="1400"/>
                        <a:t> of differences within pairs</a:t>
                      </a:r>
                    </a:p>
                  </a:txBody>
                  <a:tcPr/>
                </a:tc>
                <a:tc>
                  <a:txBody>
                    <a:bodyPr/>
                    <a:lstStyle/>
                    <a:p>
                      <a:r>
                        <a:rPr lang="en-GB" sz="1400" dirty="0" err="1"/>
                        <a:t>s.d.</a:t>
                      </a:r>
                      <a:r>
                        <a:rPr lang="en-GB" sz="1400" dirty="0"/>
                        <a:t> of outcome within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t>SS</a:t>
                      </a:r>
                      <a:r>
                        <a:rPr lang="en-GB" sz="1400" baseline="-25000" dirty="0" err="1"/>
                        <a:t>error</a:t>
                      </a:r>
                      <a:endParaRPr lang="en-GB" sz="1400" dirty="0"/>
                    </a:p>
                  </a:txBody>
                  <a:tcPr/>
                </a:tc>
                <a:tc>
                  <a:txBody>
                    <a:bodyPr/>
                    <a:lstStyle/>
                    <a:p>
                      <a:r>
                        <a:rPr lang="en-GB" sz="1400" dirty="0" err="1"/>
                        <a:t>s.d.</a:t>
                      </a:r>
                      <a:r>
                        <a:rPr lang="en-GB" sz="1400" dirty="0"/>
                        <a:t> of error terms at each level</a:t>
                      </a:r>
                    </a:p>
                  </a:txBody>
                  <a:tcPr/>
                </a:tc>
                <a:tc>
                  <a:txBody>
                    <a:bodyPr/>
                    <a:lstStyle/>
                    <a:p>
                      <a:r>
                        <a:rPr lang="en-GB" sz="1400" dirty="0" err="1"/>
                        <a:t>S.d.</a:t>
                      </a:r>
                      <a:r>
                        <a:rPr lang="en-GB" sz="1400" dirty="0"/>
                        <a:t> </a:t>
                      </a:r>
                      <a:r>
                        <a:rPr lang="en-GB" sz="1400" b="1" dirty="0"/>
                        <a:t>of each feature</a:t>
                      </a:r>
                    </a:p>
                  </a:txBody>
                  <a:tcPr/>
                </a:tc>
                <a:extLst>
                  <a:ext uri="{0D108BD9-81ED-4DB2-BD59-A6C34878D82A}">
                    <a16:rowId xmlns:a16="http://schemas.microsoft.com/office/drawing/2014/main" val="2728473815"/>
                  </a:ext>
                </a:extLst>
              </a:tr>
              <a:tr h="547949">
                <a:tc>
                  <a:txBody>
                    <a:bodyPr/>
                    <a:lstStyle/>
                    <a:p>
                      <a:r>
                        <a:rPr lang="en-GB" sz="1400" dirty="0"/>
                        <a:t>Or (effect / Variance ratio)</a:t>
                      </a:r>
                    </a:p>
                  </a:txBody>
                  <a:tcPr/>
                </a:tc>
                <a:tc>
                  <a:txBody>
                    <a:bodyPr/>
                    <a:lstStyle/>
                    <a:p>
                      <a:r>
                        <a:rPr lang="en-GB" sz="1400" dirty="0"/>
                        <a:t>Cohens d</a:t>
                      </a:r>
                    </a:p>
                  </a:txBody>
                  <a:tcPr/>
                </a:tc>
                <a:tc>
                  <a:txBody>
                    <a:bodyPr/>
                    <a:lstStyle/>
                    <a:p>
                      <a:r>
                        <a:rPr lang="en-GB" sz="1400" dirty="0"/>
                        <a:t>Cohens d</a:t>
                      </a:r>
                    </a:p>
                  </a:txBody>
                  <a:tcPr/>
                </a:tc>
                <a:tc>
                  <a:txBody>
                    <a:bodyPr/>
                    <a:lstStyle/>
                    <a:p>
                      <a:r>
                        <a:rPr lang="en-GB" sz="1400" dirty="0"/>
                        <a:t>Cohens d</a:t>
                      </a:r>
                    </a:p>
                  </a:txBody>
                  <a:tcPr/>
                </a:tc>
                <a:tc>
                  <a:txBody>
                    <a:bodyPr/>
                    <a:lstStyle/>
                    <a:p>
                      <a:r>
                        <a:rPr lang="en-GB" sz="1400" dirty="0"/>
                        <a:t>F-statistic / </a:t>
                      </a:r>
                      <a:r>
                        <a:rPr lang="en-GB" sz="1400" dirty="0" err="1"/>
                        <a:t>d.f.</a:t>
                      </a:r>
                      <a:endParaRPr lang="en-GB" sz="1400" dirty="0"/>
                    </a:p>
                  </a:txBody>
                  <a:tcPr/>
                </a:tc>
                <a:tc>
                  <a:txBody>
                    <a:bodyPr/>
                    <a:lstStyle/>
                    <a:p>
                      <a:r>
                        <a:rPr lang="en-GB" sz="1400" dirty="0"/>
                        <a:t>-</a:t>
                      </a:r>
                    </a:p>
                  </a:txBody>
                  <a:tcPr/>
                </a:tc>
                <a:tc>
                  <a:txBody>
                    <a:bodyPr/>
                    <a:lstStyle/>
                    <a:p>
                      <a:endParaRPr lang="en-GB" sz="1400" dirty="0"/>
                    </a:p>
                  </a:txBody>
                  <a:tcPr/>
                </a:tc>
                <a:extLst>
                  <a:ext uri="{0D108BD9-81ED-4DB2-BD59-A6C34878D82A}">
                    <a16:rowId xmlns:a16="http://schemas.microsoft.com/office/drawing/2014/main" val="2020095557"/>
                  </a:ext>
                </a:extLst>
              </a:tr>
              <a:tr h="547949">
                <a:tc>
                  <a:txBody>
                    <a:bodyPr/>
                    <a:lstStyle/>
                    <a:p>
                      <a:r>
                        <a:rPr lang="en-GB" sz="1400"/>
                        <a:t>Size</a:t>
                      </a:r>
                    </a:p>
                  </a:txBody>
                  <a:tcPr/>
                </a:tc>
                <a:tc gridSpan="5">
                  <a:txBody>
                    <a:bodyPr/>
                    <a:lstStyle/>
                    <a:p>
                      <a:pPr algn="ctr"/>
                      <a:r>
                        <a:rPr lang="en-GB" sz="1400" dirty="0"/>
                        <a:t>p-value</a:t>
                      </a:r>
                    </a:p>
                  </a:txBody>
                  <a:tcPr/>
                </a:tc>
                <a:tc hMerge="1">
                  <a:txBody>
                    <a:bodyPr/>
                    <a:lstStyle/>
                    <a:p>
                      <a:endParaRPr lang="en-GB" sz="1600"/>
                    </a:p>
                  </a:txBody>
                  <a:tcPr/>
                </a:tc>
                <a:tc hMerge="1">
                  <a:txBody>
                    <a:bodyPr/>
                    <a:lstStyle/>
                    <a:p>
                      <a:endParaRPr lang="en-GB" sz="1600"/>
                    </a:p>
                  </a:txBody>
                  <a:tcPr/>
                </a:tc>
                <a:tc hMerge="1">
                  <a:txBody>
                    <a:bodyPr/>
                    <a:lstStyle/>
                    <a:p>
                      <a:endParaRPr lang="en-GB" sz="1600"/>
                    </a:p>
                  </a:txBody>
                  <a:tcPr/>
                </a:tc>
                <a:tc hMerge="1">
                  <a:txBody>
                    <a:bodyPr/>
                    <a:lstStyle/>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False discovery rate</a:t>
                      </a:r>
                    </a:p>
                  </a:txBody>
                  <a:tcPr/>
                </a:tc>
                <a:extLst>
                  <a:ext uri="{0D108BD9-81ED-4DB2-BD59-A6C34878D82A}">
                    <a16:rowId xmlns:a16="http://schemas.microsoft.com/office/drawing/2014/main" val="2702267915"/>
                  </a:ext>
                </a:extLst>
              </a:tr>
              <a:tr h="547949">
                <a:tc>
                  <a:txBody>
                    <a:bodyPr/>
                    <a:lstStyle/>
                    <a:p>
                      <a:r>
                        <a:rPr lang="en-GB" sz="1400"/>
                        <a:t>Power</a:t>
                      </a:r>
                    </a:p>
                  </a:txBody>
                  <a:tcPr/>
                </a:tc>
                <a:tc gridSpan="5">
                  <a:txBody>
                    <a:bodyPr/>
                    <a:lstStyle/>
                    <a:p>
                      <a:pPr algn="ctr"/>
                      <a:r>
                        <a:rPr lang="en-GB" sz="1400" dirty="0"/>
                        <a:t>1 - Type 2 error rate</a:t>
                      </a:r>
                    </a:p>
                  </a:txBody>
                  <a:tcPr/>
                </a:tc>
                <a:tc hMerge="1">
                  <a:txBody>
                    <a:bodyPr/>
                    <a:lstStyle/>
                    <a:p>
                      <a:endParaRPr lang="en-GB" sz="1600"/>
                    </a:p>
                  </a:txBody>
                  <a:tcPr/>
                </a:tc>
                <a:tc hMerge="1">
                  <a:txBody>
                    <a:bodyPr/>
                    <a:lstStyle/>
                    <a:p>
                      <a:endParaRPr lang="en-GB" sz="1600"/>
                    </a:p>
                  </a:txBody>
                  <a:tcPr/>
                </a:tc>
                <a:tc hMerge="1">
                  <a:txBody>
                    <a:bodyPr/>
                    <a:lstStyle/>
                    <a:p>
                      <a:endParaRPr lang="en-GB" sz="1600"/>
                    </a:p>
                  </a:txBody>
                  <a:tcPr/>
                </a:tc>
                <a:tc hMerge="1">
                  <a:txBody>
                    <a:bodyPr/>
                    <a:lstStyle/>
                    <a:p>
                      <a:endParaRPr lang="en-GB" sz="1600"/>
                    </a:p>
                  </a:txBody>
                  <a:tcPr/>
                </a:tc>
                <a:tc>
                  <a:txBody>
                    <a:bodyPr/>
                    <a:lstStyle/>
                    <a:p>
                      <a:r>
                        <a:rPr lang="en-GB" sz="1400" dirty="0"/>
                        <a:t>Average power / sensitivity</a:t>
                      </a:r>
                    </a:p>
                  </a:txBody>
                  <a:tcPr/>
                </a:tc>
                <a:extLst>
                  <a:ext uri="{0D108BD9-81ED-4DB2-BD59-A6C34878D82A}">
                    <a16:rowId xmlns:a16="http://schemas.microsoft.com/office/drawing/2014/main" val="179285792"/>
                  </a:ext>
                </a:extLst>
              </a:tr>
              <a:tr h="547949">
                <a:tc>
                  <a:txBody>
                    <a:bodyPr/>
                    <a:lstStyle/>
                    <a:p>
                      <a:r>
                        <a:rPr lang="en-GB" sz="1400"/>
                        <a:t>Software</a:t>
                      </a:r>
                    </a:p>
                  </a:txBody>
                  <a:tcPr/>
                </a:tc>
                <a:tc gridSpan="3">
                  <a:txBody>
                    <a:bodyPr/>
                    <a:lstStyle/>
                    <a:p>
                      <a:pPr algn="ctr"/>
                      <a:r>
                        <a:rPr lang="en-GB" sz="1400" dirty="0"/>
                        <a:t>R pwr.*.test() / G*Power / etc</a:t>
                      </a:r>
                    </a:p>
                  </a:txBody>
                  <a:tcPr/>
                </a:tc>
                <a:tc hMerge="1">
                  <a:txBody>
                    <a:bodyPr/>
                    <a:lstStyle/>
                    <a:p>
                      <a:endParaRPr lang="en-GB"/>
                    </a:p>
                  </a:txBody>
                  <a:tcPr/>
                </a:tc>
                <a:tc hMerge="1">
                  <a:txBody>
                    <a:bodyPr/>
                    <a:lstStyle/>
                    <a:p>
                      <a:endParaRPr lang="en-GB"/>
                    </a:p>
                  </a:txBody>
                  <a:tcPr/>
                </a:tc>
                <a:tc>
                  <a:txBody>
                    <a:bodyPr/>
                    <a:lstStyle/>
                    <a:p>
                      <a:r>
                        <a:rPr lang="en-GB" sz="1400" dirty="0"/>
                        <a:t>G*power</a:t>
                      </a:r>
                    </a:p>
                    <a:p>
                      <a:r>
                        <a:rPr lang="en-GB" sz="1400" dirty="0" err="1"/>
                        <a:t>pwr.anova.test</a:t>
                      </a:r>
                      <a:endParaRPr lang="en-GB" sz="1400" dirty="0"/>
                    </a:p>
                    <a:p>
                      <a:r>
                        <a:rPr lang="en-GB" sz="1400" dirty="0"/>
                        <a:t>R superpower</a:t>
                      </a:r>
                    </a:p>
                  </a:txBody>
                  <a:tcPr/>
                </a:tc>
                <a:tc>
                  <a:txBody>
                    <a:bodyPr/>
                    <a:lstStyle/>
                    <a:p>
                      <a:r>
                        <a:rPr lang="en-GB" sz="1400" dirty="0"/>
                        <a:t>R </a:t>
                      </a:r>
                      <a:r>
                        <a:rPr lang="en-GB" sz="1400" dirty="0" err="1"/>
                        <a:t>simr</a:t>
                      </a:r>
                      <a:r>
                        <a:rPr lang="en-GB" sz="1400" dirty="0"/>
                        <a:t> (simulation)</a:t>
                      </a:r>
                    </a:p>
                  </a:txBody>
                  <a:tcPr/>
                </a:tc>
                <a:tc>
                  <a:txBody>
                    <a:bodyPr/>
                    <a:lstStyle/>
                    <a:p>
                      <a:r>
                        <a:rPr lang="en-GB" sz="1400" dirty="0"/>
                        <a:t>Bioconductor packages</a:t>
                      </a:r>
                    </a:p>
                  </a:txBody>
                  <a:tcPr/>
                </a:tc>
                <a:extLst>
                  <a:ext uri="{0D108BD9-81ED-4DB2-BD59-A6C34878D82A}">
                    <a16:rowId xmlns:a16="http://schemas.microsoft.com/office/drawing/2014/main" val="1650318339"/>
                  </a:ext>
                </a:extLst>
              </a:tr>
            </a:tbl>
          </a:graphicData>
        </a:graphic>
      </p:graphicFrame>
    </p:spTree>
    <p:extLst>
      <p:ext uri="{BB962C8B-B14F-4D97-AF65-F5344CB8AC3E}">
        <p14:creationId xmlns:p14="http://schemas.microsoft.com/office/powerpoint/2010/main" val="12782970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02E4-666E-45C8-91D3-D7E320826C08}"/>
              </a:ext>
            </a:extLst>
          </p:cNvPr>
          <p:cNvSpPr>
            <a:spLocks noGrp="1"/>
          </p:cNvSpPr>
          <p:nvPr>
            <p:ph type="title"/>
          </p:nvPr>
        </p:nvSpPr>
        <p:spPr/>
        <p:txBody>
          <a:bodyPr/>
          <a:lstStyle/>
          <a:p>
            <a:r>
              <a:rPr lang="en-GB" dirty="0"/>
              <a:t>Sample size justifications for more complex designs or questions</a:t>
            </a:r>
          </a:p>
        </p:txBody>
      </p:sp>
      <p:sp>
        <p:nvSpPr>
          <p:cNvPr id="3" name="Content Placeholder 2">
            <a:extLst>
              <a:ext uri="{FF2B5EF4-FFF2-40B4-BE49-F238E27FC236}">
                <a16:creationId xmlns:a16="http://schemas.microsoft.com/office/drawing/2014/main" id="{BAB5C141-0235-487E-99BD-EAEBB8365357}"/>
              </a:ext>
            </a:extLst>
          </p:cNvPr>
          <p:cNvSpPr>
            <a:spLocks noGrp="1"/>
          </p:cNvSpPr>
          <p:nvPr>
            <p:ph idx="1"/>
          </p:nvPr>
        </p:nvSpPr>
        <p:spPr/>
        <p:txBody>
          <a:bodyPr>
            <a:normAutofit/>
          </a:bodyPr>
          <a:lstStyle/>
          <a:p>
            <a:endParaRPr lang="en-GB" sz="2400" dirty="0"/>
          </a:p>
          <a:p>
            <a:r>
              <a:rPr lang="en-GB" sz="2400" dirty="0"/>
              <a:t>Ultimately all power calcs are an extension of the simple estimation / testing ideas shown previously.</a:t>
            </a:r>
          </a:p>
          <a:p>
            <a:endParaRPr lang="en-GB" sz="2400" dirty="0"/>
          </a:p>
          <a:p>
            <a:r>
              <a:rPr lang="en-GB" sz="2400" dirty="0"/>
              <a:t>Either</a:t>
            </a:r>
          </a:p>
          <a:p>
            <a:pPr lvl="1"/>
            <a:r>
              <a:rPr lang="en-GB" sz="2000" dirty="0"/>
              <a:t>Reduce the problem to a simpler one (find a simple key hypothesis you want to be able to test)</a:t>
            </a:r>
          </a:p>
          <a:p>
            <a:pPr lvl="1"/>
            <a:r>
              <a:rPr lang="en-GB" sz="2000" dirty="0"/>
              <a:t>Make a suitable calculation given your expected variance / expected precision / expected effect size</a:t>
            </a:r>
          </a:p>
          <a:p>
            <a:pPr lvl="1"/>
            <a:r>
              <a:rPr lang="en-GB" sz="2000" b="1" dirty="0"/>
              <a:t>Simulate </a:t>
            </a:r>
            <a:r>
              <a:rPr lang="en-GB" sz="2000" dirty="0"/>
              <a:t>based on real data, adding an effect and testing how often you can detect it.</a:t>
            </a:r>
          </a:p>
        </p:txBody>
      </p:sp>
    </p:spTree>
    <p:extLst>
      <p:ext uri="{BB962C8B-B14F-4D97-AF65-F5344CB8AC3E}">
        <p14:creationId xmlns:p14="http://schemas.microsoft.com/office/powerpoint/2010/main" val="40004692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B197EB-EA5A-4367-BFBF-34C072F12E22}"/>
              </a:ext>
            </a:extLst>
          </p:cNvPr>
          <p:cNvSpPr txBox="1"/>
          <p:nvPr/>
        </p:nvSpPr>
        <p:spPr>
          <a:xfrm>
            <a:off x="838200" y="3567626"/>
            <a:ext cx="3648477"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400" dirty="0"/>
              <a:t>Simple comparisons of means, proportions etc</a:t>
            </a:r>
          </a:p>
        </p:txBody>
      </p:sp>
      <p:cxnSp>
        <p:nvCxnSpPr>
          <p:cNvPr id="6" name="Straight Arrow Connector 5">
            <a:extLst>
              <a:ext uri="{FF2B5EF4-FFF2-40B4-BE49-F238E27FC236}">
                <a16:creationId xmlns:a16="http://schemas.microsoft.com/office/drawing/2014/main" id="{5A62C86F-5A5F-4E7D-8DC7-3E9129615A6F}"/>
              </a:ext>
            </a:extLst>
          </p:cNvPr>
          <p:cNvCxnSpPr>
            <a:cxnSpLocks/>
          </p:cNvCxnSpPr>
          <p:nvPr/>
        </p:nvCxnSpPr>
        <p:spPr>
          <a:xfrm flipV="1">
            <a:off x="4486677" y="3149600"/>
            <a:ext cx="2047742" cy="4180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31DEA4BE-1048-47B3-91C7-48488414CD38}"/>
              </a:ext>
            </a:extLst>
          </p:cNvPr>
          <p:cNvCxnSpPr>
            <a:cxnSpLocks/>
          </p:cNvCxnSpPr>
          <p:nvPr/>
        </p:nvCxnSpPr>
        <p:spPr>
          <a:xfrm>
            <a:off x="4486677" y="4398623"/>
            <a:ext cx="2047742" cy="13293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CB15A28B-38C6-46D6-9BC1-17A86D841D86}"/>
              </a:ext>
            </a:extLst>
          </p:cNvPr>
          <p:cNvSpPr txBox="1"/>
          <p:nvPr/>
        </p:nvSpPr>
        <p:spPr>
          <a:xfrm>
            <a:off x="6650329" y="5327482"/>
            <a:ext cx="3696236" cy="1200329"/>
          </a:xfrm>
          <a:prstGeom prst="rect">
            <a:avLst/>
          </a:prstGeom>
          <a:noFill/>
        </p:spPr>
        <p:txBody>
          <a:bodyPr wrap="square" rtlCol="0">
            <a:spAutoFit/>
          </a:bodyPr>
          <a:lstStyle/>
          <a:p>
            <a:r>
              <a:rPr lang="en-GB" sz="3600" b="1" dirty="0"/>
              <a:t>Multiplicity</a:t>
            </a:r>
          </a:p>
          <a:p>
            <a:r>
              <a:rPr lang="en-GB" sz="3600" dirty="0"/>
              <a:t>(lots of outcomes)</a:t>
            </a:r>
          </a:p>
        </p:txBody>
      </p:sp>
      <p:sp>
        <p:nvSpPr>
          <p:cNvPr id="11" name="TextBox 10">
            <a:extLst>
              <a:ext uri="{FF2B5EF4-FFF2-40B4-BE49-F238E27FC236}">
                <a16:creationId xmlns:a16="http://schemas.microsoft.com/office/drawing/2014/main" id="{104FAD71-7609-4F98-BFE7-026FC881870A}"/>
              </a:ext>
            </a:extLst>
          </p:cNvPr>
          <p:cNvSpPr txBox="1"/>
          <p:nvPr/>
        </p:nvSpPr>
        <p:spPr>
          <a:xfrm>
            <a:off x="6534419" y="1995438"/>
            <a:ext cx="4721538" cy="2308324"/>
          </a:xfrm>
          <a:prstGeom prst="rect">
            <a:avLst/>
          </a:prstGeom>
          <a:noFill/>
        </p:spPr>
        <p:txBody>
          <a:bodyPr wrap="square" rtlCol="0">
            <a:spAutoFit/>
          </a:bodyPr>
          <a:lstStyle/>
          <a:p>
            <a:r>
              <a:rPr lang="en-GB" sz="3600" b="1" dirty="0"/>
              <a:t>Non-independent observations</a:t>
            </a:r>
          </a:p>
          <a:p>
            <a:r>
              <a:rPr lang="en-GB" sz="3600" dirty="0"/>
              <a:t>(complex error structure)</a:t>
            </a:r>
          </a:p>
        </p:txBody>
      </p:sp>
      <p:sp>
        <p:nvSpPr>
          <p:cNvPr id="2" name="Title 1">
            <a:extLst>
              <a:ext uri="{FF2B5EF4-FFF2-40B4-BE49-F238E27FC236}">
                <a16:creationId xmlns:a16="http://schemas.microsoft.com/office/drawing/2014/main" id="{87ED4DDB-9F87-4DAC-8F9C-92FA1DD0AC84}"/>
              </a:ext>
            </a:extLst>
          </p:cNvPr>
          <p:cNvSpPr>
            <a:spLocks noGrp="1"/>
          </p:cNvSpPr>
          <p:nvPr>
            <p:ph type="title"/>
          </p:nvPr>
        </p:nvSpPr>
        <p:spPr/>
        <p:txBody>
          <a:bodyPr/>
          <a:lstStyle/>
          <a:p>
            <a:r>
              <a:rPr lang="en-GB" dirty="0"/>
              <a:t>Two extensions to our basic power calc:</a:t>
            </a:r>
          </a:p>
        </p:txBody>
      </p:sp>
    </p:spTree>
    <p:extLst>
      <p:ext uri="{BB962C8B-B14F-4D97-AF65-F5344CB8AC3E}">
        <p14:creationId xmlns:p14="http://schemas.microsoft.com/office/powerpoint/2010/main" val="18794480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7C29-7B51-40F2-9C8A-24717ECCBF5C}"/>
              </a:ext>
            </a:extLst>
          </p:cNvPr>
          <p:cNvSpPr>
            <a:spLocks noGrp="1"/>
          </p:cNvSpPr>
          <p:nvPr>
            <p:ph type="title"/>
          </p:nvPr>
        </p:nvSpPr>
        <p:spPr/>
        <p:txBody>
          <a:bodyPr/>
          <a:lstStyle/>
          <a:p>
            <a:r>
              <a:rPr lang="en-GB" u="sng" dirty="0"/>
              <a:t>Complex error structure</a:t>
            </a:r>
            <a:br>
              <a:rPr lang="en-GB" u="sng" dirty="0"/>
            </a:br>
            <a:r>
              <a:rPr lang="en-GB" dirty="0"/>
              <a:t>Repeated measures, pairing, clustering etc..</a:t>
            </a:r>
          </a:p>
        </p:txBody>
      </p:sp>
      <p:sp>
        <p:nvSpPr>
          <p:cNvPr id="3" name="Content Placeholder 2">
            <a:extLst>
              <a:ext uri="{FF2B5EF4-FFF2-40B4-BE49-F238E27FC236}">
                <a16:creationId xmlns:a16="http://schemas.microsoft.com/office/drawing/2014/main" id="{0FDB9E3A-C66A-40B3-9050-ADB6AB092B85}"/>
              </a:ext>
            </a:extLst>
          </p:cNvPr>
          <p:cNvSpPr>
            <a:spLocks noGrp="1"/>
          </p:cNvSpPr>
          <p:nvPr>
            <p:ph idx="1"/>
          </p:nvPr>
        </p:nvSpPr>
        <p:spPr/>
        <p:txBody>
          <a:bodyPr>
            <a:normAutofit fontScale="92500" lnSpcReduction="10000"/>
          </a:bodyPr>
          <a:lstStyle/>
          <a:p>
            <a:pPr marL="0" indent="0">
              <a:buNone/>
            </a:pPr>
            <a:r>
              <a:rPr lang="en-GB" dirty="0"/>
              <a:t>How and why does changing the error structure of an experiment change the nature of a sample size calculation?</a:t>
            </a:r>
          </a:p>
          <a:p>
            <a:pPr marL="0" indent="0">
              <a:buNone/>
            </a:pPr>
            <a:endParaRPr lang="en-GB" dirty="0"/>
          </a:p>
          <a:p>
            <a:r>
              <a:rPr lang="en-GB" dirty="0"/>
              <a:t>Error structure:  </a:t>
            </a:r>
          </a:p>
          <a:p>
            <a:pPr lvl="1"/>
            <a:r>
              <a:rPr lang="en-GB" dirty="0"/>
              <a:t>What is the source of the variation in your outcome?</a:t>
            </a:r>
          </a:p>
          <a:p>
            <a:pPr lvl="1"/>
            <a:r>
              <a:rPr lang="en-GB" dirty="0"/>
              <a:t>How is this distributed among the experimental units?</a:t>
            </a:r>
          </a:p>
          <a:p>
            <a:endParaRPr lang="en-GB" dirty="0"/>
          </a:p>
          <a:p>
            <a:r>
              <a:rPr lang="en-GB" dirty="0" err="1"/>
              <a:t>Eg</a:t>
            </a:r>
            <a:endParaRPr lang="en-GB" dirty="0"/>
          </a:p>
          <a:p>
            <a:pPr lvl="1"/>
            <a:r>
              <a:rPr lang="en-GB" dirty="0"/>
              <a:t>What factors affect a mouse microbiome?</a:t>
            </a:r>
          </a:p>
          <a:p>
            <a:pPr lvl="1"/>
            <a:r>
              <a:rPr lang="en-GB" dirty="0"/>
              <a:t>Which factors are specific to the animal, and which are shared with its litter mates, co-housed mice, etc..</a:t>
            </a:r>
          </a:p>
        </p:txBody>
      </p:sp>
    </p:spTree>
    <p:extLst>
      <p:ext uri="{BB962C8B-B14F-4D97-AF65-F5344CB8AC3E}">
        <p14:creationId xmlns:p14="http://schemas.microsoft.com/office/powerpoint/2010/main" val="29260905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DF1C-E33E-4D5A-9C75-31895A033145}"/>
              </a:ext>
            </a:extLst>
          </p:cNvPr>
          <p:cNvSpPr>
            <a:spLocks noGrp="1"/>
          </p:cNvSpPr>
          <p:nvPr>
            <p:ph type="title"/>
          </p:nvPr>
        </p:nvSpPr>
        <p:spPr/>
        <p:txBody>
          <a:bodyPr/>
          <a:lstStyle/>
          <a:p>
            <a:r>
              <a:rPr lang="en-GB" dirty="0"/>
              <a:t>Error structure</a:t>
            </a:r>
          </a:p>
        </p:txBody>
      </p:sp>
      <p:sp>
        <p:nvSpPr>
          <p:cNvPr id="3" name="Content Placeholder 2">
            <a:extLst>
              <a:ext uri="{FF2B5EF4-FFF2-40B4-BE49-F238E27FC236}">
                <a16:creationId xmlns:a16="http://schemas.microsoft.com/office/drawing/2014/main" id="{554ECAE9-0574-4C0F-BE21-BB8F58228EB5}"/>
              </a:ext>
            </a:extLst>
          </p:cNvPr>
          <p:cNvSpPr>
            <a:spLocks noGrp="1"/>
          </p:cNvSpPr>
          <p:nvPr>
            <p:ph idx="1"/>
          </p:nvPr>
        </p:nvSpPr>
        <p:spPr>
          <a:xfrm>
            <a:off x="838200" y="1825624"/>
            <a:ext cx="10515600" cy="4899641"/>
          </a:xfrm>
        </p:spPr>
        <p:txBody>
          <a:bodyPr>
            <a:normAutofit fontScale="70000" lnSpcReduction="20000"/>
          </a:bodyPr>
          <a:lstStyle/>
          <a:p>
            <a:pPr marL="0" indent="0">
              <a:buNone/>
            </a:pPr>
            <a:r>
              <a:rPr lang="en-GB" dirty="0"/>
              <a:t>Everything so far assumes samples are independent of one another.</a:t>
            </a:r>
          </a:p>
          <a:p>
            <a:pPr marL="0" indent="0">
              <a:buNone/>
            </a:pPr>
            <a:endParaRPr lang="en-GB" u="sng" dirty="0">
              <a:latin typeface="MV Boli" panose="02000500030200090000" pitchFamily="2" charset="0"/>
              <a:cs typeface="MV Boli" panose="02000500030200090000" pitchFamily="2" charset="0"/>
            </a:endParaRPr>
          </a:p>
          <a:p>
            <a:pPr marL="0" indent="0">
              <a:buNone/>
            </a:pPr>
            <a:r>
              <a:rPr lang="en-GB" b="1" u="sng" dirty="0">
                <a:latin typeface="MV Boli" panose="02000500030200090000" pitchFamily="2" charset="0"/>
                <a:cs typeface="MV Boli" panose="02000500030200090000" pitchFamily="2" charset="0"/>
              </a:rPr>
              <a:t>Possible violations of independence assumption:</a:t>
            </a:r>
          </a:p>
          <a:p>
            <a:r>
              <a:rPr lang="en-GB" dirty="0">
                <a:latin typeface="MV Boli" panose="02000500030200090000" pitchFamily="2" charset="0"/>
                <a:cs typeface="MV Boli" panose="02000500030200090000" pitchFamily="2" charset="0"/>
              </a:rPr>
              <a:t>Repeated measures from the same patient</a:t>
            </a:r>
          </a:p>
          <a:p>
            <a:r>
              <a:rPr lang="en-GB" dirty="0">
                <a:latin typeface="MV Boli" panose="02000500030200090000" pitchFamily="2" charset="0"/>
                <a:cs typeface="MV Boli" panose="02000500030200090000" pitchFamily="2" charset="0"/>
              </a:rPr>
              <a:t>Patients coming from the same household</a:t>
            </a:r>
          </a:p>
          <a:p>
            <a:r>
              <a:rPr lang="en-GB" dirty="0">
                <a:latin typeface="MV Boli" panose="02000500030200090000" pitchFamily="2" charset="0"/>
                <a:cs typeface="MV Boli" panose="02000500030200090000" pitchFamily="2" charset="0"/>
              </a:rPr>
              <a:t>Mice from the same cage, images from the same mouse, </a:t>
            </a:r>
            <a:br>
              <a:rPr lang="en-GB" dirty="0">
                <a:latin typeface="MV Boli" panose="02000500030200090000" pitchFamily="2" charset="0"/>
                <a:cs typeface="MV Boli" panose="02000500030200090000" pitchFamily="2" charset="0"/>
              </a:rPr>
            </a:br>
            <a:r>
              <a:rPr lang="en-GB" dirty="0">
                <a:latin typeface="MV Boli" panose="02000500030200090000" pitchFamily="2" charset="0"/>
                <a:cs typeface="MV Boli" panose="02000500030200090000" pitchFamily="2" charset="0"/>
              </a:rPr>
              <a:t>observations from the same image</a:t>
            </a:r>
          </a:p>
          <a:p>
            <a:r>
              <a:rPr lang="en-GB" dirty="0">
                <a:latin typeface="MV Boli" panose="02000500030200090000" pitchFamily="2" charset="0"/>
                <a:cs typeface="MV Boli" panose="02000500030200090000" pitchFamily="2" charset="0"/>
              </a:rPr>
              <a:t>Genes from closely related bacterial strains</a:t>
            </a:r>
          </a:p>
          <a:p>
            <a:r>
              <a:rPr lang="en-GB" dirty="0">
                <a:latin typeface="MV Boli" panose="02000500030200090000" pitchFamily="2" charset="0"/>
                <a:cs typeface="MV Boli" panose="02000500030200090000" pitchFamily="2" charset="0"/>
              </a:rPr>
              <a:t>‘Paired’ designs where a paired t-test might be appropriate</a:t>
            </a:r>
          </a:p>
          <a:p>
            <a:r>
              <a:rPr lang="en-GB" dirty="0">
                <a:latin typeface="MV Boli" panose="02000500030200090000" pitchFamily="2" charset="0"/>
                <a:cs typeface="MV Boli" panose="02000500030200090000" pitchFamily="2" charset="0"/>
              </a:rPr>
              <a:t>Etc??</a:t>
            </a:r>
            <a:endParaRPr lang="en-GB" dirty="0"/>
          </a:p>
          <a:p>
            <a:pPr marL="0" indent="0">
              <a:buNone/>
            </a:pPr>
            <a:endParaRPr lang="en-GB" dirty="0"/>
          </a:p>
          <a:p>
            <a:pPr marL="0" indent="0">
              <a:buNone/>
            </a:pPr>
            <a:r>
              <a:rPr lang="en-GB" dirty="0"/>
              <a:t>Good and bad implications:</a:t>
            </a:r>
          </a:p>
          <a:p>
            <a:pPr marL="0" indent="0">
              <a:buNone/>
            </a:pPr>
            <a:r>
              <a:rPr lang="en-GB" b="1" u="sng" dirty="0"/>
              <a:t>The good</a:t>
            </a:r>
            <a:r>
              <a:rPr lang="en-GB" b="1" dirty="0"/>
              <a:t>:  Comparing </a:t>
            </a:r>
            <a:r>
              <a:rPr lang="en-GB" b="1" i="1" dirty="0"/>
              <a:t>within </a:t>
            </a:r>
            <a:r>
              <a:rPr lang="en-GB" b="1" dirty="0"/>
              <a:t>clusters - we can ignore the shared variation (more precise)</a:t>
            </a:r>
          </a:p>
          <a:p>
            <a:pPr marL="0" indent="0">
              <a:buNone/>
            </a:pPr>
            <a:r>
              <a:rPr lang="en-GB" b="1" u="sng" dirty="0"/>
              <a:t>The bad</a:t>
            </a:r>
            <a:r>
              <a:rPr lang="en-GB" b="1" dirty="0"/>
              <a:t>:    Comparing </a:t>
            </a:r>
            <a:r>
              <a:rPr lang="en-GB" b="1" i="1" dirty="0"/>
              <a:t>between </a:t>
            </a:r>
            <a:r>
              <a:rPr lang="en-GB" b="1" dirty="0"/>
              <a:t>clusters - we have effectively fewer samples (less precise)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1491D2-6117-4416-82AD-DFB06F952478}"/>
                  </a:ext>
                </a:extLst>
              </p:cNvPr>
              <p:cNvSpPr txBox="1"/>
              <p:nvPr/>
            </p:nvSpPr>
            <p:spPr>
              <a:xfrm>
                <a:off x="9517847" y="1965330"/>
                <a:ext cx="1835953" cy="1027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𝑠𝑒</m:t>
                      </m:r>
                      <m:r>
                        <a:rPr lang="en-GB" sz="3200" i="1" smtClean="0">
                          <a:latin typeface="Cambria Math" panose="02040503050406030204" pitchFamily="18" charset="0"/>
                        </a:rPr>
                        <m:t>=</m:t>
                      </m:r>
                      <m:f>
                        <m:fPr>
                          <m:ctrlPr>
                            <a:rPr lang="en-GB" sz="3200" i="1" smtClean="0">
                              <a:latin typeface="Cambria Math" panose="02040503050406030204" pitchFamily="18" charset="0"/>
                            </a:rPr>
                          </m:ctrlPr>
                        </m:fPr>
                        <m:num>
                          <m:r>
                            <a:rPr lang="en-GB" sz="3200" i="1">
                              <a:latin typeface="Cambria Math" panose="02040503050406030204" pitchFamily="18" charset="0"/>
                            </a:rPr>
                            <m:t>𝑠𝑑</m:t>
                          </m:r>
                        </m:num>
                        <m:den>
                          <m:rad>
                            <m:radPr>
                              <m:degHide m:val="on"/>
                              <m:ctrlPr>
                                <a:rPr lang="en-GB" sz="3200" i="1" smtClean="0">
                                  <a:latin typeface="Cambria Math" panose="02040503050406030204" pitchFamily="18" charset="0"/>
                                </a:rPr>
                              </m:ctrlPr>
                            </m:radPr>
                            <m:deg/>
                            <m:e>
                              <m:r>
                                <a:rPr lang="en-GB" sz="3200" b="0" i="1" smtClean="0">
                                  <a:latin typeface="Cambria Math" panose="02040503050406030204" pitchFamily="18" charset="0"/>
                                </a:rPr>
                                <m:t>𝑛</m:t>
                              </m:r>
                            </m:e>
                          </m:rad>
                        </m:den>
                      </m:f>
                    </m:oMath>
                  </m:oMathPara>
                </a14:m>
                <a:endParaRPr lang="en-GB" sz="3200" dirty="0"/>
              </a:p>
            </p:txBody>
          </p:sp>
        </mc:Choice>
        <mc:Fallback xmlns="">
          <p:sp>
            <p:nvSpPr>
              <p:cNvPr id="4" name="TextBox 3">
                <a:extLst>
                  <a:ext uri="{FF2B5EF4-FFF2-40B4-BE49-F238E27FC236}">
                    <a16:creationId xmlns:a16="http://schemas.microsoft.com/office/drawing/2014/main" id="{AF1491D2-6117-4416-82AD-DFB06F952478}"/>
                  </a:ext>
                </a:extLst>
              </p:cNvPr>
              <p:cNvSpPr txBox="1">
                <a:spLocks noRot="1" noChangeAspect="1" noMove="1" noResize="1" noEditPoints="1" noAdjustHandles="1" noChangeArrowheads="1" noChangeShapeType="1" noTextEdit="1"/>
              </p:cNvSpPr>
              <p:nvPr/>
            </p:nvSpPr>
            <p:spPr>
              <a:xfrm>
                <a:off x="9517847" y="1965330"/>
                <a:ext cx="1835953" cy="1027141"/>
              </a:xfrm>
              <a:prstGeom prst="rect">
                <a:avLst/>
              </a:prstGeom>
              <a:blipFill>
                <a:blip r:embed="rId3"/>
                <a:stretch>
                  <a:fillRect/>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BED96241-ADF7-4FB2-8D3C-A111AD1B937C}"/>
              </a:ext>
            </a:extLst>
          </p:cNvPr>
          <p:cNvSpPr/>
          <p:nvPr/>
        </p:nvSpPr>
        <p:spPr>
          <a:xfrm>
            <a:off x="9252155" y="3896805"/>
            <a:ext cx="2532013" cy="13255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Only true if observations are independent!!!</a:t>
            </a:r>
          </a:p>
        </p:txBody>
      </p:sp>
      <p:cxnSp>
        <p:nvCxnSpPr>
          <p:cNvPr id="7" name="Straight Arrow Connector 6">
            <a:extLst>
              <a:ext uri="{FF2B5EF4-FFF2-40B4-BE49-F238E27FC236}">
                <a16:creationId xmlns:a16="http://schemas.microsoft.com/office/drawing/2014/main" id="{3D583776-8C67-483E-8A04-0C35F3EBFF0B}"/>
              </a:ext>
            </a:extLst>
          </p:cNvPr>
          <p:cNvCxnSpPr>
            <a:cxnSpLocks/>
            <a:stCxn id="5" idx="0"/>
          </p:cNvCxnSpPr>
          <p:nvPr/>
        </p:nvCxnSpPr>
        <p:spPr>
          <a:xfrm flipV="1">
            <a:off x="10518162" y="3059939"/>
            <a:ext cx="71179" cy="836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7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FB65-51E6-1C32-2DD0-474A1F341AEF}"/>
              </a:ext>
            </a:extLst>
          </p:cNvPr>
          <p:cNvSpPr>
            <a:spLocks noGrp="1"/>
          </p:cNvSpPr>
          <p:nvPr>
            <p:ph type="title"/>
          </p:nvPr>
        </p:nvSpPr>
        <p:spPr>
          <a:xfrm>
            <a:off x="685800" y="134297"/>
            <a:ext cx="10515600" cy="1325563"/>
          </a:xfrm>
        </p:spPr>
        <p:txBody>
          <a:bodyPr/>
          <a:lstStyle/>
          <a:p>
            <a:r>
              <a:rPr lang="en-GB" dirty="0"/>
              <a:t>Example: Analysis of a treatment effect</a:t>
            </a:r>
          </a:p>
        </p:txBody>
      </p:sp>
      <p:sp>
        <p:nvSpPr>
          <p:cNvPr id="3" name="Content Placeholder 2">
            <a:extLst>
              <a:ext uri="{FF2B5EF4-FFF2-40B4-BE49-F238E27FC236}">
                <a16:creationId xmlns:a16="http://schemas.microsoft.com/office/drawing/2014/main" id="{0FD04B48-FFD9-16C4-B7CB-7B286C4C4D11}"/>
              </a:ext>
            </a:extLst>
          </p:cNvPr>
          <p:cNvSpPr>
            <a:spLocks noGrp="1"/>
          </p:cNvSpPr>
          <p:nvPr>
            <p:ph idx="1"/>
          </p:nvPr>
        </p:nvSpPr>
        <p:spPr>
          <a:xfrm>
            <a:off x="838200" y="1099226"/>
            <a:ext cx="10515600" cy="4756825"/>
          </a:xfrm>
        </p:spPr>
        <p:txBody>
          <a:bodyPr/>
          <a:lstStyle/>
          <a:p>
            <a:pPr marL="0" indent="0">
              <a:buNone/>
            </a:pPr>
            <a:r>
              <a:rPr lang="en-GB" dirty="0"/>
              <a:t>(Simulation closely following some real QIB data)</a:t>
            </a:r>
          </a:p>
        </p:txBody>
      </p:sp>
      <p:pic>
        <p:nvPicPr>
          <p:cNvPr id="7" name="Picture 6">
            <a:extLst>
              <a:ext uri="{FF2B5EF4-FFF2-40B4-BE49-F238E27FC236}">
                <a16:creationId xmlns:a16="http://schemas.microsoft.com/office/drawing/2014/main" id="{8C05F44C-89A5-8E17-B2B1-23CCC1D74E2F}"/>
              </a:ext>
            </a:extLst>
          </p:cNvPr>
          <p:cNvPicPr>
            <a:picLocks noChangeAspect="1"/>
          </p:cNvPicPr>
          <p:nvPr/>
        </p:nvPicPr>
        <p:blipFill>
          <a:blip r:embed="rId2"/>
          <a:stretch>
            <a:fillRect/>
          </a:stretch>
        </p:blipFill>
        <p:spPr>
          <a:xfrm>
            <a:off x="1338398" y="1820495"/>
            <a:ext cx="2714286" cy="3314286"/>
          </a:xfrm>
          <a:prstGeom prst="rect">
            <a:avLst/>
          </a:prstGeom>
        </p:spPr>
      </p:pic>
      <p:pic>
        <p:nvPicPr>
          <p:cNvPr id="11" name="Picture 10">
            <a:extLst>
              <a:ext uri="{FF2B5EF4-FFF2-40B4-BE49-F238E27FC236}">
                <a16:creationId xmlns:a16="http://schemas.microsoft.com/office/drawing/2014/main" id="{36733D17-62C5-2B53-4470-61E18B7C4495}"/>
              </a:ext>
            </a:extLst>
          </p:cNvPr>
          <p:cNvPicPr>
            <a:picLocks noChangeAspect="1"/>
          </p:cNvPicPr>
          <p:nvPr/>
        </p:nvPicPr>
        <p:blipFill>
          <a:blip r:embed="rId3"/>
          <a:stretch>
            <a:fillRect/>
          </a:stretch>
        </p:blipFill>
        <p:spPr>
          <a:xfrm>
            <a:off x="6729791" y="1820495"/>
            <a:ext cx="4123809" cy="3628571"/>
          </a:xfrm>
          <a:prstGeom prst="rect">
            <a:avLst/>
          </a:prstGeom>
        </p:spPr>
      </p:pic>
      <p:sp>
        <p:nvSpPr>
          <p:cNvPr id="13" name="TextBox 12">
            <a:extLst>
              <a:ext uri="{FF2B5EF4-FFF2-40B4-BE49-F238E27FC236}">
                <a16:creationId xmlns:a16="http://schemas.microsoft.com/office/drawing/2014/main" id="{45440A0A-38C7-3FEB-3564-81F028E19382}"/>
              </a:ext>
            </a:extLst>
          </p:cNvPr>
          <p:cNvSpPr txBox="1"/>
          <p:nvPr/>
        </p:nvSpPr>
        <p:spPr>
          <a:xfrm>
            <a:off x="1892852" y="5504846"/>
            <a:ext cx="1974272" cy="369332"/>
          </a:xfrm>
          <a:prstGeom prst="rect">
            <a:avLst/>
          </a:prstGeom>
          <a:noFill/>
        </p:spPr>
        <p:txBody>
          <a:bodyPr wrap="square">
            <a:spAutoFit/>
          </a:bodyPr>
          <a:lstStyle/>
          <a:p>
            <a:r>
              <a:rPr lang="en-GB" b="1" dirty="0"/>
              <a:t>p-value = 0.02836</a:t>
            </a:r>
          </a:p>
        </p:txBody>
      </p:sp>
      <p:sp>
        <p:nvSpPr>
          <p:cNvPr id="15" name="TextBox 14">
            <a:extLst>
              <a:ext uri="{FF2B5EF4-FFF2-40B4-BE49-F238E27FC236}">
                <a16:creationId xmlns:a16="http://schemas.microsoft.com/office/drawing/2014/main" id="{7573278C-9AAC-6976-B802-5A9905AA1AAA}"/>
              </a:ext>
            </a:extLst>
          </p:cNvPr>
          <p:cNvSpPr txBox="1"/>
          <p:nvPr/>
        </p:nvSpPr>
        <p:spPr>
          <a:xfrm>
            <a:off x="7917374" y="5449066"/>
            <a:ext cx="1748641" cy="369332"/>
          </a:xfrm>
          <a:prstGeom prst="rect">
            <a:avLst/>
          </a:prstGeom>
          <a:noFill/>
        </p:spPr>
        <p:txBody>
          <a:bodyPr wrap="square">
            <a:spAutoFit/>
          </a:bodyPr>
          <a:lstStyle/>
          <a:p>
            <a:r>
              <a:rPr lang="en-GB" b="1" dirty="0"/>
              <a:t>p-value = 0.438</a:t>
            </a:r>
          </a:p>
        </p:txBody>
      </p:sp>
    </p:spTree>
    <p:extLst>
      <p:ext uri="{BB962C8B-B14F-4D97-AF65-F5344CB8AC3E}">
        <p14:creationId xmlns:p14="http://schemas.microsoft.com/office/powerpoint/2010/main" val="28175124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C007-1E1A-4A4D-9249-5C2C91C53205}"/>
              </a:ext>
            </a:extLst>
          </p:cNvPr>
          <p:cNvSpPr>
            <a:spLocks noGrp="1"/>
          </p:cNvSpPr>
          <p:nvPr>
            <p:ph type="title"/>
          </p:nvPr>
        </p:nvSpPr>
        <p:spPr/>
        <p:txBody>
          <a:bodyPr/>
          <a:lstStyle/>
          <a:p>
            <a:r>
              <a:rPr lang="en-GB" dirty="0"/>
              <a:t>Good and bad implications of clustered data</a:t>
            </a:r>
          </a:p>
        </p:txBody>
      </p:sp>
      <p:sp>
        <p:nvSpPr>
          <p:cNvPr id="3" name="Content Placeholder 2">
            <a:extLst>
              <a:ext uri="{FF2B5EF4-FFF2-40B4-BE49-F238E27FC236}">
                <a16:creationId xmlns:a16="http://schemas.microsoft.com/office/drawing/2014/main" id="{34D20D22-B948-4830-8648-45CAF29F8927}"/>
              </a:ext>
            </a:extLst>
          </p:cNvPr>
          <p:cNvSpPr>
            <a:spLocks noGrp="1"/>
          </p:cNvSpPr>
          <p:nvPr>
            <p:ph idx="1"/>
          </p:nvPr>
        </p:nvSpPr>
        <p:spPr/>
        <p:txBody>
          <a:bodyPr>
            <a:normAutofit fontScale="92500" lnSpcReduction="20000"/>
          </a:bodyPr>
          <a:lstStyle/>
          <a:p>
            <a:r>
              <a:rPr lang="en-GB" dirty="0" err="1"/>
              <a:t>Pseudoreplication</a:t>
            </a:r>
            <a:r>
              <a:rPr lang="en-GB" dirty="0"/>
              <a:t> affects sample size calculations as well as analyses</a:t>
            </a:r>
          </a:p>
          <a:p>
            <a:endParaRPr lang="en-GB" dirty="0"/>
          </a:p>
          <a:p>
            <a:r>
              <a:rPr lang="en-GB" dirty="0"/>
              <a:t>Suppose mice within cages are more similar than mice between cages:</a:t>
            </a:r>
          </a:p>
          <a:p>
            <a:pPr lvl="1"/>
            <a:r>
              <a:rPr lang="en-GB" dirty="0"/>
              <a:t>Same litter or cage-specific exposures</a:t>
            </a:r>
          </a:p>
          <a:p>
            <a:endParaRPr lang="en-GB" dirty="0"/>
          </a:p>
          <a:p>
            <a:r>
              <a:rPr lang="en-GB" dirty="0"/>
              <a:t>If experimental conditions are varied </a:t>
            </a:r>
            <a:r>
              <a:rPr lang="en-GB" i="1" dirty="0"/>
              <a:t>within </a:t>
            </a:r>
            <a:r>
              <a:rPr lang="en-GB" dirty="0"/>
              <a:t>cages/clusters</a:t>
            </a:r>
          </a:p>
          <a:p>
            <a:pPr lvl="1"/>
            <a:r>
              <a:rPr lang="en-GB" dirty="0"/>
              <a:t>Comparisons within cage – smaller variation – smaller sample size needed!</a:t>
            </a:r>
          </a:p>
          <a:p>
            <a:pPr lvl="1"/>
            <a:r>
              <a:rPr lang="en-GB" dirty="0"/>
              <a:t>Analogous to paired tests</a:t>
            </a:r>
          </a:p>
          <a:p>
            <a:pPr lvl="1"/>
            <a:endParaRPr lang="en-GB" dirty="0"/>
          </a:p>
          <a:p>
            <a:r>
              <a:rPr lang="en-GB" dirty="0"/>
              <a:t>If experimental conditions are varied </a:t>
            </a:r>
            <a:r>
              <a:rPr lang="en-GB" i="1" dirty="0"/>
              <a:t>between </a:t>
            </a:r>
            <a:r>
              <a:rPr lang="en-GB" dirty="0"/>
              <a:t>cages/clusters</a:t>
            </a:r>
          </a:p>
          <a:p>
            <a:pPr lvl="1"/>
            <a:r>
              <a:rPr lang="en-GB" dirty="0"/>
              <a:t>The </a:t>
            </a:r>
            <a:r>
              <a:rPr lang="en-GB" i="1" dirty="0"/>
              <a:t>cage </a:t>
            </a:r>
            <a:r>
              <a:rPr lang="en-GB" dirty="0"/>
              <a:t>is the experiment unit not the mouse.</a:t>
            </a:r>
          </a:p>
          <a:p>
            <a:pPr lvl="1"/>
            <a:r>
              <a:rPr lang="en-GB" dirty="0"/>
              <a:t>You’ll likely need more mice than if they could be housed independently</a:t>
            </a:r>
          </a:p>
          <a:p>
            <a:pPr lvl="1"/>
            <a:endParaRPr lang="en-GB" dirty="0"/>
          </a:p>
          <a:p>
            <a:endParaRPr lang="en-GB" dirty="0"/>
          </a:p>
        </p:txBody>
      </p:sp>
    </p:spTree>
    <p:extLst>
      <p:ext uri="{BB962C8B-B14F-4D97-AF65-F5344CB8AC3E}">
        <p14:creationId xmlns:p14="http://schemas.microsoft.com/office/powerpoint/2010/main" val="195199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82760B9-D743-4C9A-BE39-D4E4C4820DAD}"/>
              </a:ext>
            </a:extLst>
          </p:cNvPr>
          <p:cNvSpPr/>
          <p:nvPr/>
        </p:nvSpPr>
        <p:spPr>
          <a:xfrm>
            <a:off x="644123" y="2375452"/>
            <a:ext cx="8529694" cy="1441174"/>
          </a:xfrm>
          <a:prstGeom prst="wedgeRoundRectCallout">
            <a:avLst>
              <a:gd name="adj1" fmla="val 54609"/>
              <a:gd name="adj2" fmla="val 545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5816246-61A4-4930-8B94-2C8976DF306D}"/>
              </a:ext>
            </a:extLst>
          </p:cNvPr>
          <p:cNvSpPr>
            <a:spLocks noGrp="1"/>
          </p:cNvSpPr>
          <p:nvPr>
            <p:ph idx="1"/>
          </p:nvPr>
        </p:nvSpPr>
        <p:spPr>
          <a:xfrm>
            <a:off x="838200" y="1163879"/>
            <a:ext cx="8335617" cy="4351338"/>
          </a:xfrm>
        </p:spPr>
        <p:txBody>
          <a:bodyPr>
            <a:normAutofit/>
          </a:bodyPr>
          <a:lstStyle/>
          <a:p>
            <a:pPr marL="0" indent="0">
              <a:buNone/>
            </a:pPr>
            <a:r>
              <a:rPr lang="en-GB" b="1" dirty="0"/>
              <a:t>Most common question..</a:t>
            </a:r>
          </a:p>
          <a:p>
            <a:endParaRPr lang="en-GB" dirty="0"/>
          </a:p>
          <a:p>
            <a:endParaRPr lang="en-GB" dirty="0"/>
          </a:p>
          <a:p>
            <a:pPr marL="0" indent="0">
              <a:buNone/>
            </a:pPr>
            <a:r>
              <a:rPr lang="en-GB" dirty="0">
                <a:solidFill>
                  <a:schemeClr val="bg1"/>
                </a:solidFill>
              </a:rPr>
              <a:t>“….how many (animals/people/replicates) do I need in my study…”</a:t>
            </a:r>
          </a:p>
          <a:p>
            <a:endParaRPr lang="en-GB" dirty="0"/>
          </a:p>
          <a:p>
            <a:pPr marL="0" indent="0">
              <a:buNone/>
            </a:pPr>
            <a:endParaRPr lang="en-GB" b="1" dirty="0"/>
          </a:p>
        </p:txBody>
      </p:sp>
      <p:pic>
        <p:nvPicPr>
          <p:cNvPr id="5" name="Picture 4">
            <a:extLst>
              <a:ext uri="{FF2B5EF4-FFF2-40B4-BE49-F238E27FC236}">
                <a16:creationId xmlns:a16="http://schemas.microsoft.com/office/drawing/2014/main" id="{5DC69F1E-D958-4021-B275-D6D565839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9821" y="2902226"/>
            <a:ext cx="1647974" cy="3060711"/>
          </a:xfrm>
          <a:prstGeom prst="rect">
            <a:avLst/>
          </a:prstGeom>
        </p:spPr>
      </p:pic>
    </p:spTree>
    <p:extLst>
      <p:ext uri="{BB962C8B-B14F-4D97-AF65-F5344CB8AC3E}">
        <p14:creationId xmlns:p14="http://schemas.microsoft.com/office/powerpoint/2010/main" val="4542960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CE655-68EC-7053-BA59-DB98BB7754E9}"/>
              </a:ext>
            </a:extLst>
          </p:cNvPr>
          <p:cNvSpPr>
            <a:spLocks noGrp="1"/>
          </p:cNvSpPr>
          <p:nvPr>
            <p:ph type="title"/>
          </p:nvPr>
        </p:nvSpPr>
        <p:spPr>
          <a:xfrm>
            <a:off x="831850" y="1709738"/>
            <a:ext cx="10902950" cy="2852737"/>
          </a:xfrm>
        </p:spPr>
        <p:txBody>
          <a:bodyPr/>
          <a:lstStyle/>
          <a:p>
            <a:r>
              <a:rPr lang="en-GB" dirty="0"/>
              <a:t>Treatments varying between clusters</a:t>
            </a:r>
          </a:p>
        </p:txBody>
      </p:sp>
      <p:sp>
        <p:nvSpPr>
          <p:cNvPr id="5" name="Text Placeholder 4">
            <a:extLst>
              <a:ext uri="{FF2B5EF4-FFF2-40B4-BE49-F238E27FC236}">
                <a16:creationId xmlns:a16="http://schemas.microsoft.com/office/drawing/2014/main" id="{A9D5D184-9E2F-6F33-FA41-25B17E4E4B18}"/>
              </a:ext>
            </a:extLst>
          </p:cNvPr>
          <p:cNvSpPr>
            <a:spLocks noGrp="1"/>
          </p:cNvSpPr>
          <p:nvPr>
            <p:ph type="body" idx="1"/>
          </p:nvPr>
        </p:nvSpPr>
        <p:spPr/>
        <p:txBody>
          <a:bodyPr/>
          <a:lstStyle/>
          <a:p>
            <a:r>
              <a:rPr lang="en-GB" dirty="0">
                <a:solidFill>
                  <a:schemeClr val="tx1"/>
                </a:solidFill>
              </a:rPr>
              <a:t>Clustering and design effects decrease power and precision</a:t>
            </a:r>
          </a:p>
        </p:txBody>
      </p:sp>
    </p:spTree>
    <p:extLst>
      <p:ext uri="{BB962C8B-B14F-4D97-AF65-F5344CB8AC3E}">
        <p14:creationId xmlns:p14="http://schemas.microsoft.com/office/powerpoint/2010/main" val="29280926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CDB6-80C9-4F52-9C78-5BBA141D5D0C}"/>
              </a:ext>
            </a:extLst>
          </p:cNvPr>
          <p:cNvSpPr>
            <a:spLocks noGrp="1"/>
          </p:cNvSpPr>
          <p:nvPr>
            <p:ph type="title"/>
          </p:nvPr>
        </p:nvSpPr>
        <p:spPr>
          <a:xfrm>
            <a:off x="274754" y="30720"/>
            <a:ext cx="10515600" cy="1325563"/>
          </a:xfrm>
        </p:spPr>
        <p:txBody>
          <a:bodyPr/>
          <a:lstStyle/>
          <a:p>
            <a:r>
              <a:rPr lang="en-GB" dirty="0"/>
              <a:t>Error structure (clustering)</a:t>
            </a:r>
          </a:p>
        </p:txBody>
      </p:sp>
      <p:sp>
        <p:nvSpPr>
          <p:cNvPr id="4" name="Oval 3">
            <a:extLst>
              <a:ext uri="{FF2B5EF4-FFF2-40B4-BE49-F238E27FC236}">
                <a16:creationId xmlns:a16="http://schemas.microsoft.com/office/drawing/2014/main" id="{5A057E4E-7ACA-496D-B5F2-EA4364C2BD12}"/>
              </a:ext>
            </a:extLst>
          </p:cNvPr>
          <p:cNvSpPr/>
          <p:nvPr/>
        </p:nvSpPr>
        <p:spPr>
          <a:xfrm>
            <a:off x="274754" y="3742180"/>
            <a:ext cx="2036618" cy="9144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Mouse Population average</a:t>
            </a:r>
          </a:p>
        </p:txBody>
      </p:sp>
      <p:cxnSp>
        <p:nvCxnSpPr>
          <p:cNvPr id="6" name="Straight Arrow Connector 5">
            <a:extLst>
              <a:ext uri="{FF2B5EF4-FFF2-40B4-BE49-F238E27FC236}">
                <a16:creationId xmlns:a16="http://schemas.microsoft.com/office/drawing/2014/main" id="{5F6F9F9C-D6B2-4C68-9D41-DBD2A06B0015}"/>
              </a:ext>
            </a:extLst>
          </p:cNvPr>
          <p:cNvCxnSpPr>
            <a:cxnSpLocks/>
            <a:endCxn id="13" idx="2"/>
          </p:cNvCxnSpPr>
          <p:nvPr/>
        </p:nvCxnSpPr>
        <p:spPr>
          <a:xfrm flipV="1">
            <a:off x="2003109" y="2942080"/>
            <a:ext cx="1111824" cy="92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D5A0649-6EA3-465B-BB14-916CA9BDDD43}"/>
              </a:ext>
            </a:extLst>
          </p:cNvPr>
          <p:cNvCxnSpPr>
            <a:cxnSpLocks/>
            <a:stCxn id="4" idx="5"/>
            <a:endCxn id="15" idx="2"/>
          </p:cNvCxnSpPr>
          <p:nvPr/>
        </p:nvCxnSpPr>
        <p:spPr>
          <a:xfrm>
            <a:off x="2013116" y="4522669"/>
            <a:ext cx="884719" cy="1156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4AC1254-C9C9-4EEC-9030-947142394AE0}"/>
              </a:ext>
            </a:extLst>
          </p:cNvPr>
          <p:cNvCxnSpPr>
            <a:cxnSpLocks/>
            <a:stCxn id="4" idx="6"/>
            <a:endCxn id="14" idx="2"/>
          </p:cNvCxnSpPr>
          <p:nvPr/>
        </p:nvCxnSpPr>
        <p:spPr>
          <a:xfrm>
            <a:off x="2311372" y="4199380"/>
            <a:ext cx="649426" cy="93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10C179C-7B02-4886-81AA-1015849F0977}"/>
              </a:ext>
            </a:extLst>
          </p:cNvPr>
          <p:cNvSpPr/>
          <p:nvPr/>
        </p:nvSpPr>
        <p:spPr>
          <a:xfrm>
            <a:off x="3114933" y="2568007"/>
            <a:ext cx="1482438" cy="74814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Cage 1</a:t>
            </a:r>
          </a:p>
        </p:txBody>
      </p:sp>
      <p:sp>
        <p:nvSpPr>
          <p:cNvPr id="14" name="Oval 13">
            <a:extLst>
              <a:ext uri="{FF2B5EF4-FFF2-40B4-BE49-F238E27FC236}">
                <a16:creationId xmlns:a16="http://schemas.microsoft.com/office/drawing/2014/main" id="{35D26779-6778-41AA-970B-BFA65A4E3AE9}"/>
              </a:ext>
            </a:extLst>
          </p:cNvPr>
          <p:cNvSpPr/>
          <p:nvPr/>
        </p:nvSpPr>
        <p:spPr>
          <a:xfrm>
            <a:off x="2960798" y="3918857"/>
            <a:ext cx="1482438" cy="74814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Cage 2</a:t>
            </a:r>
          </a:p>
        </p:txBody>
      </p:sp>
      <p:sp>
        <p:nvSpPr>
          <p:cNvPr id="15" name="Oval 14">
            <a:extLst>
              <a:ext uri="{FF2B5EF4-FFF2-40B4-BE49-F238E27FC236}">
                <a16:creationId xmlns:a16="http://schemas.microsoft.com/office/drawing/2014/main" id="{7303307A-439B-4917-B8FD-A8656CF4B71C}"/>
              </a:ext>
            </a:extLst>
          </p:cNvPr>
          <p:cNvSpPr/>
          <p:nvPr/>
        </p:nvSpPr>
        <p:spPr>
          <a:xfrm>
            <a:off x="2897835" y="5305584"/>
            <a:ext cx="1482438" cy="74814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Cage 3</a:t>
            </a:r>
          </a:p>
        </p:txBody>
      </p:sp>
      <p:cxnSp>
        <p:nvCxnSpPr>
          <p:cNvPr id="17" name="Straight Arrow Connector 16">
            <a:extLst>
              <a:ext uri="{FF2B5EF4-FFF2-40B4-BE49-F238E27FC236}">
                <a16:creationId xmlns:a16="http://schemas.microsoft.com/office/drawing/2014/main" id="{40FA451F-6A13-4EDB-9D15-A734EE18F223}"/>
              </a:ext>
            </a:extLst>
          </p:cNvPr>
          <p:cNvCxnSpPr>
            <a:cxnSpLocks/>
            <a:stCxn id="13" idx="7"/>
            <a:endCxn id="44" idx="2"/>
          </p:cNvCxnSpPr>
          <p:nvPr/>
        </p:nvCxnSpPr>
        <p:spPr>
          <a:xfrm flipV="1">
            <a:off x="4380273" y="2348561"/>
            <a:ext cx="1252721" cy="329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192E20-D11B-4E88-94DC-EE0BE2C4425B}"/>
              </a:ext>
            </a:extLst>
          </p:cNvPr>
          <p:cNvCxnSpPr>
            <a:cxnSpLocks/>
            <a:endCxn id="45" idx="2"/>
          </p:cNvCxnSpPr>
          <p:nvPr/>
        </p:nvCxnSpPr>
        <p:spPr>
          <a:xfrm flipV="1">
            <a:off x="4597371" y="2814879"/>
            <a:ext cx="1482438" cy="117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2BE9DDE-75FA-4DEC-BE0E-857E70DF85BE}"/>
              </a:ext>
            </a:extLst>
          </p:cNvPr>
          <p:cNvCxnSpPr>
            <a:cxnSpLocks/>
            <a:stCxn id="13" idx="5"/>
            <a:endCxn id="46" idx="2"/>
          </p:cNvCxnSpPr>
          <p:nvPr/>
        </p:nvCxnSpPr>
        <p:spPr>
          <a:xfrm>
            <a:off x="4380273" y="3206589"/>
            <a:ext cx="1435442" cy="89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D6394A1-4DDB-42D1-97F1-A380BE19A952}"/>
              </a:ext>
            </a:extLst>
          </p:cNvPr>
          <p:cNvCxnSpPr>
            <a:cxnSpLocks/>
            <a:stCxn id="14" idx="7"/>
            <a:endCxn id="71" idx="2"/>
          </p:cNvCxnSpPr>
          <p:nvPr/>
        </p:nvCxnSpPr>
        <p:spPr>
          <a:xfrm flipV="1">
            <a:off x="4226138" y="3775350"/>
            <a:ext cx="1937775" cy="253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DF1522-7789-4312-A847-127520D661FD}"/>
              </a:ext>
            </a:extLst>
          </p:cNvPr>
          <p:cNvCxnSpPr>
            <a:cxnSpLocks/>
            <a:stCxn id="14" idx="6"/>
            <a:endCxn id="72" idx="2"/>
          </p:cNvCxnSpPr>
          <p:nvPr/>
        </p:nvCxnSpPr>
        <p:spPr>
          <a:xfrm flipV="1">
            <a:off x="4443236" y="4211769"/>
            <a:ext cx="1644605" cy="81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80B177-A25D-4E59-8F63-61D8CC72C035}"/>
              </a:ext>
            </a:extLst>
          </p:cNvPr>
          <p:cNvCxnSpPr>
            <a:cxnSpLocks/>
            <a:stCxn id="14" idx="5"/>
            <a:endCxn id="73" idx="2"/>
          </p:cNvCxnSpPr>
          <p:nvPr/>
        </p:nvCxnSpPr>
        <p:spPr>
          <a:xfrm>
            <a:off x="4226138" y="4557439"/>
            <a:ext cx="1879019" cy="125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1912CF-27BE-49E4-AD49-F672E3C4E67A}"/>
              </a:ext>
            </a:extLst>
          </p:cNvPr>
          <p:cNvCxnSpPr>
            <a:cxnSpLocks/>
            <a:stCxn id="15" idx="7"/>
            <a:endCxn id="57" idx="2"/>
          </p:cNvCxnSpPr>
          <p:nvPr/>
        </p:nvCxnSpPr>
        <p:spPr>
          <a:xfrm flipV="1">
            <a:off x="4163175" y="5239666"/>
            <a:ext cx="1420474" cy="175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A65F70-85CF-4334-B9EA-9532F024EBBF}"/>
              </a:ext>
            </a:extLst>
          </p:cNvPr>
          <p:cNvCxnSpPr>
            <a:cxnSpLocks/>
            <a:stCxn id="15" idx="6"/>
            <a:endCxn id="58" idx="2"/>
          </p:cNvCxnSpPr>
          <p:nvPr/>
        </p:nvCxnSpPr>
        <p:spPr>
          <a:xfrm>
            <a:off x="4380273" y="5679657"/>
            <a:ext cx="1500397" cy="32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9B3EE4-3AFB-4857-800D-8EB61DB1ACB5}"/>
              </a:ext>
            </a:extLst>
          </p:cNvPr>
          <p:cNvCxnSpPr>
            <a:cxnSpLocks/>
            <a:stCxn id="15" idx="5"/>
            <a:endCxn id="59" idx="2"/>
          </p:cNvCxnSpPr>
          <p:nvPr/>
        </p:nvCxnSpPr>
        <p:spPr>
          <a:xfrm>
            <a:off x="4163175" y="5944166"/>
            <a:ext cx="1469819" cy="250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67F83D6-1AF2-48B1-BE2F-19457E66F88C}"/>
              </a:ext>
            </a:extLst>
          </p:cNvPr>
          <p:cNvSpPr txBox="1"/>
          <p:nvPr/>
        </p:nvSpPr>
        <p:spPr>
          <a:xfrm>
            <a:off x="595958" y="1858019"/>
            <a:ext cx="2346659" cy="1015663"/>
          </a:xfrm>
          <a:prstGeom prst="rect">
            <a:avLst/>
          </a:prstGeom>
          <a:noFill/>
        </p:spPr>
        <p:txBody>
          <a:bodyPr wrap="square" rtlCol="0">
            <a:spAutoFit/>
          </a:bodyPr>
          <a:lstStyle/>
          <a:p>
            <a:pPr algn="ctr"/>
            <a:r>
              <a:rPr lang="en-GB" dirty="0"/>
              <a:t>Variance between cages</a:t>
            </a:r>
          </a:p>
          <a:p>
            <a:pPr algn="ctr"/>
            <a:r>
              <a:rPr lang="en-GB" sz="2400" i="1" dirty="0" err="1"/>
              <a:t>sd</a:t>
            </a:r>
            <a:r>
              <a:rPr lang="en-GB" sz="2400" i="1" baseline="-25000" dirty="0" err="1"/>
              <a:t>between</a:t>
            </a:r>
            <a:endParaRPr lang="en-GB" sz="2400" i="1" baseline="-25000" dirty="0"/>
          </a:p>
        </p:txBody>
      </p:sp>
      <p:sp>
        <p:nvSpPr>
          <p:cNvPr id="38" name="TextBox 37">
            <a:extLst>
              <a:ext uri="{FF2B5EF4-FFF2-40B4-BE49-F238E27FC236}">
                <a16:creationId xmlns:a16="http://schemas.microsoft.com/office/drawing/2014/main" id="{045441BC-EC17-48A2-808D-CA1CCCBDF102}"/>
              </a:ext>
            </a:extLst>
          </p:cNvPr>
          <p:cNvSpPr txBox="1"/>
          <p:nvPr/>
        </p:nvSpPr>
        <p:spPr>
          <a:xfrm>
            <a:off x="3483836" y="1271801"/>
            <a:ext cx="2239267" cy="1292662"/>
          </a:xfrm>
          <a:prstGeom prst="rect">
            <a:avLst/>
          </a:prstGeom>
          <a:noFill/>
        </p:spPr>
        <p:txBody>
          <a:bodyPr wrap="square" rtlCol="0">
            <a:spAutoFit/>
          </a:bodyPr>
          <a:lstStyle/>
          <a:p>
            <a:pPr algn="ctr"/>
            <a:r>
              <a:rPr lang="en-GB" dirty="0"/>
              <a:t>Variance within</a:t>
            </a:r>
          </a:p>
          <a:p>
            <a:pPr algn="ctr"/>
            <a:r>
              <a:rPr lang="en-GB" dirty="0"/>
              <a:t>cages</a:t>
            </a:r>
          </a:p>
          <a:p>
            <a:pPr algn="ctr"/>
            <a:r>
              <a:rPr lang="en-GB" sz="2400" i="1" dirty="0" err="1"/>
              <a:t>sd</a:t>
            </a:r>
            <a:r>
              <a:rPr lang="en-GB" sz="2400" i="1" baseline="-25000" dirty="0" err="1"/>
              <a:t>within</a:t>
            </a:r>
            <a:endParaRPr lang="en-GB" sz="2400" i="1" baseline="-25000" dirty="0"/>
          </a:p>
          <a:p>
            <a:pPr algn="ctr"/>
            <a:endParaRPr lang="en-GB" dirty="0"/>
          </a:p>
        </p:txBody>
      </p:sp>
      <p:sp>
        <p:nvSpPr>
          <p:cNvPr id="44" name="Oval 43">
            <a:extLst>
              <a:ext uri="{FF2B5EF4-FFF2-40B4-BE49-F238E27FC236}">
                <a16:creationId xmlns:a16="http://schemas.microsoft.com/office/drawing/2014/main" id="{80474548-EE62-40E7-8C6E-94CE7AD572EC}"/>
              </a:ext>
            </a:extLst>
          </p:cNvPr>
          <p:cNvSpPr/>
          <p:nvPr/>
        </p:nvSpPr>
        <p:spPr>
          <a:xfrm>
            <a:off x="5632994" y="2130351"/>
            <a:ext cx="1475509" cy="436419"/>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Mouse 1</a:t>
            </a:r>
          </a:p>
        </p:txBody>
      </p:sp>
      <p:sp>
        <p:nvSpPr>
          <p:cNvPr id="45" name="Oval 44">
            <a:extLst>
              <a:ext uri="{FF2B5EF4-FFF2-40B4-BE49-F238E27FC236}">
                <a16:creationId xmlns:a16="http://schemas.microsoft.com/office/drawing/2014/main" id="{8EDDFF5F-3902-4CD6-A63C-EA057C3C7AD0}"/>
              </a:ext>
            </a:extLst>
          </p:cNvPr>
          <p:cNvSpPr/>
          <p:nvPr/>
        </p:nvSpPr>
        <p:spPr>
          <a:xfrm>
            <a:off x="6079809" y="2596669"/>
            <a:ext cx="1475509" cy="43641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Mouse 2</a:t>
            </a:r>
          </a:p>
        </p:txBody>
      </p:sp>
      <p:sp>
        <p:nvSpPr>
          <p:cNvPr id="46" name="Oval 45">
            <a:extLst>
              <a:ext uri="{FF2B5EF4-FFF2-40B4-BE49-F238E27FC236}">
                <a16:creationId xmlns:a16="http://schemas.microsoft.com/office/drawing/2014/main" id="{BB293BBE-95C5-4490-9931-42168ABD4E73}"/>
              </a:ext>
            </a:extLst>
          </p:cNvPr>
          <p:cNvSpPr/>
          <p:nvPr/>
        </p:nvSpPr>
        <p:spPr>
          <a:xfrm>
            <a:off x="5815715" y="3078096"/>
            <a:ext cx="1475509" cy="4364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Mouse 3</a:t>
            </a:r>
          </a:p>
        </p:txBody>
      </p:sp>
      <p:sp>
        <p:nvSpPr>
          <p:cNvPr id="57" name="Oval 56">
            <a:extLst>
              <a:ext uri="{FF2B5EF4-FFF2-40B4-BE49-F238E27FC236}">
                <a16:creationId xmlns:a16="http://schemas.microsoft.com/office/drawing/2014/main" id="{C5EDDC73-042D-4676-A4F5-9467B9004EF5}"/>
              </a:ext>
            </a:extLst>
          </p:cNvPr>
          <p:cNvSpPr/>
          <p:nvPr/>
        </p:nvSpPr>
        <p:spPr>
          <a:xfrm>
            <a:off x="5583649" y="5021456"/>
            <a:ext cx="1475509" cy="436419"/>
          </a:xfrm>
          <a:prstGeom prst="ellipse">
            <a:avLst/>
          </a:prstGeom>
          <a:solidFill>
            <a:schemeClr val="accent1">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Mouse 7</a:t>
            </a:r>
          </a:p>
        </p:txBody>
      </p:sp>
      <p:sp>
        <p:nvSpPr>
          <p:cNvPr id="58" name="Oval 57">
            <a:extLst>
              <a:ext uri="{FF2B5EF4-FFF2-40B4-BE49-F238E27FC236}">
                <a16:creationId xmlns:a16="http://schemas.microsoft.com/office/drawing/2014/main" id="{D71BB185-C438-401F-8B98-8405CCA34036}"/>
              </a:ext>
            </a:extLst>
          </p:cNvPr>
          <p:cNvSpPr/>
          <p:nvPr/>
        </p:nvSpPr>
        <p:spPr>
          <a:xfrm>
            <a:off x="5880670" y="5494082"/>
            <a:ext cx="1475509" cy="436419"/>
          </a:xfrm>
          <a:prstGeom prst="ellipse">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Mouse 8</a:t>
            </a:r>
          </a:p>
        </p:txBody>
      </p:sp>
      <p:sp>
        <p:nvSpPr>
          <p:cNvPr id="59" name="Oval 58">
            <a:extLst>
              <a:ext uri="{FF2B5EF4-FFF2-40B4-BE49-F238E27FC236}">
                <a16:creationId xmlns:a16="http://schemas.microsoft.com/office/drawing/2014/main" id="{82FC6198-D147-49C7-8B6D-6E7B8356EAE1}"/>
              </a:ext>
            </a:extLst>
          </p:cNvPr>
          <p:cNvSpPr/>
          <p:nvPr/>
        </p:nvSpPr>
        <p:spPr>
          <a:xfrm>
            <a:off x="5632994" y="5976802"/>
            <a:ext cx="1475509" cy="4364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Mouse 9</a:t>
            </a:r>
          </a:p>
        </p:txBody>
      </p:sp>
      <p:sp>
        <p:nvSpPr>
          <p:cNvPr id="71" name="Oval 70">
            <a:extLst>
              <a:ext uri="{FF2B5EF4-FFF2-40B4-BE49-F238E27FC236}">
                <a16:creationId xmlns:a16="http://schemas.microsoft.com/office/drawing/2014/main" id="{F7D7056B-8818-4297-A3CE-F3819F28BD8B}"/>
              </a:ext>
            </a:extLst>
          </p:cNvPr>
          <p:cNvSpPr/>
          <p:nvPr/>
        </p:nvSpPr>
        <p:spPr>
          <a:xfrm>
            <a:off x="6163913" y="3557140"/>
            <a:ext cx="1475509" cy="436419"/>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Mouse 4</a:t>
            </a:r>
          </a:p>
        </p:txBody>
      </p:sp>
      <p:sp>
        <p:nvSpPr>
          <p:cNvPr id="72" name="Oval 71">
            <a:extLst>
              <a:ext uri="{FF2B5EF4-FFF2-40B4-BE49-F238E27FC236}">
                <a16:creationId xmlns:a16="http://schemas.microsoft.com/office/drawing/2014/main" id="{80690F9F-0478-4EEB-BE4B-1099E5B65146}"/>
              </a:ext>
            </a:extLst>
          </p:cNvPr>
          <p:cNvSpPr/>
          <p:nvPr/>
        </p:nvSpPr>
        <p:spPr>
          <a:xfrm>
            <a:off x="6087841" y="3993559"/>
            <a:ext cx="1475509" cy="436419"/>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Mouse 5</a:t>
            </a:r>
          </a:p>
        </p:txBody>
      </p:sp>
      <p:sp>
        <p:nvSpPr>
          <p:cNvPr id="73" name="Oval 72">
            <a:extLst>
              <a:ext uri="{FF2B5EF4-FFF2-40B4-BE49-F238E27FC236}">
                <a16:creationId xmlns:a16="http://schemas.microsoft.com/office/drawing/2014/main" id="{A0D2EDA0-3B67-43D6-B2A9-B4C292D0DB10}"/>
              </a:ext>
            </a:extLst>
          </p:cNvPr>
          <p:cNvSpPr/>
          <p:nvPr/>
        </p:nvSpPr>
        <p:spPr>
          <a:xfrm>
            <a:off x="6105157" y="4464839"/>
            <a:ext cx="1475509" cy="43641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Mouse 6</a:t>
            </a:r>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25EEAA3-0216-40E9-956B-6192F01B9F17}"/>
                  </a:ext>
                </a:extLst>
              </p:cNvPr>
              <p:cNvSpPr txBox="1"/>
              <p:nvPr/>
            </p:nvSpPr>
            <p:spPr>
              <a:xfrm>
                <a:off x="7108504" y="875259"/>
                <a:ext cx="4510539" cy="10021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200" i="1" smtClean="0">
                              <a:latin typeface="Cambria Math" panose="02040503050406030204" pitchFamily="18" charset="0"/>
                            </a:rPr>
                          </m:ctrlPr>
                        </m:sSubPr>
                        <m:e>
                          <m:r>
                            <a:rPr lang="en-GB" sz="3200" b="0" i="1" smtClean="0">
                              <a:latin typeface="Cambria Math" panose="02040503050406030204" pitchFamily="18" charset="0"/>
                            </a:rPr>
                            <m:t>𝑠𝑑</m:t>
                          </m:r>
                        </m:e>
                        <m:sub>
                          <m:r>
                            <a:rPr lang="en-GB" sz="3200" b="0" i="1" smtClean="0">
                              <a:latin typeface="Cambria Math" panose="02040503050406030204" pitchFamily="18" charset="0"/>
                            </a:rPr>
                            <m:t>𝑡𝑜𝑡𝑎𝑙</m:t>
                          </m:r>
                        </m:sub>
                      </m:sSub>
                      <m:r>
                        <a:rPr lang="en-GB" sz="3200" i="1" smtClean="0">
                          <a:latin typeface="Cambria Math" panose="02040503050406030204" pitchFamily="18" charset="0"/>
                        </a:rPr>
                        <m:t>=</m:t>
                      </m:r>
                      <m:rad>
                        <m:radPr>
                          <m:degHide m:val="on"/>
                          <m:ctrlPr>
                            <a:rPr lang="en-GB" sz="3200" i="1" smtClean="0">
                              <a:latin typeface="Cambria Math" panose="02040503050406030204" pitchFamily="18" charset="0"/>
                            </a:rPr>
                          </m:ctrlPr>
                        </m:radPr>
                        <m:deg/>
                        <m:e>
                          <m:sSubSup>
                            <m:sSubSupPr>
                              <m:ctrlPr>
                                <a:rPr lang="en-GB" sz="3200" i="1" smtClean="0">
                                  <a:latin typeface="Cambria Math" panose="02040503050406030204" pitchFamily="18" charset="0"/>
                                </a:rPr>
                              </m:ctrlPr>
                            </m:sSubSupPr>
                            <m:e>
                              <m:r>
                                <a:rPr lang="en-GB" sz="3200" b="0" i="1" smtClean="0">
                                  <a:latin typeface="Cambria Math" panose="02040503050406030204" pitchFamily="18" charset="0"/>
                                </a:rPr>
                                <m:t>𝑠𝑑</m:t>
                              </m:r>
                            </m:e>
                            <m:sub>
                              <m:r>
                                <a:rPr lang="en-GB" sz="3200" b="0" i="1" smtClean="0">
                                  <a:latin typeface="Cambria Math" panose="02040503050406030204" pitchFamily="18" charset="0"/>
                                </a:rPr>
                                <m:t>𝑏</m:t>
                              </m:r>
                            </m:sub>
                            <m:sup>
                              <m:r>
                                <a:rPr lang="en-GB" sz="3200" b="0" i="1" smtClean="0">
                                  <a:latin typeface="Cambria Math" panose="02040503050406030204" pitchFamily="18" charset="0"/>
                                </a:rPr>
                                <m:t>2</m:t>
                              </m:r>
                            </m:sup>
                          </m:sSubSup>
                          <m:r>
                            <a:rPr lang="en-GB" sz="3200" b="0" i="1" smtClean="0">
                              <a:latin typeface="Cambria Math" panose="02040503050406030204" pitchFamily="18" charset="0"/>
                            </a:rPr>
                            <m:t>+</m:t>
                          </m:r>
                          <m:sSubSup>
                            <m:sSubSupPr>
                              <m:ctrlPr>
                                <a:rPr lang="en-GB" sz="3200" i="1" smtClean="0">
                                  <a:latin typeface="Cambria Math" panose="02040503050406030204" pitchFamily="18" charset="0"/>
                                </a:rPr>
                              </m:ctrlPr>
                            </m:sSubSupPr>
                            <m:e>
                              <m:r>
                                <a:rPr lang="en-GB" sz="3200" b="0" i="1" smtClean="0">
                                  <a:latin typeface="Cambria Math" panose="02040503050406030204" pitchFamily="18" charset="0"/>
                                </a:rPr>
                                <m:t>𝑠𝑑</m:t>
                              </m:r>
                            </m:e>
                            <m:sub>
                              <m:r>
                                <a:rPr lang="en-GB" sz="3200" b="0" i="1" smtClean="0">
                                  <a:latin typeface="Cambria Math" panose="02040503050406030204" pitchFamily="18" charset="0"/>
                                </a:rPr>
                                <m:t>𝑤</m:t>
                              </m:r>
                            </m:sub>
                            <m:sup>
                              <m:r>
                                <a:rPr lang="en-GB" sz="3200" b="0" i="1" smtClean="0">
                                  <a:latin typeface="Cambria Math" panose="02040503050406030204" pitchFamily="18" charset="0"/>
                                </a:rPr>
                                <m:t>2</m:t>
                              </m:r>
                            </m:sup>
                          </m:sSubSup>
                        </m:e>
                      </m:rad>
                    </m:oMath>
                  </m:oMathPara>
                </a14:m>
                <a:endParaRPr lang="en-GB" sz="3200" dirty="0"/>
              </a:p>
            </p:txBody>
          </p:sp>
        </mc:Choice>
        <mc:Fallback xmlns="">
          <p:sp>
            <p:nvSpPr>
              <p:cNvPr id="91" name="TextBox 90">
                <a:extLst>
                  <a:ext uri="{FF2B5EF4-FFF2-40B4-BE49-F238E27FC236}">
                    <a16:creationId xmlns:a16="http://schemas.microsoft.com/office/drawing/2014/main" id="{A25EEAA3-0216-40E9-956B-6192F01B9F17}"/>
                  </a:ext>
                </a:extLst>
              </p:cNvPr>
              <p:cNvSpPr txBox="1">
                <a:spLocks noRot="1" noChangeAspect="1" noMove="1" noResize="1" noEditPoints="1" noAdjustHandles="1" noChangeArrowheads="1" noChangeShapeType="1" noTextEdit="1"/>
              </p:cNvSpPr>
              <p:nvPr/>
            </p:nvSpPr>
            <p:spPr>
              <a:xfrm>
                <a:off x="7108504" y="875259"/>
                <a:ext cx="4510539" cy="1002134"/>
              </a:xfrm>
              <a:prstGeom prst="rect">
                <a:avLst/>
              </a:prstGeom>
              <a:blipFill>
                <a:blip r:embed="rId2"/>
                <a:stretch>
                  <a:fillRect/>
                </a:stretch>
              </a:blipFill>
            </p:spPr>
            <p:txBody>
              <a:bodyPr/>
              <a:lstStyle/>
              <a:p>
                <a:r>
                  <a:rPr lang="en-US">
                    <a:noFill/>
                  </a:rPr>
                  <a:t> </a:t>
                </a:r>
              </a:p>
            </p:txBody>
          </p:sp>
        </mc:Fallback>
      </mc:AlternateContent>
      <p:sp>
        <p:nvSpPr>
          <p:cNvPr id="92" name="TextBox 91">
            <a:extLst>
              <a:ext uri="{FF2B5EF4-FFF2-40B4-BE49-F238E27FC236}">
                <a16:creationId xmlns:a16="http://schemas.microsoft.com/office/drawing/2014/main" id="{074EB748-7C0E-43A2-A114-BB4E59CFBDAF}"/>
              </a:ext>
            </a:extLst>
          </p:cNvPr>
          <p:cNvSpPr txBox="1"/>
          <p:nvPr/>
        </p:nvSpPr>
        <p:spPr>
          <a:xfrm>
            <a:off x="8039640" y="4526484"/>
            <a:ext cx="3579403" cy="2031325"/>
          </a:xfrm>
          <a:prstGeom prst="rect">
            <a:avLst/>
          </a:prstGeom>
          <a:noFill/>
        </p:spPr>
        <p:txBody>
          <a:bodyPr wrap="square" rtlCol="0">
            <a:spAutoFit/>
          </a:bodyPr>
          <a:lstStyle/>
          <a:p>
            <a:r>
              <a:rPr lang="en-GB" dirty="0"/>
              <a:t>How many ‘independent’ observations have I got to estimate the population mean?</a:t>
            </a:r>
          </a:p>
          <a:p>
            <a:endParaRPr lang="en-GB" dirty="0"/>
          </a:p>
          <a:p>
            <a:pPr marL="342900" indent="-342900">
              <a:buAutoNum type="alphaLcParenR"/>
            </a:pPr>
            <a:r>
              <a:rPr lang="en-GB" dirty="0"/>
              <a:t>3</a:t>
            </a:r>
          </a:p>
          <a:p>
            <a:pPr marL="342900" indent="-342900">
              <a:buAutoNum type="alphaLcParenR"/>
            </a:pPr>
            <a:r>
              <a:rPr lang="en-GB" dirty="0"/>
              <a:t>9</a:t>
            </a:r>
          </a:p>
          <a:p>
            <a:pPr marL="342900" indent="-342900">
              <a:buAutoNum type="alphaLcParenR"/>
            </a:pPr>
            <a:r>
              <a:rPr lang="en-GB" dirty="0"/>
              <a:t>Depends on the ICC</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0C909AAA-90EE-4BCC-8427-D80AD1857F89}"/>
                  </a:ext>
                </a:extLst>
              </p:cNvPr>
              <p:cNvSpPr txBox="1"/>
              <p:nvPr/>
            </p:nvSpPr>
            <p:spPr>
              <a:xfrm>
                <a:off x="8384861" y="2369323"/>
                <a:ext cx="2980072" cy="1406026"/>
              </a:xfrm>
              <a:prstGeom prst="rect">
                <a:avLst/>
              </a:prstGeom>
              <a:noFill/>
            </p:spPr>
            <p:txBody>
              <a:bodyPr wrap="square" lIns="0" tIns="0" rIns="0" bIns="0" rtlCol="0">
                <a:spAutoFit/>
              </a:bodyPr>
              <a:lstStyle/>
              <a:p>
                <a:r>
                  <a:rPr lang="en-GB" sz="2400" dirty="0"/>
                  <a:t>Intraclass Correlation Coefficient: </a:t>
                </a:r>
                <a:br>
                  <a:rPr lang="en-GB" sz="2400" dirty="0"/>
                </a:br>
                <a14:m>
                  <m:oMath xmlns:m="http://schemas.openxmlformats.org/officeDocument/2006/math">
                    <m:r>
                      <a:rPr lang="en-GB" sz="2400" i="1" smtClean="0">
                        <a:latin typeface="Cambria Math" panose="02040503050406030204" pitchFamily="18" charset="0"/>
                      </a:rPr>
                      <m:t>𝐼</m:t>
                    </m:r>
                    <m:r>
                      <a:rPr lang="en-GB" sz="2400" b="0" i="1" smtClean="0">
                        <a:latin typeface="Cambria Math" panose="02040503050406030204" pitchFamily="18" charset="0"/>
                      </a:rPr>
                      <m:t>𝐶𝐶</m:t>
                    </m:r>
                    <m:r>
                      <a:rPr lang="en-GB" sz="2400" i="1" smtClean="0">
                        <a:latin typeface="Cambria Math" panose="02040503050406030204" pitchFamily="18" charset="0"/>
                      </a:rPr>
                      <m:t>=</m:t>
                    </m:r>
                    <m:f>
                      <m:fPr>
                        <m:ctrlPr>
                          <a:rPr lang="en-GB" sz="2400" i="1" smtClean="0">
                            <a:latin typeface="Cambria Math" panose="02040503050406030204" pitchFamily="18" charset="0"/>
                          </a:rPr>
                        </m:ctrlPr>
                      </m:fPr>
                      <m:num>
                        <m:sSubSup>
                          <m:sSubSupPr>
                            <m:ctrlPr>
                              <a:rPr lang="en-GB" sz="2400" i="1" smtClean="0">
                                <a:latin typeface="Cambria Math" panose="02040503050406030204" pitchFamily="18" charset="0"/>
                              </a:rPr>
                            </m:ctrlPr>
                          </m:sSubSupPr>
                          <m:e>
                            <m:r>
                              <a:rPr lang="en-GB" sz="2400" b="0" i="1" smtClean="0">
                                <a:latin typeface="Cambria Math" panose="02040503050406030204" pitchFamily="18" charset="0"/>
                              </a:rPr>
                              <m:t>𝑠𝑑</m:t>
                            </m:r>
                          </m:e>
                          <m:sub>
                            <m:r>
                              <a:rPr lang="en-GB" sz="2400" b="0" i="1" smtClean="0">
                                <a:latin typeface="Cambria Math" panose="02040503050406030204" pitchFamily="18" charset="0"/>
                              </a:rPr>
                              <m:t>𝑏𝑒𝑡𝑤𝑒𝑒𝑛</m:t>
                            </m:r>
                          </m:sub>
                          <m:sup>
                            <m:r>
                              <a:rPr lang="en-GB" sz="2400" b="0" i="1" smtClean="0">
                                <a:latin typeface="Cambria Math" panose="02040503050406030204" pitchFamily="18" charset="0"/>
                              </a:rPr>
                              <m:t>2</m:t>
                            </m:r>
                          </m:sup>
                        </m:sSubSup>
                      </m:num>
                      <m:den>
                        <m:sSubSup>
                          <m:sSubSupPr>
                            <m:ctrlPr>
                              <a:rPr lang="en-GB" sz="2400" i="1" smtClean="0">
                                <a:latin typeface="Cambria Math" panose="02040503050406030204" pitchFamily="18" charset="0"/>
                              </a:rPr>
                            </m:ctrlPr>
                          </m:sSubSupPr>
                          <m:e>
                            <m:r>
                              <a:rPr lang="en-GB" sz="2400" b="0" i="1" smtClean="0">
                                <a:latin typeface="Cambria Math" panose="02040503050406030204" pitchFamily="18" charset="0"/>
                              </a:rPr>
                              <m:t>𝑠𝑑</m:t>
                            </m:r>
                          </m:e>
                          <m:sub>
                            <m:r>
                              <a:rPr lang="en-GB" sz="2400" b="0" i="1" smtClean="0">
                                <a:latin typeface="Cambria Math" panose="02040503050406030204" pitchFamily="18" charset="0"/>
                              </a:rPr>
                              <m:t>𝑡𝑜𝑡𝑎𝑙</m:t>
                            </m:r>
                          </m:sub>
                          <m:sup>
                            <m:r>
                              <a:rPr lang="en-GB" sz="2400" b="0" i="1" smtClean="0">
                                <a:latin typeface="Cambria Math" panose="02040503050406030204" pitchFamily="18" charset="0"/>
                              </a:rPr>
                              <m:t>2</m:t>
                            </m:r>
                          </m:sup>
                        </m:sSubSup>
                      </m:den>
                    </m:f>
                  </m:oMath>
                </a14:m>
                <a:r>
                  <a:rPr lang="en-GB" sz="2400" dirty="0"/>
                  <a:t> </a:t>
                </a:r>
              </a:p>
            </p:txBody>
          </p:sp>
        </mc:Choice>
        <mc:Fallback xmlns="">
          <p:sp>
            <p:nvSpPr>
              <p:cNvPr id="93" name="TextBox 92">
                <a:extLst>
                  <a:ext uri="{FF2B5EF4-FFF2-40B4-BE49-F238E27FC236}">
                    <a16:creationId xmlns:a16="http://schemas.microsoft.com/office/drawing/2014/main" id="{0C909AAA-90EE-4BCC-8427-D80AD1857F89}"/>
                  </a:ext>
                </a:extLst>
              </p:cNvPr>
              <p:cNvSpPr txBox="1">
                <a:spLocks noRot="1" noChangeAspect="1" noMove="1" noResize="1" noEditPoints="1" noAdjustHandles="1" noChangeArrowheads="1" noChangeShapeType="1" noTextEdit="1"/>
              </p:cNvSpPr>
              <p:nvPr/>
            </p:nvSpPr>
            <p:spPr>
              <a:xfrm>
                <a:off x="8384861" y="2369323"/>
                <a:ext cx="2980072" cy="1406026"/>
              </a:xfrm>
              <a:prstGeom prst="rect">
                <a:avLst/>
              </a:prstGeom>
              <a:blipFill>
                <a:blip r:embed="rId3"/>
                <a:stretch>
                  <a:fillRect l="-6135" t="-6957"/>
                </a:stretch>
              </a:blipFill>
            </p:spPr>
            <p:txBody>
              <a:bodyPr/>
              <a:lstStyle/>
              <a:p>
                <a:r>
                  <a:rPr lang="en-US">
                    <a:noFill/>
                  </a:rPr>
                  <a:t> </a:t>
                </a:r>
              </a:p>
            </p:txBody>
          </p:sp>
        </mc:Fallback>
      </mc:AlternateContent>
      <p:sp>
        <p:nvSpPr>
          <p:cNvPr id="94" name="Rectangle 93">
            <a:extLst>
              <a:ext uri="{FF2B5EF4-FFF2-40B4-BE49-F238E27FC236}">
                <a16:creationId xmlns:a16="http://schemas.microsoft.com/office/drawing/2014/main" id="{E3CDB28F-9B38-446F-AC1F-99B4B974004D}"/>
              </a:ext>
            </a:extLst>
          </p:cNvPr>
          <p:cNvSpPr/>
          <p:nvPr/>
        </p:nvSpPr>
        <p:spPr>
          <a:xfrm>
            <a:off x="8088985" y="6227970"/>
            <a:ext cx="2426062" cy="329839"/>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419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37" grpId="0"/>
      <p:bldP spid="38" grpId="0"/>
      <p:bldP spid="44" grpId="0" animBg="1"/>
      <p:bldP spid="45" grpId="0" animBg="1"/>
      <p:bldP spid="46" grpId="0" animBg="1"/>
      <p:bldP spid="57" grpId="0" animBg="1"/>
      <p:bldP spid="58" grpId="0" animBg="1"/>
      <p:bldP spid="59" grpId="0" animBg="1"/>
      <p:bldP spid="71" grpId="0" animBg="1"/>
      <p:bldP spid="72" grpId="0" animBg="1"/>
      <p:bldP spid="73" grpId="0" animBg="1"/>
      <p:bldP spid="91" grpId="0"/>
      <p:bldP spid="92" grpId="0"/>
      <p:bldP spid="93" grpId="0"/>
      <p:bldP spid="9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5242-C52B-47A3-BAF9-FC58CA7B19A2}"/>
              </a:ext>
            </a:extLst>
          </p:cNvPr>
          <p:cNvSpPr>
            <a:spLocks noGrp="1"/>
          </p:cNvSpPr>
          <p:nvPr>
            <p:ph type="title"/>
          </p:nvPr>
        </p:nvSpPr>
        <p:spPr/>
        <p:txBody>
          <a:bodyPr/>
          <a:lstStyle/>
          <a:p>
            <a:r>
              <a:rPr lang="en-GB" dirty="0"/>
              <a:t>Effective sample size and design effect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674E5-BCE3-41FD-AB9B-7F4F93A71FE5}"/>
                  </a:ext>
                </a:extLst>
              </p:cNvPr>
              <p:cNvSpPr>
                <a:spLocks noGrp="1"/>
              </p:cNvSpPr>
              <p:nvPr>
                <p:ph idx="1"/>
              </p:nvPr>
            </p:nvSpPr>
            <p:spPr>
              <a:xfrm>
                <a:off x="838200" y="1825625"/>
                <a:ext cx="6319684" cy="4830814"/>
              </a:xfrm>
            </p:spPr>
            <p:txBody>
              <a:bodyPr>
                <a:normAutofit fontScale="85000" lnSpcReduction="20000"/>
              </a:bodyPr>
              <a:lstStyle/>
              <a:p>
                <a:pPr marL="0" indent="0">
                  <a:buNone/>
                </a:pPr>
                <a:r>
                  <a:rPr lang="en-GB" dirty="0"/>
                  <a:t>The </a:t>
                </a:r>
                <a:r>
                  <a:rPr lang="en-GB" b="1" i="1" dirty="0"/>
                  <a:t>design effect </a:t>
                </a:r>
                <a:r>
                  <a:rPr lang="en-GB" dirty="0"/>
                  <a:t>determines the effective sample size</a:t>
                </a:r>
              </a:p>
              <a:p>
                <a:endParaRPr lang="en-GB" dirty="0"/>
              </a:p>
              <a:p>
                <a:pPr marL="0" indent="0">
                  <a:buNone/>
                </a:pPr>
                <a:r>
                  <a:rPr lang="en-GB" dirty="0"/>
                  <a:t>Design effect = 1 + ICC*(n-1)</a:t>
                </a:r>
              </a:p>
              <a:p>
                <a:pPr marL="0" indent="0">
                  <a:buNone/>
                </a:pPr>
                <a:r>
                  <a:rPr lang="en-GB" dirty="0">
                    <a:latin typeface="MV Boli" panose="02000500030200090000" pitchFamily="2" charset="0"/>
                    <a:cs typeface="MV Boli" panose="02000500030200090000" pitchFamily="2" charset="0"/>
                  </a:rPr>
                  <a:t>n=cluster size</a:t>
                </a:r>
              </a:p>
              <a:p>
                <a:pPr marL="0" indent="0">
                  <a:buNone/>
                </a:pPr>
                <a:r>
                  <a:rPr lang="en-GB" dirty="0">
                    <a:latin typeface="MV Boli" panose="02000500030200090000" pitchFamily="2" charset="0"/>
                    <a:cs typeface="MV Boli" panose="02000500030200090000" pitchFamily="2" charset="0"/>
                  </a:rPr>
                  <a:t>N=total sample size</a:t>
                </a:r>
              </a:p>
              <a:p>
                <a:pPr marL="0" indent="0">
                  <a:buNone/>
                </a:pPr>
                <a:endParaRPr lang="en-GB" dirty="0">
                  <a:latin typeface="MV Boli" panose="02000500030200090000" pitchFamily="2" charset="0"/>
                  <a:cs typeface="MV Boli" panose="02000500030200090000" pitchFamily="2" charset="0"/>
                </a:endParaRPr>
              </a:p>
              <a:p>
                <a:pPr marL="0" indent="0">
                  <a:buNone/>
                </a:pPr>
                <a:r>
                  <a:rPr lang="en-GB" b="1" dirty="0"/>
                  <a:t>Effective sample size:</a:t>
                </a:r>
              </a:p>
              <a:p>
                <a:pPr marL="0" indent="0">
                  <a:buNone/>
                </a:pPr>
                <a:endParaRPr lang="en-GB" dirty="0"/>
              </a:p>
              <a:p>
                <a:pPr marL="0" indent="0">
                  <a:buNone/>
                </a:pPr>
                <a:r>
                  <a:rPr lang="en-GB" dirty="0"/>
                  <a:t> </a:t>
                </a:r>
                <a:r>
                  <a:rPr lang="en-GB" sz="1600" dirty="0"/>
                  <a:t>      </a:t>
                </a:r>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𝑁</m:t>
                        </m:r>
                      </m:e>
                      <m:sub>
                        <m:r>
                          <m:rPr>
                            <m:nor/>
                          </m:rPr>
                          <a:rPr lang="en-GB" b="0" i="0" smtClean="0">
                            <a:latin typeface="Cambria Math" panose="02040503050406030204" pitchFamily="18" charset="0"/>
                          </a:rPr>
                          <m:t>effective</m:t>
                        </m:r>
                      </m:sub>
                    </m:sSub>
                    <m:r>
                      <a:rPr lang="en-GB" i="1" smtClean="0">
                        <a:latin typeface="Cambria Math" panose="02040503050406030204" pitchFamily="18" charset="0"/>
                      </a:rPr>
                      <m:t>=</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𝑁</m:t>
                        </m:r>
                      </m:num>
                      <m:den>
                        <m:r>
                          <a:rPr lang="en-GB" b="0" i="1" smtClean="0">
                            <a:latin typeface="Cambria Math" panose="02040503050406030204" pitchFamily="18" charset="0"/>
                          </a:rPr>
                          <m:t>𝐷</m:t>
                        </m:r>
                        <m:r>
                          <a:rPr lang="en-GB" b="0" i="1" smtClean="0">
                            <a:latin typeface="Cambria Math" panose="02040503050406030204" pitchFamily="18" charset="0"/>
                          </a:rPr>
                          <m:t>.</m:t>
                        </m:r>
                        <m:r>
                          <a:rPr lang="en-GB" b="0" i="1" smtClean="0">
                            <a:latin typeface="Cambria Math" panose="02040503050406030204" pitchFamily="18" charset="0"/>
                          </a:rPr>
                          <m:t>𝑒𝑓𝑓𝑒𝑐𝑡</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𝑁</m:t>
                        </m:r>
                      </m:num>
                      <m:den>
                        <m:r>
                          <a:rPr lang="en-GB" i="1">
                            <a:latin typeface="Cambria Math" panose="02040503050406030204" pitchFamily="18" charset="0"/>
                          </a:rPr>
                          <m:t>1+</m:t>
                        </m:r>
                        <m:r>
                          <a:rPr lang="en-GB" i="1">
                            <a:latin typeface="Cambria Math" panose="02040503050406030204" pitchFamily="18" charset="0"/>
                          </a:rPr>
                          <m:t>𝐼𝐶𝐶</m:t>
                        </m:r>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−1)</m:t>
                        </m:r>
                      </m:den>
                    </m:f>
                  </m:oMath>
                </a14:m>
                <a:endParaRPr lang="en-GB" dirty="0"/>
              </a:p>
              <a:p>
                <a:pPr marL="0" indent="0">
                  <a:buNone/>
                </a:pPr>
                <a:endParaRPr lang="en-GB" dirty="0"/>
              </a:p>
              <a:p>
                <a:pPr marL="0" indent="0">
                  <a:buNone/>
                </a:pPr>
                <a:r>
                  <a:rPr lang="en-GB" dirty="0"/>
                  <a:t>So actual sample size must be </a:t>
                </a:r>
                <a:r>
                  <a:rPr lang="en-GB" b="1" dirty="0"/>
                  <a:t>inflated</a:t>
                </a:r>
                <a:r>
                  <a:rPr lang="en-GB" dirty="0"/>
                  <a:t> by the design effect</a:t>
                </a:r>
              </a:p>
              <a:p>
                <a:pPr marL="0" indent="0">
                  <a:buNone/>
                </a:pPr>
                <a:endParaRPr lang="en-GB" dirty="0"/>
              </a:p>
              <a:p>
                <a:endParaRPr lang="en-GB" dirty="0"/>
              </a:p>
            </p:txBody>
          </p:sp>
        </mc:Choice>
        <mc:Fallback xmlns="">
          <p:sp>
            <p:nvSpPr>
              <p:cNvPr id="3" name="Content Placeholder 2">
                <a:extLst>
                  <a:ext uri="{FF2B5EF4-FFF2-40B4-BE49-F238E27FC236}">
                    <a16:creationId xmlns:a16="http://schemas.microsoft.com/office/drawing/2014/main" id="{591674E5-BCE3-41FD-AB9B-7F4F93A71FE5}"/>
                  </a:ext>
                </a:extLst>
              </p:cNvPr>
              <p:cNvSpPr>
                <a:spLocks noGrp="1" noRot="1" noChangeAspect="1" noMove="1" noResize="1" noEditPoints="1" noAdjustHandles="1" noChangeArrowheads="1" noChangeShapeType="1" noTextEdit="1"/>
              </p:cNvSpPr>
              <p:nvPr>
                <p:ph idx="1"/>
              </p:nvPr>
            </p:nvSpPr>
            <p:spPr>
              <a:xfrm>
                <a:off x="838200" y="1825625"/>
                <a:ext cx="6319684" cy="4830814"/>
              </a:xfrm>
              <a:blipFill>
                <a:blip r:embed="rId3"/>
                <a:stretch>
                  <a:fillRect l="-1544" t="-2900" b="-3153"/>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41D5C07E-3C32-46CC-8AAC-A61D31EC6BF6}"/>
              </a:ext>
            </a:extLst>
          </p:cNvPr>
          <p:cNvPicPr>
            <a:picLocks noChangeAspect="1"/>
          </p:cNvPicPr>
          <p:nvPr/>
        </p:nvPicPr>
        <p:blipFill>
          <a:blip r:embed="rId4"/>
          <a:stretch>
            <a:fillRect/>
          </a:stretch>
        </p:blipFill>
        <p:spPr>
          <a:xfrm>
            <a:off x="6207336" y="1653151"/>
            <a:ext cx="5489531" cy="4110344"/>
          </a:xfrm>
          <a:prstGeom prst="rect">
            <a:avLst/>
          </a:prstGeom>
        </p:spPr>
      </p:pic>
    </p:spTree>
    <p:extLst>
      <p:ext uri="{BB962C8B-B14F-4D97-AF65-F5344CB8AC3E}">
        <p14:creationId xmlns:p14="http://schemas.microsoft.com/office/powerpoint/2010/main" val="32977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5242-C52B-47A3-BAF9-FC58CA7B19A2}"/>
              </a:ext>
            </a:extLst>
          </p:cNvPr>
          <p:cNvSpPr>
            <a:spLocks noGrp="1"/>
          </p:cNvSpPr>
          <p:nvPr>
            <p:ph type="title"/>
          </p:nvPr>
        </p:nvSpPr>
        <p:spPr/>
        <p:txBody>
          <a:bodyPr/>
          <a:lstStyle/>
          <a:p>
            <a:r>
              <a:rPr lang="en-GB" dirty="0"/>
              <a:t>For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674E5-BCE3-41FD-AB9B-7F4F93A71FE5}"/>
                  </a:ext>
                </a:extLst>
              </p:cNvPr>
              <p:cNvSpPr>
                <a:spLocks noGrp="1"/>
              </p:cNvSpPr>
              <p:nvPr>
                <p:ph idx="1"/>
              </p:nvPr>
            </p:nvSpPr>
            <p:spPr>
              <a:xfrm>
                <a:off x="596900" y="1690688"/>
                <a:ext cx="6319684" cy="4830814"/>
              </a:xfrm>
            </p:spPr>
            <p:txBody>
              <a:bodyPr>
                <a:normAutofit fontScale="92500" lnSpcReduction="10000"/>
              </a:bodyPr>
              <a:lstStyle/>
              <a:p>
                <a:pPr marL="0" indent="0">
                  <a:buNone/>
                </a:pPr>
                <a:r>
                  <a:rPr lang="en-GB" dirty="0"/>
                  <a:t>If ICC = 0.3 (around one third of variation is cage-specific)</a:t>
                </a:r>
                <a:endParaRPr lang="en-GB" dirty="0">
                  <a:latin typeface="MV Boli" panose="02000500030200090000" pitchFamily="2" charset="0"/>
                  <a:cs typeface="MV Boli" panose="02000500030200090000" pitchFamily="2" charset="0"/>
                </a:endParaRPr>
              </a:p>
              <a:p>
                <a:pPr marL="0" indent="0">
                  <a:buNone/>
                </a:pPr>
                <a:endParaRPr lang="en-GB" dirty="0">
                  <a:latin typeface="MV Boli" panose="02000500030200090000" pitchFamily="2" charset="0"/>
                  <a:cs typeface="MV Boli" panose="02000500030200090000" pitchFamily="2" charset="0"/>
                </a:endParaRPr>
              </a:p>
              <a:p>
                <a:pPr marL="0" indent="0">
                  <a:buNone/>
                </a:pPr>
                <a:r>
                  <a:rPr lang="en-GB" dirty="0">
                    <a:latin typeface="MV Boli" panose="02000500030200090000" pitchFamily="2" charset="0"/>
                    <a:cs typeface="MV Boli" panose="02000500030200090000" pitchFamily="2" charset="0"/>
                  </a:rPr>
                  <a:t>Then if we house 4 mice per cage:</a:t>
                </a:r>
              </a:p>
              <a:p>
                <a:pPr marL="0" indent="0">
                  <a:buNone/>
                </a:pPr>
                <a:endParaRPr lang="en-GB" dirty="0">
                  <a:latin typeface="MV Boli" panose="02000500030200090000" pitchFamily="2" charset="0"/>
                  <a:cs typeface="MV Boli" panose="02000500030200090000" pitchFamily="2" charset="0"/>
                </a:endParaRPr>
              </a:p>
              <a:p>
                <a:pPr marL="0" indent="0">
                  <a:buNone/>
                </a:pPr>
                <a:r>
                  <a:rPr lang="en-GB" dirty="0"/>
                  <a:t> </a:t>
                </a:r>
                <a:r>
                  <a:rPr lang="en-GB" sz="1600" dirty="0"/>
                  <a:t>      </a:t>
                </a:r>
                <a:r>
                  <a:rPr lang="en-GB" dirty="0"/>
                  <a:t> </a:t>
                </a:r>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𝑁</m:t>
                        </m:r>
                      </m:e>
                      <m:sub>
                        <m:r>
                          <m:rPr>
                            <m:nor/>
                          </m:rPr>
                          <a:rPr lang="en-GB" sz="2400" b="0" i="0" smtClean="0">
                            <a:latin typeface="Cambria Math" panose="02040503050406030204" pitchFamily="18" charset="0"/>
                          </a:rPr>
                          <m:t>effective</m:t>
                        </m:r>
                      </m:sub>
                    </m:sSub>
                    <m:r>
                      <a:rPr lang="en-GB" sz="2400" i="1" smtClean="0">
                        <a:latin typeface="Cambria Math" panose="02040503050406030204" pitchFamily="18" charset="0"/>
                      </a:rPr>
                      <m:t>=</m:t>
                    </m:r>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𝑁</m:t>
                        </m:r>
                      </m:num>
                      <m:den>
                        <m:r>
                          <a:rPr lang="en-GB" sz="2400" b="0" i="1" smtClean="0">
                            <a:latin typeface="Cambria Math" panose="02040503050406030204" pitchFamily="18" charset="0"/>
                          </a:rPr>
                          <m:t>𝐷</m:t>
                        </m:r>
                        <m:r>
                          <a:rPr lang="en-GB" sz="2400" b="0" i="1" smtClean="0">
                            <a:latin typeface="Cambria Math" panose="02040503050406030204" pitchFamily="18" charset="0"/>
                          </a:rPr>
                          <m:t>.</m:t>
                        </m:r>
                        <m:r>
                          <a:rPr lang="en-GB" sz="2400" b="0" i="1" smtClean="0">
                            <a:latin typeface="Cambria Math" panose="02040503050406030204" pitchFamily="18" charset="0"/>
                          </a:rPr>
                          <m:t>𝑒𝑓𝑓𝑒𝑐𝑡</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𝑁</m:t>
                        </m:r>
                      </m:num>
                      <m:den>
                        <m:r>
                          <a:rPr lang="en-GB" sz="2400" i="1">
                            <a:latin typeface="Cambria Math" panose="02040503050406030204" pitchFamily="18" charset="0"/>
                          </a:rPr>
                          <m:t>1+</m:t>
                        </m:r>
                        <m:r>
                          <a:rPr lang="en-GB" sz="2400" b="0" i="1" smtClean="0">
                            <a:latin typeface="Cambria Math" panose="02040503050406030204" pitchFamily="18" charset="0"/>
                          </a:rPr>
                          <m:t>0.3</m:t>
                        </m:r>
                        <m:r>
                          <a:rPr lang="en-GB" sz="240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(3)</m:t>
                        </m:r>
                      </m:den>
                    </m:f>
                    <m:r>
                      <a:rPr lang="en-GB" sz="2400" b="0" i="1" smtClean="0">
                        <a:latin typeface="Cambria Math" panose="02040503050406030204" pitchFamily="18" charset="0"/>
                        <a:ea typeface="Cambria Math" panose="02040503050406030204" pitchFamily="18" charset="0"/>
                      </a:rPr>
                      <m:t>≈</m:t>
                    </m:r>
                    <m:r>
                      <a:rPr lang="en-GB" sz="2400" b="1" i="1" smtClean="0">
                        <a:latin typeface="Cambria Math" panose="02040503050406030204" pitchFamily="18" charset="0"/>
                        <a:ea typeface="Cambria Math" panose="02040503050406030204" pitchFamily="18" charset="0"/>
                      </a:rPr>
                      <m:t>𝑵</m:t>
                    </m:r>
                    <m:r>
                      <a:rPr lang="en-GB" sz="2400" b="1" i="1" smtClean="0">
                        <a:latin typeface="Cambria Math" panose="02040503050406030204" pitchFamily="18" charset="0"/>
                        <a:ea typeface="Cambria Math" panose="02040503050406030204" pitchFamily="18" charset="0"/>
                      </a:rPr>
                      <m:t>/</m:t>
                    </m:r>
                    <m:r>
                      <a:rPr lang="en-GB" sz="2400" b="1" i="1" smtClean="0">
                        <a:latin typeface="Cambria Math" panose="02040503050406030204" pitchFamily="18" charset="0"/>
                        <a:ea typeface="Cambria Math" panose="02040503050406030204" pitchFamily="18" charset="0"/>
                      </a:rPr>
                      <m:t>𝟐</m:t>
                    </m:r>
                  </m:oMath>
                </a14:m>
                <a:endParaRPr lang="en-GB" b="1" dirty="0"/>
              </a:p>
              <a:p>
                <a:pPr marL="0" indent="0">
                  <a:buNone/>
                </a:pPr>
                <a:endParaRPr lang="en-GB" dirty="0"/>
              </a:p>
              <a:p>
                <a:pPr marL="0" indent="0">
                  <a:buNone/>
                </a:pPr>
                <a:r>
                  <a:rPr lang="en-GB" dirty="0"/>
                  <a:t>So actual sample size must be </a:t>
                </a:r>
                <a:r>
                  <a:rPr lang="en-GB" b="1" dirty="0"/>
                  <a:t>doubled</a:t>
                </a:r>
              </a:p>
              <a:p>
                <a:pPr marL="0" indent="0">
                  <a:buNone/>
                </a:pPr>
                <a:endParaRPr lang="en-GB" b="1" dirty="0"/>
              </a:p>
              <a:p>
                <a:pPr marL="0" indent="0">
                  <a:buNone/>
                </a:pPr>
                <a:r>
                  <a:rPr lang="en-GB" b="1" dirty="0"/>
                  <a:t>Exercise:  If the ICC is 0.2, and we keep 2 mice per cage, what is the design effect?</a:t>
                </a:r>
                <a:endParaRPr lang="en-GB" dirty="0"/>
              </a:p>
              <a:p>
                <a:pPr marL="0" indent="0">
                  <a:buNone/>
                </a:pPr>
                <a:endParaRPr lang="en-GB" dirty="0"/>
              </a:p>
              <a:p>
                <a:endParaRPr lang="en-GB" dirty="0"/>
              </a:p>
            </p:txBody>
          </p:sp>
        </mc:Choice>
        <mc:Fallback xmlns="">
          <p:sp>
            <p:nvSpPr>
              <p:cNvPr id="3" name="Content Placeholder 2">
                <a:extLst>
                  <a:ext uri="{FF2B5EF4-FFF2-40B4-BE49-F238E27FC236}">
                    <a16:creationId xmlns:a16="http://schemas.microsoft.com/office/drawing/2014/main" id="{591674E5-BCE3-41FD-AB9B-7F4F93A71FE5}"/>
                  </a:ext>
                </a:extLst>
              </p:cNvPr>
              <p:cNvSpPr>
                <a:spLocks noGrp="1" noRot="1" noChangeAspect="1" noMove="1" noResize="1" noEditPoints="1" noAdjustHandles="1" noChangeArrowheads="1" noChangeShapeType="1" noTextEdit="1"/>
              </p:cNvSpPr>
              <p:nvPr>
                <p:ph idx="1"/>
              </p:nvPr>
            </p:nvSpPr>
            <p:spPr>
              <a:xfrm>
                <a:off x="596900" y="1690688"/>
                <a:ext cx="6319684" cy="4830814"/>
              </a:xfrm>
              <a:blipFill>
                <a:blip r:embed="rId3"/>
                <a:stretch>
                  <a:fillRect l="-1736" t="-2522" b="-631"/>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41D5C07E-3C32-46CC-8AAC-A61D31EC6BF6}"/>
              </a:ext>
            </a:extLst>
          </p:cNvPr>
          <p:cNvPicPr>
            <a:picLocks noChangeAspect="1"/>
          </p:cNvPicPr>
          <p:nvPr/>
        </p:nvPicPr>
        <p:blipFill>
          <a:blip r:embed="rId3"/>
          <a:stretch>
            <a:fillRect/>
          </a:stretch>
        </p:blipFill>
        <p:spPr>
          <a:xfrm>
            <a:off x="6474036" y="1589651"/>
            <a:ext cx="5489531" cy="4110344"/>
          </a:xfrm>
          <a:prstGeom prst="rect">
            <a:avLst/>
          </a:prstGeom>
        </p:spPr>
      </p:pic>
    </p:spTree>
    <p:extLst>
      <p:ext uri="{BB962C8B-B14F-4D97-AF65-F5344CB8AC3E}">
        <p14:creationId xmlns:p14="http://schemas.microsoft.com/office/powerpoint/2010/main" val="168026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C173-7342-5473-95AA-F2016ABB77FC}"/>
              </a:ext>
            </a:extLst>
          </p:cNvPr>
          <p:cNvSpPr>
            <a:spLocks noGrp="1"/>
          </p:cNvSpPr>
          <p:nvPr>
            <p:ph type="title"/>
          </p:nvPr>
        </p:nvSpPr>
        <p:spPr>
          <a:xfrm>
            <a:off x="323850" y="195262"/>
            <a:ext cx="10515600" cy="1325563"/>
          </a:xfrm>
        </p:spPr>
        <p:txBody>
          <a:bodyPr/>
          <a:lstStyle/>
          <a:p>
            <a:r>
              <a:rPr lang="en-GB" dirty="0"/>
              <a:t>Technical and biological replicates</a:t>
            </a:r>
          </a:p>
        </p:txBody>
      </p:sp>
      <p:sp>
        <p:nvSpPr>
          <p:cNvPr id="3" name="Content Placeholder 2">
            <a:extLst>
              <a:ext uri="{FF2B5EF4-FFF2-40B4-BE49-F238E27FC236}">
                <a16:creationId xmlns:a16="http://schemas.microsoft.com/office/drawing/2014/main" id="{559620DA-8301-2084-3EFB-0469A1FC8E8E}"/>
              </a:ext>
            </a:extLst>
          </p:cNvPr>
          <p:cNvSpPr>
            <a:spLocks noGrp="1"/>
          </p:cNvSpPr>
          <p:nvPr>
            <p:ph idx="1"/>
          </p:nvPr>
        </p:nvSpPr>
        <p:spPr>
          <a:xfrm>
            <a:off x="457200" y="1520825"/>
            <a:ext cx="10515600" cy="4351338"/>
          </a:xfrm>
        </p:spPr>
        <p:txBody>
          <a:bodyPr>
            <a:normAutofit/>
          </a:bodyPr>
          <a:lstStyle/>
          <a:p>
            <a:r>
              <a:rPr lang="en-GB" sz="2400" dirty="0" err="1"/>
              <a:t>So.</a:t>
            </a:r>
            <a:r>
              <a:rPr lang="en-GB" sz="2400" dirty="0"/>
              <a:t>. What is a biological replicate?</a:t>
            </a:r>
          </a:p>
          <a:p>
            <a:r>
              <a:rPr lang="en-GB" sz="2400" dirty="0"/>
              <a:t>What is a technical replicate?</a:t>
            </a:r>
          </a:p>
        </p:txBody>
      </p:sp>
      <p:pic>
        <p:nvPicPr>
          <p:cNvPr id="5" name="Picture 4">
            <a:extLst>
              <a:ext uri="{FF2B5EF4-FFF2-40B4-BE49-F238E27FC236}">
                <a16:creationId xmlns:a16="http://schemas.microsoft.com/office/drawing/2014/main" id="{C80AAA53-3CBC-7CC3-8603-83C530959336}"/>
              </a:ext>
            </a:extLst>
          </p:cNvPr>
          <p:cNvPicPr>
            <a:picLocks noChangeAspect="1"/>
          </p:cNvPicPr>
          <p:nvPr/>
        </p:nvPicPr>
        <p:blipFill>
          <a:blip r:embed="rId2"/>
          <a:stretch>
            <a:fillRect/>
          </a:stretch>
        </p:blipFill>
        <p:spPr>
          <a:xfrm>
            <a:off x="771728" y="2628697"/>
            <a:ext cx="5165159" cy="3877027"/>
          </a:xfrm>
          <a:prstGeom prst="rect">
            <a:avLst/>
          </a:prstGeom>
        </p:spPr>
      </p:pic>
      <p:sp>
        <p:nvSpPr>
          <p:cNvPr id="6" name="TextBox 5">
            <a:extLst>
              <a:ext uri="{FF2B5EF4-FFF2-40B4-BE49-F238E27FC236}">
                <a16:creationId xmlns:a16="http://schemas.microsoft.com/office/drawing/2014/main" id="{E61A4117-0537-70D9-F062-1EE399951E94}"/>
              </a:ext>
            </a:extLst>
          </p:cNvPr>
          <p:cNvSpPr txBox="1"/>
          <p:nvPr/>
        </p:nvSpPr>
        <p:spPr>
          <a:xfrm>
            <a:off x="6595150" y="2628697"/>
            <a:ext cx="4825122" cy="2585323"/>
          </a:xfrm>
          <a:prstGeom prst="rect">
            <a:avLst/>
          </a:prstGeom>
          <a:noFill/>
        </p:spPr>
        <p:txBody>
          <a:bodyPr wrap="square" rtlCol="0">
            <a:spAutoFit/>
          </a:bodyPr>
          <a:lstStyle/>
          <a:p>
            <a:r>
              <a:rPr lang="en-GB" dirty="0"/>
              <a:t>We might have several levels of replication and sources of variation</a:t>
            </a:r>
          </a:p>
          <a:p>
            <a:endParaRPr lang="en-GB" dirty="0"/>
          </a:p>
          <a:p>
            <a:r>
              <a:rPr lang="en-GB" dirty="0"/>
              <a:t>Calling these levels ‘biological’ or ‘technical’ replicates is probably an over-simplification a lot of the time, but fits our purposes often.</a:t>
            </a:r>
          </a:p>
          <a:p>
            <a:endParaRPr lang="en-GB" dirty="0"/>
          </a:p>
          <a:p>
            <a:r>
              <a:rPr lang="en-GB" dirty="0"/>
              <a:t>Linear mixed models can help with more general scenarios</a:t>
            </a:r>
          </a:p>
        </p:txBody>
      </p:sp>
    </p:spTree>
    <p:extLst>
      <p:ext uri="{BB962C8B-B14F-4D97-AF65-F5344CB8AC3E}">
        <p14:creationId xmlns:p14="http://schemas.microsoft.com/office/powerpoint/2010/main" val="17020220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Arrow Connector 54">
            <a:extLst>
              <a:ext uri="{FF2B5EF4-FFF2-40B4-BE49-F238E27FC236}">
                <a16:creationId xmlns:a16="http://schemas.microsoft.com/office/drawing/2014/main" id="{347771BF-54F9-BFE5-0C0B-2114AA95A398}"/>
              </a:ext>
            </a:extLst>
          </p:cNvPr>
          <p:cNvCxnSpPr>
            <a:cxnSpLocks/>
          </p:cNvCxnSpPr>
          <p:nvPr/>
        </p:nvCxnSpPr>
        <p:spPr>
          <a:xfrm flipH="1">
            <a:off x="10351513" y="2973666"/>
            <a:ext cx="223736" cy="237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74FCDB6-80C9-4F52-9C78-5BBA141D5D0C}"/>
              </a:ext>
            </a:extLst>
          </p:cNvPr>
          <p:cNvSpPr>
            <a:spLocks noGrp="1"/>
          </p:cNvSpPr>
          <p:nvPr>
            <p:ph type="title"/>
          </p:nvPr>
        </p:nvSpPr>
        <p:spPr>
          <a:xfrm>
            <a:off x="274754" y="30720"/>
            <a:ext cx="10515600" cy="1325563"/>
          </a:xfrm>
        </p:spPr>
        <p:txBody>
          <a:bodyPr/>
          <a:lstStyle/>
          <a:p>
            <a:r>
              <a:rPr lang="en-GB" dirty="0"/>
              <a:t>Biological and technical replicates</a:t>
            </a:r>
          </a:p>
        </p:txBody>
      </p:sp>
      <p:sp>
        <p:nvSpPr>
          <p:cNvPr id="93" name="TextBox 92">
            <a:extLst>
              <a:ext uri="{FF2B5EF4-FFF2-40B4-BE49-F238E27FC236}">
                <a16:creationId xmlns:a16="http://schemas.microsoft.com/office/drawing/2014/main" id="{0C909AAA-90EE-4BCC-8427-D80AD1857F89}"/>
              </a:ext>
            </a:extLst>
          </p:cNvPr>
          <p:cNvSpPr txBox="1"/>
          <p:nvPr/>
        </p:nvSpPr>
        <p:spPr>
          <a:xfrm>
            <a:off x="8384861" y="2369323"/>
            <a:ext cx="2980072" cy="369332"/>
          </a:xfrm>
          <a:prstGeom prst="rect">
            <a:avLst/>
          </a:prstGeom>
          <a:noFill/>
        </p:spPr>
        <p:txBody>
          <a:bodyPr wrap="square" lIns="0" tIns="0" rIns="0" bIns="0" rtlCol="0">
            <a:spAutoFit/>
          </a:bodyPr>
          <a:lstStyle/>
          <a:p>
            <a:r>
              <a:rPr lang="en-GB" sz="2400" dirty="0"/>
              <a:t> </a:t>
            </a:r>
          </a:p>
        </p:txBody>
      </p:sp>
      <p:sp>
        <p:nvSpPr>
          <p:cNvPr id="40" name="TextBox 39">
            <a:extLst>
              <a:ext uri="{FF2B5EF4-FFF2-40B4-BE49-F238E27FC236}">
                <a16:creationId xmlns:a16="http://schemas.microsoft.com/office/drawing/2014/main" id="{3F50E2A1-279C-49AA-77FB-21D1B090F01C}"/>
              </a:ext>
            </a:extLst>
          </p:cNvPr>
          <p:cNvSpPr txBox="1"/>
          <p:nvPr/>
        </p:nvSpPr>
        <p:spPr>
          <a:xfrm>
            <a:off x="5793104" y="1331585"/>
            <a:ext cx="3050982" cy="1477328"/>
          </a:xfrm>
          <a:prstGeom prst="rect">
            <a:avLst/>
          </a:prstGeom>
          <a:noFill/>
        </p:spPr>
        <p:txBody>
          <a:bodyPr wrap="square" rtlCol="0">
            <a:spAutoFit/>
          </a:bodyPr>
          <a:lstStyle/>
          <a:p>
            <a:r>
              <a:rPr lang="en-GB" dirty="0">
                <a:latin typeface="MV Boli" panose="02000500030200090000" pitchFamily="2" charset="0"/>
                <a:cs typeface="MV Boli" panose="02000500030200090000" pitchFamily="2" charset="0"/>
              </a:rPr>
              <a:t>What is the standard error of the estimate of population average?</a:t>
            </a:r>
          </a:p>
          <a:p>
            <a:endParaRPr lang="en-GB" dirty="0">
              <a:latin typeface="MV Boli" panose="02000500030200090000" pitchFamily="2" charset="0"/>
              <a:cs typeface="MV Boli" panose="02000500030200090000" pitchFamily="2" charset="0"/>
            </a:endParaRPr>
          </a:p>
          <a:p>
            <a:endParaRPr lang="en-GB" dirty="0">
              <a:latin typeface="MV Boli" panose="02000500030200090000" pitchFamily="2" charset="0"/>
              <a:cs typeface="MV Boli" panose="02000500030200090000" pitchFamily="2"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6122181-1586-B2BE-373B-14FD579E8D79}"/>
                  </a:ext>
                </a:extLst>
              </p:cNvPr>
              <p:cNvSpPr txBox="1"/>
              <p:nvPr/>
            </p:nvSpPr>
            <p:spPr>
              <a:xfrm>
                <a:off x="6401874" y="1973641"/>
                <a:ext cx="4510539" cy="10911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𝑠𝑒</m:t>
                          </m:r>
                        </m:e>
                        <m:sub>
                          <m:r>
                            <a:rPr lang="en-GB" sz="2400" b="0" i="1" smtClean="0">
                              <a:latin typeface="Cambria Math" panose="02040503050406030204" pitchFamily="18" charset="0"/>
                            </a:rPr>
                            <m:t>𝑚𝑒𝑎𝑛</m:t>
                          </m:r>
                        </m:sub>
                      </m:sSub>
                      <m:r>
                        <a:rPr lang="en-GB" sz="2400" i="1" smtClean="0">
                          <a:latin typeface="Cambria Math" panose="02040503050406030204" pitchFamily="18" charset="0"/>
                        </a:rPr>
                        <m:t>=</m:t>
                      </m:r>
                      <m:rad>
                        <m:radPr>
                          <m:degHide m:val="on"/>
                          <m:ctrlPr>
                            <a:rPr lang="en-GB" sz="2400" i="1" smtClean="0">
                              <a:latin typeface="Cambria Math" panose="02040503050406030204" pitchFamily="18" charset="0"/>
                            </a:rPr>
                          </m:ctrlPr>
                        </m:radPr>
                        <m:deg/>
                        <m:e>
                          <m:f>
                            <m:fPr>
                              <m:ctrlPr>
                                <a:rPr lang="en-GB" sz="2400" i="1">
                                  <a:latin typeface="Cambria Math" panose="02040503050406030204" pitchFamily="18" charset="0"/>
                                </a:rPr>
                              </m:ctrlPr>
                            </m:fPr>
                            <m:num>
                              <m:r>
                                <a:rPr lang="en-GB" sz="2400" i="1">
                                  <a:latin typeface="Cambria Math" panose="02040503050406030204" pitchFamily="18" charset="0"/>
                                </a:rPr>
                                <m:t>𝑠</m:t>
                              </m:r>
                              <m:sSubSup>
                                <m:sSubSupPr>
                                  <m:ctrlPr>
                                    <a:rPr lang="en-GB" sz="2400" i="1">
                                      <a:latin typeface="Cambria Math" panose="02040503050406030204" pitchFamily="18" charset="0"/>
                                    </a:rPr>
                                  </m:ctrlPr>
                                </m:sSubSupPr>
                                <m:e>
                                  <m:r>
                                    <a:rPr lang="en-GB" sz="2400" i="1">
                                      <a:latin typeface="Cambria Math" panose="02040503050406030204" pitchFamily="18" charset="0"/>
                                    </a:rPr>
                                    <m:t>𝑑</m:t>
                                  </m:r>
                                </m:e>
                                <m:sub>
                                  <m:r>
                                    <a:rPr lang="en-GB" sz="2400" i="1">
                                      <a:latin typeface="Cambria Math" panose="02040503050406030204" pitchFamily="18" charset="0"/>
                                    </a:rPr>
                                    <m:t>𝑏</m:t>
                                  </m:r>
                                  <m:r>
                                    <a:rPr lang="en-GB" sz="2400" b="0" i="1" smtClean="0">
                                      <a:latin typeface="Cambria Math" panose="02040503050406030204" pitchFamily="18" charset="0"/>
                                    </a:rPr>
                                    <m:t>.</m:t>
                                  </m:r>
                                  <m:r>
                                    <a:rPr lang="en-GB" sz="2400" b="0" i="1" smtClean="0">
                                      <a:latin typeface="Cambria Math" panose="02040503050406030204" pitchFamily="18" charset="0"/>
                                    </a:rPr>
                                    <m:t>𝑜𝑏𝑠</m:t>
                                  </m:r>
                                </m:sub>
                                <m:sup>
                                  <m:r>
                                    <a:rPr lang="en-GB" sz="2400" i="1">
                                      <a:latin typeface="Cambria Math" panose="02040503050406030204" pitchFamily="18" charset="0"/>
                                    </a:rPr>
                                    <m:t>2</m:t>
                                  </m:r>
                                </m:sup>
                              </m:sSubSup>
                            </m:num>
                            <m:den>
                              <m:r>
                                <a:rPr lang="en-GB" sz="2400" i="1">
                                  <a:latin typeface="Cambria Math" panose="02040503050406030204" pitchFamily="18" charset="0"/>
                                </a:rPr>
                                <m:t>𝑁</m:t>
                              </m:r>
                            </m:den>
                          </m:f>
                        </m:e>
                      </m:rad>
                    </m:oMath>
                  </m:oMathPara>
                </a14:m>
                <a:endParaRPr lang="en-GB" sz="2400" dirty="0"/>
              </a:p>
            </p:txBody>
          </p:sp>
        </mc:Choice>
        <mc:Fallback xmlns="">
          <p:sp>
            <p:nvSpPr>
              <p:cNvPr id="47" name="TextBox 46">
                <a:extLst>
                  <a:ext uri="{FF2B5EF4-FFF2-40B4-BE49-F238E27FC236}">
                    <a16:creationId xmlns:a16="http://schemas.microsoft.com/office/drawing/2014/main" id="{96122181-1586-B2BE-373B-14FD579E8D79}"/>
                  </a:ext>
                </a:extLst>
              </p:cNvPr>
              <p:cNvSpPr txBox="1">
                <a:spLocks noRot="1" noChangeAspect="1" noMove="1" noResize="1" noEditPoints="1" noAdjustHandles="1" noChangeArrowheads="1" noChangeShapeType="1" noTextEdit="1"/>
              </p:cNvSpPr>
              <p:nvPr/>
            </p:nvSpPr>
            <p:spPr>
              <a:xfrm>
                <a:off x="6401874" y="1973641"/>
                <a:ext cx="4510539" cy="109119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DAF69C5-FFF7-284D-F20C-3879F6A540A3}"/>
                  </a:ext>
                </a:extLst>
              </p:cNvPr>
              <p:cNvSpPr txBox="1"/>
              <p:nvPr/>
            </p:nvSpPr>
            <p:spPr>
              <a:xfrm>
                <a:off x="6672637" y="3193458"/>
                <a:ext cx="4475107" cy="10911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m:t>
                      </m:r>
                      <m:rad>
                        <m:radPr>
                          <m:degHide m:val="on"/>
                          <m:ctrlPr>
                            <a:rPr lang="en-GB" sz="2400" i="1" smtClean="0">
                              <a:latin typeface="Cambria Math" panose="02040503050406030204" pitchFamily="18" charset="0"/>
                            </a:rPr>
                          </m:ctrlPr>
                        </m:radPr>
                        <m:deg/>
                        <m:e>
                          <m:f>
                            <m:fPr>
                              <m:ctrlPr>
                                <a:rPr lang="en-GB" sz="2400" i="1">
                                  <a:latin typeface="Cambria Math" panose="02040503050406030204" pitchFamily="18" charset="0"/>
                                </a:rPr>
                              </m:ctrlPr>
                            </m:fPr>
                            <m:num>
                              <m:r>
                                <a:rPr lang="en-GB" sz="2400" i="1">
                                  <a:latin typeface="Cambria Math" panose="02040503050406030204" pitchFamily="18" charset="0"/>
                                </a:rPr>
                                <m:t>𝑠</m:t>
                              </m:r>
                              <m:sSubSup>
                                <m:sSubSupPr>
                                  <m:ctrlPr>
                                    <a:rPr lang="en-GB" sz="2400" b="0" i="1" smtClean="0">
                                      <a:latin typeface="Cambria Math" panose="02040503050406030204" pitchFamily="18" charset="0"/>
                                    </a:rPr>
                                  </m:ctrlPr>
                                </m:sSubSupPr>
                                <m:e>
                                  <m:r>
                                    <a:rPr lang="en-GB" sz="2400" i="1">
                                      <a:latin typeface="Cambria Math" panose="02040503050406030204" pitchFamily="18" charset="0"/>
                                    </a:rPr>
                                    <m:t>𝑑</m:t>
                                  </m:r>
                                </m:e>
                                <m:sub>
                                  <m:r>
                                    <a:rPr lang="en-GB" sz="2400" i="1">
                                      <a:latin typeface="Cambria Math" panose="02040503050406030204" pitchFamily="18" charset="0"/>
                                    </a:rPr>
                                    <m:t>𝑏</m:t>
                                  </m:r>
                                </m:sub>
                                <m:sup>
                                  <m:r>
                                    <a:rPr lang="en-GB" sz="2400" b="0" i="1" smtClean="0">
                                      <a:latin typeface="Cambria Math" panose="02040503050406030204" pitchFamily="18" charset="0"/>
                                    </a:rPr>
                                    <m:t>2</m:t>
                                  </m:r>
                                </m:sup>
                              </m:sSubSup>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𝑠</m:t>
                                  </m:r>
                                  <m:sSubSup>
                                    <m:sSubSupPr>
                                      <m:ctrlPr>
                                        <a:rPr lang="en-GB" sz="2400" b="0" i="1" smtClean="0">
                                          <a:latin typeface="Cambria Math" panose="02040503050406030204" pitchFamily="18" charset="0"/>
                                        </a:rPr>
                                      </m:ctrlPr>
                                    </m:sSubSupPr>
                                    <m:e>
                                      <m:r>
                                        <a:rPr lang="en-GB" sz="2400" i="1">
                                          <a:latin typeface="Cambria Math" panose="02040503050406030204" pitchFamily="18" charset="0"/>
                                        </a:rPr>
                                        <m:t>𝑑</m:t>
                                      </m:r>
                                    </m:e>
                                    <m:sub>
                                      <m:r>
                                        <a:rPr lang="en-GB" sz="2400" i="1">
                                          <a:latin typeface="Cambria Math" panose="02040503050406030204" pitchFamily="18" charset="0"/>
                                        </a:rPr>
                                        <m:t>𝑡</m:t>
                                      </m:r>
                                    </m:sub>
                                    <m:sup>
                                      <m:r>
                                        <a:rPr lang="en-GB" sz="2400" b="0" i="1" smtClean="0">
                                          <a:latin typeface="Cambria Math" panose="02040503050406030204" pitchFamily="18" charset="0"/>
                                        </a:rPr>
                                        <m:t>2</m:t>
                                      </m:r>
                                    </m:sup>
                                  </m:sSubSup>
                                </m:num>
                                <m:den>
                                  <m:r>
                                    <a:rPr lang="en-GB" sz="2400" b="0" i="1" smtClean="0">
                                      <a:latin typeface="Cambria Math" panose="02040503050406030204" pitchFamily="18" charset="0"/>
                                    </a:rPr>
                                    <m:t>𝑛</m:t>
                                  </m:r>
                                </m:den>
                              </m:f>
                              <m:r>
                                <a:rPr lang="en-GB" sz="2400" i="1">
                                  <a:latin typeface="Cambria Math" panose="02040503050406030204" pitchFamily="18" charset="0"/>
                                </a:rPr>
                                <m:t> </m:t>
                              </m:r>
                            </m:num>
                            <m:den>
                              <m:r>
                                <a:rPr lang="en-GB" sz="2400" b="0" i="1" smtClean="0">
                                  <a:latin typeface="Cambria Math" panose="02040503050406030204" pitchFamily="18" charset="0"/>
                                </a:rPr>
                                <m:t>𝑁</m:t>
                              </m:r>
                            </m:den>
                          </m:f>
                        </m:e>
                      </m:rad>
                    </m:oMath>
                  </m:oMathPara>
                </a14:m>
                <a:endParaRPr lang="en-GB" sz="2400" dirty="0"/>
              </a:p>
            </p:txBody>
          </p:sp>
        </mc:Choice>
        <mc:Fallback xmlns="">
          <p:sp>
            <p:nvSpPr>
              <p:cNvPr id="48" name="TextBox 47">
                <a:extLst>
                  <a:ext uri="{FF2B5EF4-FFF2-40B4-BE49-F238E27FC236}">
                    <a16:creationId xmlns:a16="http://schemas.microsoft.com/office/drawing/2014/main" id="{3DAF69C5-FFF7-284D-F20C-3879F6A540A3}"/>
                  </a:ext>
                </a:extLst>
              </p:cNvPr>
              <p:cNvSpPr txBox="1">
                <a:spLocks noRot="1" noChangeAspect="1" noMove="1" noResize="1" noEditPoints="1" noAdjustHandles="1" noChangeArrowheads="1" noChangeShapeType="1" noTextEdit="1"/>
              </p:cNvSpPr>
              <p:nvPr/>
            </p:nvSpPr>
            <p:spPr>
              <a:xfrm>
                <a:off x="6672637" y="3193458"/>
                <a:ext cx="4475107" cy="109119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E94BD4B-D3E8-F003-F7CA-BCF519CBE37F}"/>
                  </a:ext>
                </a:extLst>
              </p:cNvPr>
              <p:cNvSpPr txBox="1"/>
              <p:nvPr/>
            </p:nvSpPr>
            <p:spPr>
              <a:xfrm>
                <a:off x="6769912" y="4501296"/>
                <a:ext cx="4510539" cy="14550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i="1" smtClean="0">
                          <a:latin typeface="Cambria Math" panose="02040503050406030204" pitchFamily="18" charset="0"/>
                        </a:rPr>
                        <m:t>=</m:t>
                      </m:r>
                      <m:rad>
                        <m:radPr>
                          <m:degHide m:val="on"/>
                          <m:ctrlPr>
                            <a:rPr lang="en-GB" sz="3200" i="1" smtClean="0">
                              <a:latin typeface="Cambria Math" panose="02040503050406030204" pitchFamily="18" charset="0"/>
                            </a:rPr>
                          </m:ctrlPr>
                        </m:radPr>
                        <m:deg/>
                        <m:e>
                          <m:f>
                            <m:fPr>
                              <m:ctrlPr>
                                <a:rPr lang="en-GB" sz="3200" i="1">
                                  <a:latin typeface="Cambria Math" panose="02040503050406030204" pitchFamily="18" charset="0"/>
                                </a:rPr>
                              </m:ctrlPr>
                            </m:fPr>
                            <m:num>
                              <m:r>
                                <a:rPr lang="en-GB" sz="3200" i="1">
                                  <a:latin typeface="Cambria Math" panose="02040503050406030204" pitchFamily="18" charset="0"/>
                                </a:rPr>
                                <m:t>𝑠</m:t>
                              </m:r>
                              <m:sSubSup>
                                <m:sSubSupPr>
                                  <m:ctrlPr>
                                    <a:rPr lang="en-GB" sz="3200" b="0" i="1" smtClean="0">
                                      <a:latin typeface="Cambria Math" panose="02040503050406030204" pitchFamily="18" charset="0"/>
                                    </a:rPr>
                                  </m:ctrlPr>
                                </m:sSubSupPr>
                                <m:e>
                                  <m:r>
                                    <a:rPr lang="en-GB" sz="3200" i="1">
                                      <a:latin typeface="Cambria Math" panose="02040503050406030204" pitchFamily="18" charset="0"/>
                                    </a:rPr>
                                    <m:t>𝑑</m:t>
                                  </m:r>
                                </m:e>
                                <m:sub>
                                  <m:r>
                                    <a:rPr lang="en-GB" sz="3200" i="1">
                                      <a:latin typeface="Cambria Math" panose="02040503050406030204" pitchFamily="18" charset="0"/>
                                    </a:rPr>
                                    <m:t>𝑏</m:t>
                                  </m:r>
                                </m:sub>
                                <m:sup>
                                  <m:r>
                                    <a:rPr lang="en-GB" sz="3200" b="0" i="1" smtClean="0">
                                      <a:latin typeface="Cambria Math" panose="02040503050406030204" pitchFamily="18" charset="0"/>
                                    </a:rPr>
                                    <m:t>2</m:t>
                                  </m:r>
                                </m:sup>
                              </m:sSubSup>
                              <m:r>
                                <a:rPr lang="en-GB" sz="3200" i="1">
                                  <a:latin typeface="Cambria Math" panose="02040503050406030204" pitchFamily="18" charset="0"/>
                                </a:rPr>
                                <m:t> </m:t>
                              </m:r>
                            </m:num>
                            <m:den>
                              <m:r>
                                <a:rPr lang="en-GB" sz="3200" b="0" i="1" smtClean="0">
                                  <a:latin typeface="Cambria Math" panose="02040503050406030204" pitchFamily="18" charset="0"/>
                                </a:rPr>
                                <m:t>𝑁</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𝑠</m:t>
                              </m:r>
                              <m:sSubSup>
                                <m:sSubSupPr>
                                  <m:ctrlPr>
                                    <a:rPr lang="en-GB" sz="3200" b="0" i="1" smtClean="0">
                                      <a:latin typeface="Cambria Math" panose="02040503050406030204" pitchFamily="18" charset="0"/>
                                    </a:rPr>
                                  </m:ctrlPr>
                                </m:sSubSupPr>
                                <m:e>
                                  <m:r>
                                    <a:rPr lang="en-GB" sz="3200" b="0" i="1" smtClean="0">
                                      <a:latin typeface="Cambria Math" panose="02040503050406030204" pitchFamily="18" charset="0"/>
                                    </a:rPr>
                                    <m:t>𝑑</m:t>
                                  </m:r>
                                </m:e>
                                <m:sub>
                                  <m:r>
                                    <a:rPr lang="en-GB" sz="3200" b="0" i="1" smtClean="0">
                                      <a:latin typeface="Cambria Math" panose="02040503050406030204" pitchFamily="18" charset="0"/>
                                    </a:rPr>
                                    <m:t>𝑡</m:t>
                                  </m:r>
                                </m:sub>
                                <m:sup>
                                  <m:r>
                                    <a:rPr lang="en-GB" sz="3200" b="0" i="1" smtClean="0">
                                      <a:latin typeface="Cambria Math" panose="02040503050406030204" pitchFamily="18" charset="0"/>
                                    </a:rPr>
                                    <m:t>2</m:t>
                                  </m:r>
                                </m:sup>
                              </m:sSubSup>
                            </m:num>
                            <m:den>
                              <m:r>
                                <a:rPr lang="en-GB" sz="3200" b="0" i="1" smtClean="0">
                                  <a:latin typeface="Cambria Math" panose="02040503050406030204" pitchFamily="18" charset="0"/>
                                </a:rPr>
                                <m:t>𝑁</m:t>
                              </m:r>
                              <m:r>
                                <a:rPr lang="en-GB" sz="3200" b="0" i="1" smtClean="0">
                                  <a:latin typeface="Cambria Math" panose="02040503050406030204" pitchFamily="18" charset="0"/>
                                </a:rPr>
                                <m:t>×</m:t>
                              </m:r>
                              <m:r>
                                <a:rPr lang="en-GB" sz="3200" b="0" i="1" smtClean="0">
                                  <a:latin typeface="Cambria Math" panose="02040503050406030204" pitchFamily="18" charset="0"/>
                                </a:rPr>
                                <m:t>𝑛</m:t>
                              </m:r>
                            </m:den>
                          </m:f>
                        </m:e>
                      </m:rad>
                    </m:oMath>
                  </m:oMathPara>
                </a14:m>
                <a:endParaRPr lang="en-GB" sz="3200" dirty="0"/>
              </a:p>
            </p:txBody>
          </p:sp>
        </mc:Choice>
        <mc:Fallback xmlns="">
          <p:sp>
            <p:nvSpPr>
              <p:cNvPr id="50" name="TextBox 49">
                <a:extLst>
                  <a:ext uri="{FF2B5EF4-FFF2-40B4-BE49-F238E27FC236}">
                    <a16:creationId xmlns:a16="http://schemas.microsoft.com/office/drawing/2014/main" id="{6E94BD4B-D3E8-F003-F7CA-BCF519CBE37F}"/>
                  </a:ext>
                </a:extLst>
              </p:cNvPr>
              <p:cNvSpPr txBox="1">
                <a:spLocks noRot="1" noChangeAspect="1" noMove="1" noResize="1" noEditPoints="1" noAdjustHandles="1" noChangeArrowheads="1" noChangeShapeType="1" noTextEdit="1"/>
              </p:cNvSpPr>
              <p:nvPr/>
            </p:nvSpPr>
            <p:spPr>
              <a:xfrm>
                <a:off x="6769912" y="4501296"/>
                <a:ext cx="4510539" cy="1455014"/>
              </a:xfrm>
              <a:prstGeom prst="rect">
                <a:avLst/>
              </a:prstGeom>
              <a:blipFill>
                <a:blip r:embed="rId5"/>
                <a:stretch>
                  <a:fillRect/>
                </a:stretch>
              </a:blipFill>
            </p:spPr>
            <p:txBody>
              <a:bodyPr/>
              <a:lstStyle/>
              <a:p>
                <a:r>
                  <a:rPr lang="en-GB">
                    <a:noFill/>
                  </a:rPr>
                  <a:t> </a:t>
                </a:r>
              </a:p>
            </p:txBody>
          </p:sp>
        </mc:Fallback>
      </mc:AlternateContent>
      <p:sp>
        <p:nvSpPr>
          <p:cNvPr id="51" name="TextBox 50">
            <a:extLst>
              <a:ext uri="{FF2B5EF4-FFF2-40B4-BE49-F238E27FC236}">
                <a16:creationId xmlns:a16="http://schemas.microsoft.com/office/drawing/2014/main" id="{EA42E831-686E-DF36-04CC-714D1CA03143}"/>
              </a:ext>
            </a:extLst>
          </p:cNvPr>
          <p:cNvSpPr txBox="1"/>
          <p:nvPr/>
        </p:nvSpPr>
        <p:spPr>
          <a:xfrm>
            <a:off x="6401874" y="6156844"/>
            <a:ext cx="5492231" cy="400110"/>
          </a:xfrm>
          <a:prstGeom prst="rect">
            <a:avLst/>
          </a:prstGeom>
          <a:noFill/>
        </p:spPr>
        <p:txBody>
          <a:bodyPr wrap="square" rtlCol="0">
            <a:spAutoFit/>
          </a:bodyPr>
          <a:lstStyle/>
          <a:p>
            <a:r>
              <a:rPr lang="en-GB" sz="2000" dirty="0"/>
              <a:t>So should you increase biological or technical reps?</a:t>
            </a:r>
          </a:p>
        </p:txBody>
      </p:sp>
      <p:pic>
        <p:nvPicPr>
          <p:cNvPr id="52" name="Picture 51">
            <a:extLst>
              <a:ext uri="{FF2B5EF4-FFF2-40B4-BE49-F238E27FC236}">
                <a16:creationId xmlns:a16="http://schemas.microsoft.com/office/drawing/2014/main" id="{0DC86D9E-482F-FAAB-C8C3-717C4EC23C02}"/>
              </a:ext>
            </a:extLst>
          </p:cNvPr>
          <p:cNvPicPr>
            <a:picLocks noChangeAspect="1"/>
          </p:cNvPicPr>
          <p:nvPr/>
        </p:nvPicPr>
        <p:blipFill>
          <a:blip r:embed="rId4"/>
          <a:stretch>
            <a:fillRect/>
          </a:stretch>
        </p:blipFill>
        <p:spPr>
          <a:xfrm>
            <a:off x="568390" y="2432426"/>
            <a:ext cx="5180157" cy="3888285"/>
          </a:xfrm>
          <a:prstGeom prst="rect">
            <a:avLst/>
          </a:prstGeom>
        </p:spPr>
      </p:pic>
      <p:sp>
        <p:nvSpPr>
          <p:cNvPr id="53" name="TextBox 52">
            <a:extLst>
              <a:ext uri="{FF2B5EF4-FFF2-40B4-BE49-F238E27FC236}">
                <a16:creationId xmlns:a16="http://schemas.microsoft.com/office/drawing/2014/main" id="{60AF0A81-00FC-553C-D10A-90CD1646DC79}"/>
              </a:ext>
            </a:extLst>
          </p:cNvPr>
          <p:cNvSpPr txBox="1"/>
          <p:nvPr/>
        </p:nvSpPr>
        <p:spPr>
          <a:xfrm>
            <a:off x="10502293" y="2125199"/>
            <a:ext cx="1556317" cy="92333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GB" dirty="0">
                <a:latin typeface="MV Boli" panose="02000500030200090000" pitchFamily="2" charset="0"/>
                <a:cs typeface="MV Boli" panose="02000500030200090000" pitchFamily="2" charset="0"/>
              </a:rPr>
              <a:t>“Law of total variance”</a:t>
            </a:r>
          </a:p>
        </p:txBody>
      </p:sp>
      <p:sp>
        <p:nvSpPr>
          <p:cNvPr id="61" name="TextBox 60">
            <a:extLst>
              <a:ext uri="{FF2B5EF4-FFF2-40B4-BE49-F238E27FC236}">
                <a16:creationId xmlns:a16="http://schemas.microsoft.com/office/drawing/2014/main" id="{A0BF3170-7D85-93B7-CD4C-C93B88A736A1}"/>
              </a:ext>
            </a:extLst>
          </p:cNvPr>
          <p:cNvSpPr txBox="1"/>
          <p:nvPr/>
        </p:nvSpPr>
        <p:spPr>
          <a:xfrm>
            <a:off x="440011" y="1386535"/>
            <a:ext cx="3188405" cy="1200329"/>
          </a:xfrm>
          <a:prstGeom prst="rect">
            <a:avLst/>
          </a:prstGeom>
          <a:noFill/>
        </p:spPr>
        <p:txBody>
          <a:bodyPr wrap="square" rtlCol="0">
            <a:spAutoFit/>
          </a:bodyPr>
          <a:lstStyle/>
          <a:p>
            <a:r>
              <a:rPr lang="en-GB" dirty="0"/>
              <a:t>Consider an experiment to estimate a population average:</a:t>
            </a:r>
          </a:p>
          <a:p>
            <a:endParaRPr lang="en-GB" dirty="0"/>
          </a:p>
          <a:p>
            <a:endParaRPr lang="en-GB" dirty="0"/>
          </a:p>
        </p:txBody>
      </p:sp>
    </p:spTree>
    <p:extLst>
      <p:ext uri="{BB962C8B-B14F-4D97-AF65-F5344CB8AC3E}">
        <p14:creationId xmlns:p14="http://schemas.microsoft.com/office/powerpoint/2010/main" val="20083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47" grpId="0"/>
      <p:bldP spid="48" grpId="0"/>
      <p:bldP spid="50" grpId="0"/>
      <p:bldP spid="51" grpId="0"/>
      <p:bldP spid="53"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C33C-FEA0-454E-91EB-EBC5D16E16C1}"/>
              </a:ext>
            </a:extLst>
          </p:cNvPr>
          <p:cNvSpPr>
            <a:spLocks noGrp="1"/>
          </p:cNvSpPr>
          <p:nvPr>
            <p:ph type="title"/>
          </p:nvPr>
        </p:nvSpPr>
        <p:spPr/>
        <p:txBody>
          <a:bodyPr/>
          <a:lstStyle/>
          <a:p>
            <a:r>
              <a:rPr lang="en-GB" dirty="0"/>
              <a:t>Mouse studies and power</a:t>
            </a:r>
          </a:p>
        </p:txBody>
      </p:sp>
      <p:sp>
        <p:nvSpPr>
          <p:cNvPr id="3" name="Content Placeholder 2">
            <a:extLst>
              <a:ext uri="{FF2B5EF4-FFF2-40B4-BE49-F238E27FC236}">
                <a16:creationId xmlns:a16="http://schemas.microsoft.com/office/drawing/2014/main" id="{6D248049-9A97-43B2-A199-0036EAA1B461}"/>
              </a:ext>
            </a:extLst>
          </p:cNvPr>
          <p:cNvSpPr>
            <a:spLocks noGrp="1"/>
          </p:cNvSpPr>
          <p:nvPr>
            <p:ph idx="1"/>
          </p:nvPr>
        </p:nvSpPr>
        <p:spPr/>
        <p:txBody>
          <a:bodyPr>
            <a:normAutofit/>
          </a:bodyPr>
          <a:lstStyle/>
          <a:p>
            <a:r>
              <a:rPr lang="en-GB" dirty="0"/>
              <a:t>Lets suppose we are planning a mouse study</a:t>
            </a:r>
          </a:p>
          <a:p>
            <a:endParaRPr lang="en-GB" dirty="0"/>
          </a:p>
          <a:p>
            <a:r>
              <a:rPr lang="en-GB" dirty="0"/>
              <a:t>How does the power change with the allocation of mice to cages?</a:t>
            </a:r>
          </a:p>
          <a:p>
            <a:endParaRPr lang="en-GB" dirty="0"/>
          </a:p>
          <a:p>
            <a:pPr marL="0" indent="0">
              <a:buNone/>
            </a:pPr>
            <a:r>
              <a:rPr lang="en-GB" b="1" dirty="0"/>
              <a:t>Artificial microbiome heterogeneity spurs six practical action themes and examples to increase study power-driven reproducibility</a:t>
            </a:r>
          </a:p>
          <a:p>
            <a:r>
              <a:rPr lang="fr-FR" dirty="0"/>
              <a:t>Basson et al Scientific Reports volume 10, Article </a:t>
            </a:r>
            <a:r>
              <a:rPr lang="fr-FR" dirty="0" err="1"/>
              <a:t>number</a:t>
            </a:r>
            <a:r>
              <a:rPr lang="fr-FR" dirty="0"/>
              <a:t>: 5039 (2020) </a:t>
            </a:r>
          </a:p>
          <a:p>
            <a:r>
              <a:rPr lang="fr-FR" dirty="0">
                <a:hlinkClick r:id="rId2"/>
              </a:rPr>
              <a:t>https://www.nature.com/articles/s41598-020-60900-y</a:t>
            </a:r>
            <a:r>
              <a:rPr lang="fr-FR" dirty="0"/>
              <a:t> </a:t>
            </a:r>
          </a:p>
          <a:p>
            <a:endParaRPr lang="en-GB" dirty="0"/>
          </a:p>
        </p:txBody>
      </p:sp>
    </p:spTree>
    <p:extLst>
      <p:ext uri="{BB962C8B-B14F-4D97-AF65-F5344CB8AC3E}">
        <p14:creationId xmlns:p14="http://schemas.microsoft.com/office/powerpoint/2010/main" val="30368244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CE655-68EC-7053-BA59-DB98BB7754E9}"/>
              </a:ext>
            </a:extLst>
          </p:cNvPr>
          <p:cNvSpPr>
            <a:spLocks noGrp="1"/>
          </p:cNvSpPr>
          <p:nvPr>
            <p:ph type="title"/>
          </p:nvPr>
        </p:nvSpPr>
        <p:spPr/>
        <p:txBody>
          <a:bodyPr/>
          <a:lstStyle/>
          <a:p>
            <a:r>
              <a:rPr lang="en-GB" dirty="0"/>
              <a:t>Treatments varying within clusters</a:t>
            </a:r>
          </a:p>
        </p:txBody>
      </p:sp>
      <p:sp>
        <p:nvSpPr>
          <p:cNvPr id="5" name="Text Placeholder 4">
            <a:extLst>
              <a:ext uri="{FF2B5EF4-FFF2-40B4-BE49-F238E27FC236}">
                <a16:creationId xmlns:a16="http://schemas.microsoft.com/office/drawing/2014/main" id="{A9D5D184-9E2F-6F33-FA41-25B17E4E4B18}"/>
              </a:ext>
            </a:extLst>
          </p:cNvPr>
          <p:cNvSpPr>
            <a:spLocks noGrp="1"/>
          </p:cNvSpPr>
          <p:nvPr>
            <p:ph type="body" idx="1"/>
          </p:nvPr>
        </p:nvSpPr>
        <p:spPr/>
        <p:txBody>
          <a:bodyPr/>
          <a:lstStyle/>
          <a:p>
            <a:r>
              <a:rPr lang="en-GB" dirty="0">
                <a:solidFill>
                  <a:schemeClr val="tx1"/>
                </a:solidFill>
              </a:rPr>
              <a:t>Pairing / stratification / cross-overs increase power and precision</a:t>
            </a:r>
          </a:p>
        </p:txBody>
      </p:sp>
    </p:spTree>
    <p:extLst>
      <p:ext uri="{BB962C8B-B14F-4D97-AF65-F5344CB8AC3E}">
        <p14:creationId xmlns:p14="http://schemas.microsoft.com/office/powerpoint/2010/main" val="4454291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A139-8CD0-49C9-8296-78E394AB0B34}"/>
              </a:ext>
            </a:extLst>
          </p:cNvPr>
          <p:cNvSpPr>
            <a:spLocks noGrp="1"/>
          </p:cNvSpPr>
          <p:nvPr>
            <p:ph type="title"/>
          </p:nvPr>
        </p:nvSpPr>
        <p:spPr>
          <a:xfrm>
            <a:off x="446416" y="107712"/>
            <a:ext cx="10907384" cy="1325563"/>
          </a:xfrm>
        </p:spPr>
        <p:txBody>
          <a:bodyPr>
            <a:normAutofit/>
          </a:bodyPr>
          <a:lstStyle/>
          <a:p>
            <a:r>
              <a:rPr lang="en-GB" sz="4000" dirty="0"/>
              <a:t>Pairing observations and precision in the bread study</a:t>
            </a:r>
          </a:p>
        </p:txBody>
      </p:sp>
      <p:sp>
        <p:nvSpPr>
          <p:cNvPr id="5" name="Oval 4">
            <a:extLst>
              <a:ext uri="{FF2B5EF4-FFF2-40B4-BE49-F238E27FC236}">
                <a16:creationId xmlns:a16="http://schemas.microsoft.com/office/drawing/2014/main" id="{A9004062-6BBA-4476-BE6F-3478A7DA1A68}"/>
              </a:ext>
            </a:extLst>
          </p:cNvPr>
          <p:cNvSpPr/>
          <p:nvPr/>
        </p:nvSpPr>
        <p:spPr>
          <a:xfrm>
            <a:off x="446416" y="2754054"/>
            <a:ext cx="1708163" cy="9144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Human population</a:t>
            </a:r>
          </a:p>
        </p:txBody>
      </p:sp>
      <p:cxnSp>
        <p:nvCxnSpPr>
          <p:cNvPr id="6" name="Straight Arrow Connector 5">
            <a:extLst>
              <a:ext uri="{FF2B5EF4-FFF2-40B4-BE49-F238E27FC236}">
                <a16:creationId xmlns:a16="http://schemas.microsoft.com/office/drawing/2014/main" id="{B7D74F94-5134-402D-9894-B719901ED067}"/>
              </a:ext>
            </a:extLst>
          </p:cNvPr>
          <p:cNvCxnSpPr>
            <a:cxnSpLocks/>
            <a:stCxn id="5" idx="7"/>
            <a:endCxn id="9" idx="2"/>
          </p:cNvCxnSpPr>
          <p:nvPr/>
        </p:nvCxnSpPr>
        <p:spPr>
          <a:xfrm flipV="1">
            <a:off x="1904424" y="2053663"/>
            <a:ext cx="605915" cy="834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5E92405-77B6-4FD8-9ADF-2099BA1CB422}"/>
              </a:ext>
            </a:extLst>
          </p:cNvPr>
          <p:cNvCxnSpPr>
            <a:cxnSpLocks/>
            <a:stCxn id="5" idx="5"/>
            <a:endCxn id="157" idx="2"/>
          </p:cNvCxnSpPr>
          <p:nvPr/>
        </p:nvCxnSpPr>
        <p:spPr>
          <a:xfrm>
            <a:off x="1904424" y="3534543"/>
            <a:ext cx="580268" cy="1083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7645FF8-C36C-4826-AB6B-1F5D23B26740}"/>
              </a:ext>
            </a:extLst>
          </p:cNvPr>
          <p:cNvSpPr/>
          <p:nvPr/>
        </p:nvSpPr>
        <p:spPr>
          <a:xfrm>
            <a:off x="2510339" y="1679590"/>
            <a:ext cx="1072775" cy="74814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Part. 1</a:t>
            </a:r>
          </a:p>
        </p:txBody>
      </p:sp>
      <p:sp>
        <p:nvSpPr>
          <p:cNvPr id="10" name="Oval 9">
            <a:extLst>
              <a:ext uri="{FF2B5EF4-FFF2-40B4-BE49-F238E27FC236}">
                <a16:creationId xmlns:a16="http://schemas.microsoft.com/office/drawing/2014/main" id="{B7156E00-CCD0-4BB4-93F5-E0B18316BEBD}"/>
              </a:ext>
            </a:extLst>
          </p:cNvPr>
          <p:cNvSpPr/>
          <p:nvPr/>
        </p:nvSpPr>
        <p:spPr>
          <a:xfrm>
            <a:off x="2470296" y="3376499"/>
            <a:ext cx="1067495" cy="74814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Part. 3</a:t>
            </a:r>
          </a:p>
        </p:txBody>
      </p:sp>
      <p:cxnSp>
        <p:nvCxnSpPr>
          <p:cNvPr id="12" name="Straight Arrow Connector 11">
            <a:extLst>
              <a:ext uri="{FF2B5EF4-FFF2-40B4-BE49-F238E27FC236}">
                <a16:creationId xmlns:a16="http://schemas.microsoft.com/office/drawing/2014/main" id="{4CD1EF26-903F-4398-B5AF-DDE6CBBF8889}"/>
              </a:ext>
            </a:extLst>
          </p:cNvPr>
          <p:cNvCxnSpPr>
            <a:cxnSpLocks/>
            <a:stCxn id="9" idx="6"/>
            <a:endCxn id="23" idx="2"/>
          </p:cNvCxnSpPr>
          <p:nvPr/>
        </p:nvCxnSpPr>
        <p:spPr>
          <a:xfrm flipV="1">
            <a:off x="3583114" y="2040971"/>
            <a:ext cx="311829" cy="12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D6E3388-0C5B-4866-9417-74F896DDE8B5}"/>
              </a:ext>
            </a:extLst>
          </p:cNvPr>
          <p:cNvCxnSpPr>
            <a:cxnSpLocks/>
            <a:stCxn id="153" idx="6"/>
            <a:endCxn id="25" idx="2"/>
          </p:cNvCxnSpPr>
          <p:nvPr/>
        </p:nvCxnSpPr>
        <p:spPr>
          <a:xfrm>
            <a:off x="3560485" y="2878318"/>
            <a:ext cx="315717" cy="2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019175-833B-4635-A657-E0025D72CF90}"/>
              </a:ext>
            </a:extLst>
          </p:cNvPr>
          <p:cNvCxnSpPr>
            <a:cxnSpLocks/>
            <a:stCxn id="10" idx="6"/>
            <a:endCxn id="29" idx="2"/>
          </p:cNvCxnSpPr>
          <p:nvPr/>
        </p:nvCxnSpPr>
        <p:spPr>
          <a:xfrm flipV="1">
            <a:off x="3537791" y="3749594"/>
            <a:ext cx="334399" cy="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2812FC6-A003-4421-88A3-B8A3DF770E7E}"/>
              </a:ext>
            </a:extLst>
          </p:cNvPr>
          <p:cNvCxnSpPr>
            <a:cxnSpLocks/>
            <a:stCxn id="157" idx="6"/>
            <a:endCxn id="31" idx="2"/>
          </p:cNvCxnSpPr>
          <p:nvPr/>
        </p:nvCxnSpPr>
        <p:spPr>
          <a:xfrm flipV="1">
            <a:off x="3426571" y="4617915"/>
            <a:ext cx="4636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7DAA525-A6F6-4777-A5A3-8F2E55FF8A08}"/>
              </a:ext>
            </a:extLst>
          </p:cNvPr>
          <p:cNvSpPr txBox="1"/>
          <p:nvPr/>
        </p:nvSpPr>
        <p:spPr>
          <a:xfrm>
            <a:off x="678150" y="4325755"/>
            <a:ext cx="1725733" cy="461665"/>
          </a:xfrm>
          <a:prstGeom prst="rect">
            <a:avLst/>
          </a:prstGeom>
          <a:noFill/>
        </p:spPr>
        <p:txBody>
          <a:bodyPr wrap="square" rtlCol="0">
            <a:spAutoFit/>
          </a:bodyPr>
          <a:lstStyle/>
          <a:p>
            <a:pPr algn="ctr"/>
            <a:r>
              <a:rPr lang="en-GB" sz="2400" i="1" dirty="0" err="1"/>
              <a:t>sd</a:t>
            </a:r>
            <a:r>
              <a:rPr lang="en-GB" sz="2400" i="1" baseline="-25000" dirty="0" err="1"/>
              <a:t>between</a:t>
            </a:r>
            <a:endParaRPr lang="en-GB" sz="2400" i="1" baseline="-25000" dirty="0"/>
          </a:p>
        </p:txBody>
      </p:sp>
      <p:sp>
        <p:nvSpPr>
          <p:cNvPr id="22" name="TextBox 21">
            <a:extLst>
              <a:ext uri="{FF2B5EF4-FFF2-40B4-BE49-F238E27FC236}">
                <a16:creationId xmlns:a16="http://schemas.microsoft.com/office/drawing/2014/main" id="{28C93479-5CC1-4A7A-9A16-2129EE427D1D}"/>
              </a:ext>
            </a:extLst>
          </p:cNvPr>
          <p:cNvSpPr txBox="1"/>
          <p:nvPr/>
        </p:nvSpPr>
        <p:spPr>
          <a:xfrm>
            <a:off x="3146629" y="4956815"/>
            <a:ext cx="1317049" cy="461665"/>
          </a:xfrm>
          <a:prstGeom prst="rect">
            <a:avLst/>
          </a:prstGeom>
          <a:noFill/>
          <a:ln>
            <a:noFill/>
          </a:ln>
        </p:spPr>
        <p:txBody>
          <a:bodyPr wrap="square" rtlCol="0">
            <a:spAutoFit/>
          </a:bodyPr>
          <a:lstStyle/>
          <a:p>
            <a:pPr algn="ctr"/>
            <a:r>
              <a:rPr lang="en-GB" sz="2400" i="1" dirty="0" err="1"/>
              <a:t>sd</a:t>
            </a:r>
            <a:r>
              <a:rPr lang="en-GB" sz="2400" i="1" baseline="-25000" dirty="0" err="1"/>
              <a:t>within</a:t>
            </a:r>
            <a:endParaRPr lang="en-GB" sz="2400" i="1" dirty="0"/>
          </a:p>
        </p:txBody>
      </p:sp>
      <p:sp>
        <p:nvSpPr>
          <p:cNvPr id="23" name="Oval 22">
            <a:extLst>
              <a:ext uri="{FF2B5EF4-FFF2-40B4-BE49-F238E27FC236}">
                <a16:creationId xmlns:a16="http://schemas.microsoft.com/office/drawing/2014/main" id="{8298440A-2139-4054-BDF1-B959EA7B3798}"/>
              </a:ext>
            </a:extLst>
          </p:cNvPr>
          <p:cNvSpPr/>
          <p:nvPr/>
        </p:nvSpPr>
        <p:spPr>
          <a:xfrm>
            <a:off x="3894943" y="1772902"/>
            <a:ext cx="904974" cy="536137"/>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WT</a:t>
            </a:r>
          </a:p>
        </p:txBody>
      </p:sp>
      <p:sp>
        <p:nvSpPr>
          <p:cNvPr id="25" name="Oval 24">
            <a:extLst>
              <a:ext uri="{FF2B5EF4-FFF2-40B4-BE49-F238E27FC236}">
                <a16:creationId xmlns:a16="http://schemas.microsoft.com/office/drawing/2014/main" id="{3F14EF1C-2E67-4ACF-B06E-17ECFF4A882E}"/>
              </a:ext>
            </a:extLst>
          </p:cNvPr>
          <p:cNvSpPr/>
          <p:nvPr/>
        </p:nvSpPr>
        <p:spPr>
          <a:xfrm>
            <a:off x="3876202" y="2613205"/>
            <a:ext cx="904974" cy="53613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WT</a:t>
            </a:r>
          </a:p>
        </p:txBody>
      </p:sp>
      <p:sp>
        <p:nvSpPr>
          <p:cNvPr id="29" name="Oval 28">
            <a:extLst>
              <a:ext uri="{FF2B5EF4-FFF2-40B4-BE49-F238E27FC236}">
                <a16:creationId xmlns:a16="http://schemas.microsoft.com/office/drawing/2014/main" id="{5C070B05-33C3-4EB3-8333-B0A5E49C823C}"/>
              </a:ext>
            </a:extLst>
          </p:cNvPr>
          <p:cNvSpPr/>
          <p:nvPr/>
        </p:nvSpPr>
        <p:spPr>
          <a:xfrm>
            <a:off x="3872190" y="3474488"/>
            <a:ext cx="904975" cy="5502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MT</a:t>
            </a:r>
          </a:p>
        </p:txBody>
      </p:sp>
      <p:sp>
        <p:nvSpPr>
          <p:cNvPr id="31" name="Oval 30">
            <a:extLst>
              <a:ext uri="{FF2B5EF4-FFF2-40B4-BE49-F238E27FC236}">
                <a16:creationId xmlns:a16="http://schemas.microsoft.com/office/drawing/2014/main" id="{4B25444A-6F2E-447A-998F-AD25007B90C6}"/>
              </a:ext>
            </a:extLst>
          </p:cNvPr>
          <p:cNvSpPr/>
          <p:nvPr/>
        </p:nvSpPr>
        <p:spPr>
          <a:xfrm>
            <a:off x="3890174" y="4379167"/>
            <a:ext cx="882285" cy="4774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MT</a:t>
            </a:r>
          </a:p>
        </p:txBody>
      </p:sp>
      <p:sp>
        <p:nvSpPr>
          <p:cNvPr id="132" name="Oval 131">
            <a:extLst>
              <a:ext uri="{FF2B5EF4-FFF2-40B4-BE49-F238E27FC236}">
                <a16:creationId xmlns:a16="http://schemas.microsoft.com/office/drawing/2014/main" id="{D9A00C25-BE10-4C22-B0DD-8326A070CDEA}"/>
              </a:ext>
            </a:extLst>
          </p:cNvPr>
          <p:cNvSpPr/>
          <p:nvPr/>
        </p:nvSpPr>
        <p:spPr>
          <a:xfrm>
            <a:off x="6204102" y="2703879"/>
            <a:ext cx="1708163" cy="1097021"/>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Human population</a:t>
            </a:r>
          </a:p>
        </p:txBody>
      </p:sp>
      <p:cxnSp>
        <p:nvCxnSpPr>
          <p:cNvPr id="133" name="Straight Arrow Connector 132">
            <a:extLst>
              <a:ext uri="{FF2B5EF4-FFF2-40B4-BE49-F238E27FC236}">
                <a16:creationId xmlns:a16="http://schemas.microsoft.com/office/drawing/2014/main" id="{A3E621EE-A21C-4ACF-B7FB-01A47FAA96B1}"/>
              </a:ext>
            </a:extLst>
          </p:cNvPr>
          <p:cNvCxnSpPr>
            <a:cxnSpLocks/>
            <a:stCxn id="132" idx="7"/>
          </p:cNvCxnSpPr>
          <p:nvPr/>
        </p:nvCxnSpPr>
        <p:spPr>
          <a:xfrm flipV="1">
            <a:off x="7662110" y="2662098"/>
            <a:ext cx="250155" cy="202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3072B4F5-12B7-4BCD-A27C-A6BCDE40C39C}"/>
              </a:ext>
            </a:extLst>
          </p:cNvPr>
          <p:cNvCxnSpPr>
            <a:cxnSpLocks/>
            <a:stCxn id="132" idx="5"/>
          </p:cNvCxnSpPr>
          <p:nvPr/>
        </p:nvCxnSpPr>
        <p:spPr>
          <a:xfrm>
            <a:off x="7662110" y="3640245"/>
            <a:ext cx="250155" cy="160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272CC9DD-3937-4C82-9C05-6B222CBEFDC7}"/>
              </a:ext>
            </a:extLst>
          </p:cNvPr>
          <p:cNvSpPr/>
          <p:nvPr/>
        </p:nvSpPr>
        <p:spPr>
          <a:xfrm>
            <a:off x="7834963" y="2134962"/>
            <a:ext cx="1708163" cy="74814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Participant 1</a:t>
            </a:r>
          </a:p>
        </p:txBody>
      </p:sp>
      <p:sp>
        <p:nvSpPr>
          <p:cNvPr id="136" name="Oval 135">
            <a:extLst>
              <a:ext uri="{FF2B5EF4-FFF2-40B4-BE49-F238E27FC236}">
                <a16:creationId xmlns:a16="http://schemas.microsoft.com/office/drawing/2014/main" id="{1E4DE0D5-8FC3-4F51-921A-DAA20180AB91}"/>
              </a:ext>
            </a:extLst>
          </p:cNvPr>
          <p:cNvSpPr/>
          <p:nvPr/>
        </p:nvSpPr>
        <p:spPr>
          <a:xfrm>
            <a:off x="7837477" y="3598075"/>
            <a:ext cx="1705649" cy="74814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Participant 2</a:t>
            </a:r>
          </a:p>
        </p:txBody>
      </p:sp>
      <p:cxnSp>
        <p:nvCxnSpPr>
          <p:cNvPr id="137" name="Straight Arrow Connector 136">
            <a:extLst>
              <a:ext uri="{FF2B5EF4-FFF2-40B4-BE49-F238E27FC236}">
                <a16:creationId xmlns:a16="http://schemas.microsoft.com/office/drawing/2014/main" id="{BE70EC64-C521-40E7-81B5-766424B2472B}"/>
              </a:ext>
            </a:extLst>
          </p:cNvPr>
          <p:cNvCxnSpPr>
            <a:cxnSpLocks/>
            <a:stCxn id="135" idx="7"/>
            <a:endCxn id="143" idx="2"/>
          </p:cNvCxnSpPr>
          <p:nvPr/>
        </p:nvCxnSpPr>
        <p:spPr>
          <a:xfrm flipV="1">
            <a:off x="9292971" y="2116834"/>
            <a:ext cx="452782" cy="127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6755DB59-1110-4A79-807B-7C83D94ED743}"/>
              </a:ext>
            </a:extLst>
          </p:cNvPr>
          <p:cNvCxnSpPr>
            <a:cxnSpLocks/>
            <a:stCxn id="135" idx="5"/>
            <a:endCxn id="144" idx="2"/>
          </p:cNvCxnSpPr>
          <p:nvPr/>
        </p:nvCxnSpPr>
        <p:spPr>
          <a:xfrm>
            <a:off x="9292971" y="2773544"/>
            <a:ext cx="452783" cy="6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C4C6F47-6B60-4D62-BF63-A9731D0D4D88}"/>
              </a:ext>
            </a:extLst>
          </p:cNvPr>
          <p:cNvCxnSpPr>
            <a:cxnSpLocks/>
            <a:stCxn id="136" idx="7"/>
            <a:endCxn id="145" idx="2"/>
          </p:cNvCxnSpPr>
          <p:nvPr/>
        </p:nvCxnSpPr>
        <p:spPr>
          <a:xfrm flipV="1">
            <a:off x="9293339" y="3621006"/>
            <a:ext cx="442926" cy="8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273CB5B0-A88A-4A89-B07C-2D9FB26B835D}"/>
              </a:ext>
            </a:extLst>
          </p:cNvPr>
          <p:cNvCxnSpPr>
            <a:cxnSpLocks/>
            <a:stCxn id="136" idx="5"/>
            <a:endCxn id="146" idx="2"/>
          </p:cNvCxnSpPr>
          <p:nvPr/>
        </p:nvCxnSpPr>
        <p:spPr>
          <a:xfrm>
            <a:off x="9293339" y="4236657"/>
            <a:ext cx="475103" cy="4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02E92BCF-A02A-46D5-869A-149C62B0B686}"/>
              </a:ext>
            </a:extLst>
          </p:cNvPr>
          <p:cNvSpPr txBox="1"/>
          <p:nvPr/>
        </p:nvSpPr>
        <p:spPr>
          <a:xfrm>
            <a:off x="6703569" y="4196429"/>
            <a:ext cx="1555392" cy="461665"/>
          </a:xfrm>
          <a:prstGeom prst="rect">
            <a:avLst/>
          </a:prstGeom>
          <a:noFill/>
        </p:spPr>
        <p:txBody>
          <a:bodyPr wrap="square" rtlCol="0">
            <a:spAutoFit/>
          </a:bodyPr>
          <a:lstStyle/>
          <a:p>
            <a:pPr algn="ctr"/>
            <a:r>
              <a:rPr lang="en-GB" sz="2400" i="1" dirty="0" err="1"/>
              <a:t>sd</a:t>
            </a:r>
            <a:r>
              <a:rPr lang="en-GB" sz="2400" i="1" baseline="-25000" dirty="0" err="1"/>
              <a:t>between</a:t>
            </a:r>
            <a:endParaRPr lang="en-GB" sz="2400" i="1" baseline="-25000" dirty="0"/>
          </a:p>
        </p:txBody>
      </p:sp>
      <p:sp>
        <p:nvSpPr>
          <p:cNvPr id="142" name="TextBox 141">
            <a:extLst>
              <a:ext uri="{FF2B5EF4-FFF2-40B4-BE49-F238E27FC236}">
                <a16:creationId xmlns:a16="http://schemas.microsoft.com/office/drawing/2014/main" id="{E8CD402F-F838-4055-B1E1-F5949B68242F}"/>
              </a:ext>
            </a:extLst>
          </p:cNvPr>
          <p:cNvSpPr txBox="1"/>
          <p:nvPr/>
        </p:nvSpPr>
        <p:spPr>
          <a:xfrm>
            <a:off x="8758011" y="4600868"/>
            <a:ext cx="1317049" cy="523220"/>
          </a:xfrm>
          <a:prstGeom prst="rect">
            <a:avLst/>
          </a:prstGeom>
          <a:noFill/>
          <a:ln>
            <a:noFill/>
          </a:ln>
        </p:spPr>
        <p:txBody>
          <a:bodyPr wrap="square" rtlCol="0">
            <a:spAutoFit/>
          </a:bodyPr>
          <a:lstStyle/>
          <a:p>
            <a:pPr algn="ctr"/>
            <a:r>
              <a:rPr lang="en-GB" sz="2800" i="1" dirty="0" err="1"/>
              <a:t>sd</a:t>
            </a:r>
            <a:r>
              <a:rPr lang="en-GB" sz="2800" i="1" baseline="-25000" dirty="0" err="1"/>
              <a:t>within</a:t>
            </a:r>
            <a:endParaRPr lang="en-GB" sz="2800" i="1" dirty="0"/>
          </a:p>
        </p:txBody>
      </p:sp>
      <p:sp>
        <p:nvSpPr>
          <p:cNvPr id="143" name="Oval 142">
            <a:extLst>
              <a:ext uri="{FF2B5EF4-FFF2-40B4-BE49-F238E27FC236}">
                <a16:creationId xmlns:a16="http://schemas.microsoft.com/office/drawing/2014/main" id="{AD848FF2-47BB-4184-AE4F-42A569B7EDCE}"/>
              </a:ext>
            </a:extLst>
          </p:cNvPr>
          <p:cNvSpPr/>
          <p:nvPr/>
        </p:nvSpPr>
        <p:spPr>
          <a:xfrm>
            <a:off x="9745753" y="1848765"/>
            <a:ext cx="904974" cy="536137"/>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WT</a:t>
            </a:r>
          </a:p>
        </p:txBody>
      </p:sp>
      <p:sp>
        <p:nvSpPr>
          <p:cNvPr id="144" name="Oval 143">
            <a:extLst>
              <a:ext uri="{FF2B5EF4-FFF2-40B4-BE49-F238E27FC236}">
                <a16:creationId xmlns:a16="http://schemas.microsoft.com/office/drawing/2014/main" id="{B687A7B9-46C0-4329-BC8E-32C7AA81E7E0}"/>
              </a:ext>
            </a:extLst>
          </p:cNvPr>
          <p:cNvSpPr/>
          <p:nvPr/>
        </p:nvSpPr>
        <p:spPr>
          <a:xfrm>
            <a:off x="9745754" y="2512032"/>
            <a:ext cx="904974" cy="5361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MT</a:t>
            </a:r>
          </a:p>
        </p:txBody>
      </p:sp>
      <p:sp>
        <p:nvSpPr>
          <p:cNvPr id="145" name="Oval 144">
            <a:extLst>
              <a:ext uri="{FF2B5EF4-FFF2-40B4-BE49-F238E27FC236}">
                <a16:creationId xmlns:a16="http://schemas.microsoft.com/office/drawing/2014/main" id="{011388C1-906E-4B50-A8C8-6E308DB3E3B5}"/>
              </a:ext>
            </a:extLst>
          </p:cNvPr>
          <p:cNvSpPr/>
          <p:nvPr/>
        </p:nvSpPr>
        <p:spPr>
          <a:xfrm>
            <a:off x="9736265" y="3345900"/>
            <a:ext cx="904975" cy="55021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WT</a:t>
            </a:r>
          </a:p>
        </p:txBody>
      </p:sp>
      <p:sp>
        <p:nvSpPr>
          <p:cNvPr id="146" name="Oval 145">
            <a:extLst>
              <a:ext uri="{FF2B5EF4-FFF2-40B4-BE49-F238E27FC236}">
                <a16:creationId xmlns:a16="http://schemas.microsoft.com/office/drawing/2014/main" id="{D1B08E75-6656-4394-8D57-DF1474DC6D73}"/>
              </a:ext>
            </a:extLst>
          </p:cNvPr>
          <p:cNvSpPr/>
          <p:nvPr/>
        </p:nvSpPr>
        <p:spPr>
          <a:xfrm>
            <a:off x="9768442" y="4039166"/>
            <a:ext cx="882285" cy="4774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MT</a:t>
            </a:r>
          </a:p>
        </p:txBody>
      </p:sp>
      <p:sp>
        <p:nvSpPr>
          <p:cNvPr id="153" name="Oval 152">
            <a:extLst>
              <a:ext uri="{FF2B5EF4-FFF2-40B4-BE49-F238E27FC236}">
                <a16:creationId xmlns:a16="http://schemas.microsoft.com/office/drawing/2014/main" id="{1EA53945-D134-4992-A6EA-8B9B6D676B4B}"/>
              </a:ext>
            </a:extLst>
          </p:cNvPr>
          <p:cNvSpPr/>
          <p:nvPr/>
        </p:nvSpPr>
        <p:spPr>
          <a:xfrm>
            <a:off x="2475409" y="2504245"/>
            <a:ext cx="1085076" cy="74814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Part. 2</a:t>
            </a:r>
          </a:p>
        </p:txBody>
      </p:sp>
      <p:sp>
        <p:nvSpPr>
          <p:cNvPr id="157" name="Oval 156">
            <a:extLst>
              <a:ext uri="{FF2B5EF4-FFF2-40B4-BE49-F238E27FC236}">
                <a16:creationId xmlns:a16="http://schemas.microsoft.com/office/drawing/2014/main" id="{F0505C83-0E90-4DD2-A9D9-34E427DDEBC2}"/>
              </a:ext>
            </a:extLst>
          </p:cNvPr>
          <p:cNvSpPr/>
          <p:nvPr/>
        </p:nvSpPr>
        <p:spPr>
          <a:xfrm>
            <a:off x="2484692" y="4243843"/>
            <a:ext cx="941879" cy="74814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Part.4</a:t>
            </a:r>
          </a:p>
        </p:txBody>
      </p:sp>
      <p:cxnSp>
        <p:nvCxnSpPr>
          <p:cNvPr id="171" name="Straight Arrow Connector 170">
            <a:extLst>
              <a:ext uri="{FF2B5EF4-FFF2-40B4-BE49-F238E27FC236}">
                <a16:creationId xmlns:a16="http://schemas.microsoft.com/office/drawing/2014/main" id="{3604A553-A11B-4ECE-97A6-D1D89157AF82}"/>
              </a:ext>
            </a:extLst>
          </p:cNvPr>
          <p:cNvCxnSpPr>
            <a:cxnSpLocks/>
            <a:stCxn id="5" idx="5"/>
            <a:endCxn id="10" idx="2"/>
          </p:cNvCxnSpPr>
          <p:nvPr/>
        </p:nvCxnSpPr>
        <p:spPr>
          <a:xfrm>
            <a:off x="1904424" y="3534543"/>
            <a:ext cx="565872" cy="216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9B1A518D-2C54-4843-964B-89B4EAED0AD4}"/>
              </a:ext>
            </a:extLst>
          </p:cNvPr>
          <p:cNvCxnSpPr>
            <a:cxnSpLocks/>
            <a:stCxn id="5" idx="7"/>
            <a:endCxn id="153" idx="2"/>
          </p:cNvCxnSpPr>
          <p:nvPr/>
        </p:nvCxnSpPr>
        <p:spPr>
          <a:xfrm flipV="1">
            <a:off x="1904424" y="2878318"/>
            <a:ext cx="570985" cy="9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1" name="TextBox 220">
                <a:extLst>
                  <a:ext uri="{FF2B5EF4-FFF2-40B4-BE49-F238E27FC236}">
                    <a16:creationId xmlns:a16="http://schemas.microsoft.com/office/drawing/2014/main" id="{E4473447-E1EC-4DB4-8286-A7C08F14993B}"/>
                  </a:ext>
                </a:extLst>
              </p:cNvPr>
              <p:cNvSpPr txBox="1"/>
              <p:nvPr/>
            </p:nvSpPr>
            <p:spPr>
              <a:xfrm>
                <a:off x="1392170" y="5587984"/>
                <a:ext cx="3380289" cy="933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𝑠𝑒</m:t>
                      </m:r>
                      <m:r>
                        <a:rPr lang="en-GB" sz="2400" i="1" smtClean="0">
                          <a:latin typeface="Cambria Math" panose="02040503050406030204" pitchFamily="18" charset="0"/>
                        </a:rPr>
                        <m:t>=</m:t>
                      </m:r>
                      <m:f>
                        <m:fPr>
                          <m:ctrlPr>
                            <a:rPr lang="en-GB" sz="2400" i="1" smtClean="0">
                              <a:latin typeface="Cambria Math" panose="02040503050406030204" pitchFamily="18" charset="0"/>
                            </a:rPr>
                          </m:ctrlPr>
                        </m:fPr>
                        <m:num>
                          <m:rad>
                            <m:radPr>
                              <m:degHide m:val="on"/>
                              <m:ctrlPr>
                                <a:rPr lang="en-GB" sz="2400" i="1" smtClean="0">
                                  <a:latin typeface="Cambria Math" panose="02040503050406030204" pitchFamily="18" charset="0"/>
                                </a:rPr>
                              </m:ctrlPr>
                            </m:radPr>
                            <m:deg/>
                            <m:e>
                              <m:r>
                                <a:rPr lang="en-GB" sz="2400" b="0" i="1" smtClean="0">
                                  <a:latin typeface="Cambria Math" panose="02040503050406030204" pitchFamily="18" charset="0"/>
                                </a:rPr>
                                <m:t>2</m:t>
                              </m:r>
                            </m:e>
                          </m:rad>
                          <m:r>
                            <a:rPr lang="en-GB" sz="2400" i="1" smtClean="0">
                              <a:latin typeface="Cambria Math" panose="02040503050406030204" pitchFamily="18" charset="0"/>
                              <a:ea typeface="Cambria Math" panose="02040503050406030204" pitchFamily="18" charset="0"/>
                            </a:rPr>
                            <m:t>×</m:t>
                          </m:r>
                          <m:sSub>
                            <m:sSubPr>
                              <m:ctrlPr>
                                <a:rPr lang="en-GB" sz="2400" i="1" smtClean="0">
                                  <a:latin typeface="Cambria Math" panose="02040503050406030204" pitchFamily="18" charset="0"/>
                                </a:rPr>
                              </m:ctrlPr>
                            </m:sSubPr>
                            <m:e>
                              <m:r>
                                <a:rPr lang="en-GB" sz="2400" i="1">
                                  <a:latin typeface="Cambria Math" panose="02040503050406030204" pitchFamily="18" charset="0"/>
                                </a:rPr>
                                <m:t>𝑠𝑑</m:t>
                              </m:r>
                            </m:e>
                            <m:sub>
                              <m:r>
                                <a:rPr lang="en-GB" sz="2400" b="0" i="1" smtClean="0">
                                  <a:latin typeface="Cambria Math" panose="02040503050406030204" pitchFamily="18" charset="0"/>
                                </a:rPr>
                                <m:t>𝑡𝑜𝑡𝑎𝑙</m:t>
                              </m:r>
                            </m:sub>
                          </m:sSub>
                        </m:num>
                        <m:den>
                          <m:rad>
                            <m:radPr>
                              <m:degHide m:val="on"/>
                              <m:ctrlPr>
                                <a:rPr lang="en-GB" sz="2400" i="1" smtClean="0">
                                  <a:latin typeface="Cambria Math" panose="02040503050406030204" pitchFamily="18" charset="0"/>
                                </a:rPr>
                              </m:ctrlPr>
                            </m:radPr>
                            <m:deg/>
                            <m:e>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m:t>
                                  </m:r>
                                  <m:r>
                                    <a:rPr lang="en-GB" sz="2400" b="0" i="1" smtClean="0">
                                      <a:latin typeface="Cambria Math" panose="02040503050406030204" pitchFamily="18" charset="0"/>
                                    </a:rPr>
                                    <m:t>𝑝𝑒𝑟</m:t>
                                  </m:r>
                                  <m:r>
                                    <a:rPr lang="en-GB" sz="2400" b="0" i="1" smtClean="0">
                                      <a:latin typeface="Cambria Math" panose="02040503050406030204" pitchFamily="18" charset="0"/>
                                    </a:rPr>
                                    <m:t> </m:t>
                                  </m:r>
                                  <m:r>
                                    <a:rPr lang="en-GB" sz="2400" b="0" i="1" smtClean="0">
                                      <a:latin typeface="Cambria Math" panose="02040503050406030204" pitchFamily="18" charset="0"/>
                                    </a:rPr>
                                    <m:t>𝑔𝑟𝑜𝑢𝑝</m:t>
                                  </m:r>
                                  <m:r>
                                    <a:rPr lang="en-GB" sz="2400" b="0" i="1" smtClean="0">
                                      <a:latin typeface="Cambria Math" panose="02040503050406030204" pitchFamily="18" charset="0"/>
                                    </a:rPr>
                                    <m:t>)</m:t>
                                  </m:r>
                                </m:sub>
                              </m:sSub>
                            </m:e>
                          </m:rad>
                        </m:den>
                      </m:f>
                    </m:oMath>
                  </m:oMathPara>
                </a14:m>
                <a:endParaRPr lang="en-GB" sz="2400" dirty="0"/>
              </a:p>
            </p:txBody>
          </p:sp>
        </mc:Choice>
        <mc:Fallback xmlns="">
          <p:sp>
            <p:nvSpPr>
              <p:cNvPr id="221" name="TextBox 220">
                <a:extLst>
                  <a:ext uri="{FF2B5EF4-FFF2-40B4-BE49-F238E27FC236}">
                    <a16:creationId xmlns:a16="http://schemas.microsoft.com/office/drawing/2014/main" id="{E4473447-E1EC-4DB4-8286-A7C08F14993B}"/>
                  </a:ext>
                </a:extLst>
              </p:cNvPr>
              <p:cNvSpPr txBox="1">
                <a:spLocks noRot="1" noChangeAspect="1" noMove="1" noResize="1" noEditPoints="1" noAdjustHandles="1" noChangeArrowheads="1" noChangeShapeType="1" noTextEdit="1"/>
              </p:cNvSpPr>
              <p:nvPr/>
            </p:nvSpPr>
            <p:spPr>
              <a:xfrm>
                <a:off x="1392170" y="5587984"/>
                <a:ext cx="3380289" cy="93320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95C34249-666F-4E13-A366-8639935B6C01}"/>
                  </a:ext>
                </a:extLst>
              </p:cNvPr>
              <p:cNvSpPr txBox="1"/>
              <p:nvPr/>
            </p:nvSpPr>
            <p:spPr>
              <a:xfrm>
                <a:off x="5756857" y="5551324"/>
                <a:ext cx="5388827" cy="943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𝑠𝑒</m:t>
                      </m:r>
                      <m:r>
                        <a:rPr lang="en-GB" sz="2400" i="1" smtClean="0">
                          <a:latin typeface="Cambria Math" panose="02040503050406030204" pitchFamily="18" charset="0"/>
                        </a:rPr>
                        <m:t>=</m:t>
                      </m:r>
                      <m:f>
                        <m:fPr>
                          <m:ctrlPr>
                            <a:rPr lang="en-GB" sz="2400" i="1" smtClean="0">
                              <a:latin typeface="Cambria Math" panose="02040503050406030204" pitchFamily="18" charset="0"/>
                            </a:rPr>
                          </m:ctrlPr>
                        </m:fPr>
                        <m:num>
                          <m:rad>
                            <m:radPr>
                              <m:degHide m:val="on"/>
                              <m:ctrlPr>
                                <a:rPr lang="en-GB" sz="2400" i="1" smtClean="0">
                                  <a:latin typeface="Cambria Math" panose="02040503050406030204" pitchFamily="18" charset="0"/>
                                </a:rPr>
                              </m:ctrlPr>
                            </m:radPr>
                            <m:deg/>
                            <m:e>
                              <m:r>
                                <a:rPr lang="en-GB" sz="2400" b="0" i="1" smtClean="0">
                                  <a:latin typeface="Cambria Math" panose="02040503050406030204" pitchFamily="18" charset="0"/>
                                </a:rPr>
                                <m:t>2</m:t>
                              </m:r>
                            </m:e>
                          </m:rad>
                          <m:r>
                            <a:rPr lang="en-GB" sz="2400" i="1" smtClean="0">
                              <a:latin typeface="Cambria Math" panose="02040503050406030204" pitchFamily="18" charset="0"/>
                              <a:ea typeface="Cambria Math" panose="02040503050406030204" pitchFamily="18" charset="0"/>
                            </a:rPr>
                            <m:t>×</m:t>
                          </m:r>
                          <m:sSub>
                            <m:sSubPr>
                              <m:ctrlPr>
                                <a:rPr lang="en-GB" sz="2400" i="1" smtClean="0">
                                  <a:latin typeface="Cambria Math" panose="02040503050406030204" pitchFamily="18" charset="0"/>
                                </a:rPr>
                              </m:ctrlPr>
                            </m:sSubPr>
                            <m:e>
                              <m:r>
                                <a:rPr lang="en-GB" sz="2400" i="1">
                                  <a:latin typeface="Cambria Math" panose="02040503050406030204" pitchFamily="18" charset="0"/>
                                </a:rPr>
                                <m:t>𝑠𝑑</m:t>
                              </m:r>
                            </m:e>
                            <m:sub>
                              <m:r>
                                <a:rPr lang="en-GB" sz="2400" b="0" i="1" smtClean="0">
                                  <a:latin typeface="Cambria Math" panose="02040503050406030204" pitchFamily="18" charset="0"/>
                                </a:rPr>
                                <m:t>𝑤𝑖𝑡h𝑖𝑛</m:t>
                              </m:r>
                            </m:sub>
                          </m:sSub>
                        </m:num>
                        <m:den>
                          <m:rad>
                            <m:radPr>
                              <m:degHide m:val="on"/>
                              <m:ctrlPr>
                                <a:rPr lang="en-GB" sz="2400" i="1" smtClean="0">
                                  <a:latin typeface="Cambria Math" panose="02040503050406030204" pitchFamily="18" charset="0"/>
                                </a:rPr>
                              </m:ctrlPr>
                            </m:radPr>
                            <m:deg/>
                            <m:e>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m:t>
                                  </m:r>
                                  <m:r>
                                    <a:rPr lang="en-GB" sz="2400" b="0" i="1" smtClean="0">
                                      <a:latin typeface="Cambria Math" panose="02040503050406030204" pitchFamily="18" charset="0"/>
                                    </a:rPr>
                                    <m:t>𝑝𝑎𝑟𝑡𝑖𝑐𝑖𝑝𝑎𝑛𝑡𝑠</m:t>
                                  </m:r>
                                  <m:r>
                                    <a:rPr lang="en-GB" sz="2400" b="0" i="1" smtClean="0">
                                      <a:latin typeface="Cambria Math" panose="02040503050406030204" pitchFamily="18" charset="0"/>
                                    </a:rPr>
                                    <m:t>)</m:t>
                                  </m:r>
                                </m:sub>
                              </m:sSub>
                            </m:e>
                          </m:rad>
                        </m:den>
                      </m:f>
                      <m:r>
                        <a:rPr lang="en-GB" sz="2400" b="0" i="1" smtClean="0">
                          <a:latin typeface="Cambria Math" panose="02040503050406030204" pitchFamily="18" charset="0"/>
                        </a:rPr>
                        <m:t>=</m:t>
                      </m:r>
                      <m:f>
                        <m:fPr>
                          <m:ctrlPr>
                            <a:rPr lang="en-GB" sz="2400" i="1">
                              <a:latin typeface="Cambria Math" panose="02040503050406030204" pitchFamily="18" charset="0"/>
                            </a:rPr>
                          </m:ctrlPr>
                        </m:fPr>
                        <m:num>
                          <m:sSub>
                            <m:sSubPr>
                              <m:ctrlPr>
                                <a:rPr lang="en-GB" sz="2400" i="1">
                                  <a:latin typeface="Cambria Math" panose="02040503050406030204" pitchFamily="18" charset="0"/>
                                </a:rPr>
                              </m:ctrlPr>
                            </m:sSubPr>
                            <m:e>
                              <m:r>
                                <a:rPr lang="en-GB" sz="2400" i="1">
                                  <a:latin typeface="Cambria Math" panose="02040503050406030204" pitchFamily="18" charset="0"/>
                                </a:rPr>
                                <m:t>𝑠𝑑</m:t>
                              </m:r>
                            </m:e>
                            <m:sub>
                              <m:r>
                                <a:rPr lang="en-GB" sz="2400" b="0" i="1" smtClean="0">
                                  <a:latin typeface="Cambria Math" panose="02040503050406030204" pitchFamily="18" charset="0"/>
                                </a:rPr>
                                <m:t>𝑑𝑖𝑓𝑓𝑒𝑟𝑒𝑛𝑐𝑒</m:t>
                              </m:r>
                            </m:sub>
                          </m:sSub>
                        </m:num>
                        <m:den>
                          <m:rad>
                            <m:radPr>
                              <m:degHide m:val="on"/>
                              <m:ctrlPr>
                                <a:rPr lang="en-GB" sz="2400" i="1">
                                  <a:latin typeface="Cambria Math" panose="02040503050406030204" pitchFamily="18" charset="0"/>
                                </a:rPr>
                              </m:ctrlPr>
                            </m:radPr>
                            <m:deg/>
                            <m:e>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m:t>
                                  </m:r>
                                  <m:r>
                                    <a:rPr lang="en-GB" sz="2400" b="0" i="1" smtClean="0">
                                      <a:latin typeface="Cambria Math" panose="02040503050406030204" pitchFamily="18" charset="0"/>
                                    </a:rPr>
                                    <m:t>𝑝𝑎𝑟𝑡𝑖𝑐𝑖𝑝𝑎𝑛𝑡𝑠</m:t>
                                  </m:r>
                                  <m:r>
                                    <a:rPr lang="en-GB" sz="2400" b="0" i="1" smtClean="0">
                                      <a:latin typeface="Cambria Math" panose="02040503050406030204" pitchFamily="18" charset="0"/>
                                    </a:rPr>
                                    <m:t>)</m:t>
                                  </m:r>
                                </m:sub>
                              </m:sSub>
                            </m:e>
                          </m:rad>
                        </m:den>
                      </m:f>
                    </m:oMath>
                  </m:oMathPara>
                </a14:m>
                <a:endParaRPr lang="en-GB" sz="2400" dirty="0"/>
              </a:p>
            </p:txBody>
          </p:sp>
        </mc:Choice>
        <mc:Fallback xmlns="">
          <p:sp>
            <p:nvSpPr>
              <p:cNvPr id="222" name="TextBox 221">
                <a:extLst>
                  <a:ext uri="{FF2B5EF4-FFF2-40B4-BE49-F238E27FC236}">
                    <a16:creationId xmlns:a16="http://schemas.microsoft.com/office/drawing/2014/main" id="{95C34249-666F-4E13-A366-8639935B6C01}"/>
                  </a:ext>
                </a:extLst>
              </p:cNvPr>
              <p:cNvSpPr txBox="1">
                <a:spLocks noRot="1" noChangeAspect="1" noMove="1" noResize="1" noEditPoints="1" noAdjustHandles="1" noChangeArrowheads="1" noChangeShapeType="1" noTextEdit="1"/>
              </p:cNvSpPr>
              <p:nvPr/>
            </p:nvSpPr>
            <p:spPr>
              <a:xfrm>
                <a:off x="5756857" y="5551324"/>
                <a:ext cx="5388827" cy="94346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561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5" grpId="0" animBg="1"/>
      <p:bldP spid="136" grpId="0" animBg="1"/>
      <p:bldP spid="141" grpId="0"/>
      <p:bldP spid="142" grpId="0"/>
      <p:bldP spid="143" grpId="0" animBg="1"/>
      <p:bldP spid="144" grpId="0" animBg="1"/>
      <p:bldP spid="145" grpId="0" animBg="1"/>
      <p:bldP spid="146" grpId="0" animBg="1"/>
      <p:bldP spid="221" grpId="0"/>
      <p:bldP spid="22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842E-6609-4D59-AE72-08D88F0B40B8}"/>
              </a:ext>
            </a:extLst>
          </p:cNvPr>
          <p:cNvSpPr>
            <a:spLocks noGrp="1"/>
          </p:cNvSpPr>
          <p:nvPr>
            <p:ph type="title"/>
          </p:nvPr>
        </p:nvSpPr>
        <p:spPr/>
        <p:txBody>
          <a:bodyPr/>
          <a:lstStyle/>
          <a:p>
            <a:r>
              <a:rPr lang="en-GB" dirty="0"/>
              <a:t>Sample size and paired observations</a:t>
            </a:r>
          </a:p>
        </p:txBody>
      </p:sp>
      <p:sp>
        <p:nvSpPr>
          <p:cNvPr id="3" name="Content Placeholder 2">
            <a:extLst>
              <a:ext uri="{FF2B5EF4-FFF2-40B4-BE49-F238E27FC236}">
                <a16:creationId xmlns:a16="http://schemas.microsoft.com/office/drawing/2014/main" id="{2814DF96-94D4-4F4F-85AB-2DCE0A024CDA}"/>
              </a:ext>
            </a:extLst>
          </p:cNvPr>
          <p:cNvSpPr>
            <a:spLocks noGrp="1"/>
          </p:cNvSpPr>
          <p:nvPr>
            <p:ph idx="1"/>
          </p:nvPr>
        </p:nvSpPr>
        <p:spPr>
          <a:xfrm>
            <a:off x="943285" y="1690688"/>
            <a:ext cx="7578415" cy="4351338"/>
          </a:xfrm>
        </p:spPr>
        <p:txBody>
          <a:bodyPr>
            <a:normAutofit lnSpcReduction="10000"/>
          </a:bodyPr>
          <a:lstStyle/>
          <a:p>
            <a:pPr marL="0" indent="0">
              <a:buNone/>
            </a:pPr>
            <a:r>
              <a:rPr lang="en-GB" sz="2400" dirty="0"/>
              <a:t>So to find sample size to achieve a given precision you have to know or find:</a:t>
            </a:r>
          </a:p>
          <a:p>
            <a:endParaRPr lang="en-GB" sz="2400" dirty="0"/>
          </a:p>
          <a:p>
            <a:pPr marL="0" indent="0">
              <a:buNone/>
            </a:pPr>
            <a:r>
              <a:rPr lang="en-GB" sz="2400" dirty="0" err="1"/>
              <a:t>s.d.</a:t>
            </a:r>
            <a:r>
              <a:rPr lang="en-GB" sz="2400" dirty="0"/>
              <a:t> of outcome </a:t>
            </a:r>
            <a:r>
              <a:rPr lang="en-GB" sz="2400" i="1" dirty="0"/>
              <a:t>within</a:t>
            </a:r>
            <a:r>
              <a:rPr lang="en-GB" sz="2400" dirty="0"/>
              <a:t> people </a:t>
            </a:r>
          </a:p>
          <a:p>
            <a:pPr marL="457200" lvl="1" indent="0">
              <a:buNone/>
            </a:pPr>
            <a:r>
              <a:rPr lang="en-GB" sz="2000" b="1" i="1" dirty="0"/>
              <a:t>or </a:t>
            </a:r>
          </a:p>
          <a:p>
            <a:pPr marL="0" indent="0">
              <a:buNone/>
            </a:pPr>
            <a:r>
              <a:rPr lang="en-GB" sz="2400" dirty="0" err="1">
                <a:solidFill>
                  <a:schemeClr val="accent1"/>
                </a:solidFill>
              </a:rPr>
              <a:t>s.d.</a:t>
            </a:r>
            <a:r>
              <a:rPr lang="en-GB" sz="2400" dirty="0">
                <a:solidFill>
                  <a:schemeClr val="accent1"/>
                </a:solidFill>
              </a:rPr>
              <a:t> of difference between measures within people </a:t>
            </a:r>
          </a:p>
          <a:p>
            <a:pPr marL="457200" lvl="1" indent="0">
              <a:buNone/>
            </a:pPr>
            <a:r>
              <a:rPr lang="en-GB" sz="2000" b="1" i="1" dirty="0"/>
              <a:t>or</a:t>
            </a:r>
          </a:p>
          <a:p>
            <a:pPr marL="0" indent="0">
              <a:buNone/>
            </a:pPr>
            <a:r>
              <a:rPr lang="en-GB" sz="2400" dirty="0">
                <a:solidFill>
                  <a:schemeClr val="accent6"/>
                </a:solidFill>
              </a:rPr>
              <a:t>Total </a:t>
            </a:r>
            <a:r>
              <a:rPr lang="en-GB" sz="2400" dirty="0" err="1">
                <a:solidFill>
                  <a:schemeClr val="accent6"/>
                </a:solidFill>
              </a:rPr>
              <a:t>s.d.</a:t>
            </a:r>
            <a:r>
              <a:rPr lang="en-GB" sz="2400" dirty="0">
                <a:solidFill>
                  <a:schemeClr val="accent6"/>
                </a:solidFill>
              </a:rPr>
              <a:t> across individuals </a:t>
            </a:r>
            <a:r>
              <a:rPr lang="en-GB" sz="2400" i="1" dirty="0">
                <a:solidFill>
                  <a:schemeClr val="accent6"/>
                </a:solidFill>
              </a:rPr>
              <a:t>and </a:t>
            </a:r>
            <a:r>
              <a:rPr lang="en-GB" sz="2400" dirty="0">
                <a:solidFill>
                  <a:schemeClr val="accent6"/>
                </a:solidFill>
              </a:rPr>
              <a:t>ICC</a:t>
            </a:r>
          </a:p>
          <a:p>
            <a:pPr marL="0" indent="0">
              <a:buNone/>
            </a:pPr>
            <a:r>
              <a:rPr lang="en-GB" sz="2400" dirty="0">
                <a:solidFill>
                  <a:schemeClr val="accent6"/>
                </a:solidFill>
              </a:rPr>
              <a:t>Note here – ICC </a:t>
            </a:r>
            <a:r>
              <a:rPr lang="en-GB" sz="2400" i="1" dirty="0">
                <a:solidFill>
                  <a:schemeClr val="accent6"/>
                </a:solidFill>
              </a:rPr>
              <a:t>helps</a:t>
            </a:r>
            <a:r>
              <a:rPr lang="en-GB" sz="2400" dirty="0">
                <a:solidFill>
                  <a:schemeClr val="accent6"/>
                </a:solidFill>
              </a:rPr>
              <a:t> not </a:t>
            </a:r>
            <a:r>
              <a:rPr lang="en-GB" sz="2400" i="1" dirty="0">
                <a:solidFill>
                  <a:schemeClr val="accent6"/>
                </a:solidFill>
              </a:rPr>
              <a:t>hinders</a:t>
            </a:r>
          </a:p>
          <a:p>
            <a:endParaRPr lang="en-GB" sz="2400" dirty="0"/>
          </a:p>
          <a:p>
            <a:pPr marL="0" indent="0">
              <a:buNone/>
            </a:pPr>
            <a:r>
              <a:rPr lang="en-GB" sz="2400" dirty="0"/>
              <a:t>Sample size based on power calculations works similarly.</a:t>
            </a:r>
          </a:p>
          <a:p>
            <a:endParaRPr lang="en-GB" sz="2400" dirty="0"/>
          </a:p>
          <a:p>
            <a:endParaRPr lang="en-GB" sz="2400" b="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739A8B-7357-4C9A-8F95-4262562A684A}"/>
                  </a:ext>
                </a:extLst>
              </p:cNvPr>
              <p:cNvSpPr txBox="1"/>
              <p:nvPr/>
            </p:nvSpPr>
            <p:spPr>
              <a:xfrm>
                <a:off x="4123340" y="2534098"/>
                <a:ext cx="5388827" cy="7783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𝑛</m:t>
                      </m:r>
                      <m:r>
                        <a:rPr lang="en-GB" sz="2400" i="1" smtClean="0">
                          <a:latin typeface="Cambria Math" panose="02040503050406030204" pitchFamily="18" charset="0"/>
                        </a:rPr>
                        <m:t>=</m:t>
                      </m:r>
                      <m:f>
                        <m:fPr>
                          <m:ctrlPr>
                            <a:rPr lang="en-GB" sz="2400" i="1" smtClean="0">
                              <a:latin typeface="Cambria Math" panose="02040503050406030204" pitchFamily="18" charset="0"/>
                            </a:rPr>
                          </m:ctrlPr>
                        </m:fPr>
                        <m:num>
                          <m:r>
                            <a:rPr lang="en-GB" sz="2400" b="0" i="1" smtClean="0">
                              <a:latin typeface="Cambria Math" panose="02040503050406030204" pitchFamily="18" charset="0"/>
                            </a:rPr>
                            <m:t>2</m:t>
                          </m:r>
                          <m:r>
                            <a:rPr lang="en-GB" sz="2400" i="1" smtClean="0">
                              <a:latin typeface="Cambria Math" panose="02040503050406030204" pitchFamily="18" charset="0"/>
                              <a:ea typeface="Cambria Math" panose="02040503050406030204" pitchFamily="18" charset="0"/>
                            </a:rPr>
                            <m:t>×</m:t>
                          </m:r>
                          <m:sSubSup>
                            <m:sSubSupPr>
                              <m:ctrlPr>
                                <a:rPr lang="en-GB" sz="2400" b="1" i="1">
                                  <a:latin typeface="Cambria Math" panose="02040503050406030204" pitchFamily="18" charset="0"/>
                                </a:rPr>
                              </m:ctrlPr>
                            </m:sSubSupPr>
                            <m:e>
                              <m:r>
                                <a:rPr lang="en-GB" sz="2400" b="1" i="1">
                                  <a:latin typeface="Cambria Math" panose="02040503050406030204" pitchFamily="18" charset="0"/>
                                </a:rPr>
                                <m:t>𝒔𝒅</m:t>
                              </m:r>
                            </m:e>
                            <m:sub>
                              <m:r>
                                <a:rPr lang="en-GB" sz="2400" b="1" i="1">
                                  <a:latin typeface="Cambria Math" panose="02040503050406030204" pitchFamily="18" charset="0"/>
                                </a:rPr>
                                <m:t>𝒘𝒊𝒕𝒉𝒊𝒏</m:t>
                              </m:r>
                            </m:sub>
                            <m:sup>
                              <m:r>
                                <a:rPr lang="en-GB" sz="2400" b="1" i="1">
                                  <a:latin typeface="Cambria Math" panose="02040503050406030204" pitchFamily="18" charset="0"/>
                                </a:rPr>
                                <m:t>𝟐</m:t>
                              </m:r>
                            </m:sup>
                          </m:sSubSup>
                        </m:num>
                        <m:den>
                          <m:sSup>
                            <m:sSupPr>
                              <m:ctrlPr>
                                <a:rPr lang="en-GB" sz="2400" i="1" smtClean="0">
                                  <a:latin typeface="Cambria Math" panose="02040503050406030204" pitchFamily="18" charset="0"/>
                                </a:rPr>
                              </m:ctrlPr>
                            </m:sSupPr>
                            <m:e>
                              <m:r>
                                <a:rPr lang="en-GB" sz="2400" b="0" i="1" smtClean="0">
                                  <a:latin typeface="Cambria Math" panose="02040503050406030204" pitchFamily="18" charset="0"/>
                                </a:rPr>
                                <m:t>𝑠𝑒</m:t>
                              </m:r>
                            </m:e>
                            <m:sup>
                              <m:r>
                                <a:rPr lang="en-GB" sz="2400" b="0" i="1" smtClean="0">
                                  <a:latin typeface="Cambria Math" panose="02040503050406030204" pitchFamily="18" charset="0"/>
                                </a:rPr>
                                <m:t>2</m:t>
                              </m:r>
                            </m:sup>
                          </m:sSup>
                        </m:den>
                      </m:f>
                    </m:oMath>
                  </m:oMathPara>
                </a14:m>
                <a:endParaRPr lang="en-GB" sz="2400" dirty="0"/>
              </a:p>
            </p:txBody>
          </p:sp>
        </mc:Choice>
        <mc:Fallback xmlns="">
          <p:sp>
            <p:nvSpPr>
              <p:cNvPr id="6" name="TextBox 5">
                <a:extLst>
                  <a:ext uri="{FF2B5EF4-FFF2-40B4-BE49-F238E27FC236}">
                    <a16:creationId xmlns:a16="http://schemas.microsoft.com/office/drawing/2014/main" id="{01739A8B-7357-4C9A-8F95-4262562A684A}"/>
                  </a:ext>
                </a:extLst>
              </p:cNvPr>
              <p:cNvSpPr txBox="1">
                <a:spLocks noRot="1" noChangeAspect="1" noMove="1" noResize="1" noEditPoints="1" noAdjustHandles="1" noChangeArrowheads="1" noChangeShapeType="1" noTextEdit="1"/>
              </p:cNvSpPr>
              <p:nvPr/>
            </p:nvSpPr>
            <p:spPr>
              <a:xfrm>
                <a:off x="4123340" y="2534098"/>
                <a:ext cx="5388827" cy="77835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A61E1CA-1F5D-47D7-8083-D9D607D1B01F}"/>
                  </a:ext>
                </a:extLst>
              </p:cNvPr>
              <p:cNvSpPr txBox="1"/>
              <p:nvPr/>
            </p:nvSpPr>
            <p:spPr>
              <a:xfrm>
                <a:off x="6096000" y="4155863"/>
                <a:ext cx="5497224" cy="773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solidFill>
                            <a:schemeClr val="accent6"/>
                          </a:solidFill>
                          <a:latin typeface="Cambria Math" panose="02040503050406030204" pitchFamily="18" charset="0"/>
                        </a:rPr>
                        <m:t>𝑛</m:t>
                      </m:r>
                      <m:r>
                        <a:rPr lang="en-GB" sz="2400" i="1" smtClean="0">
                          <a:solidFill>
                            <a:schemeClr val="accent6"/>
                          </a:solidFill>
                          <a:latin typeface="Cambria Math" panose="02040503050406030204" pitchFamily="18" charset="0"/>
                        </a:rPr>
                        <m:t>=</m:t>
                      </m:r>
                      <m:r>
                        <a:rPr lang="en-GB" sz="2400" i="1">
                          <a:solidFill>
                            <a:schemeClr val="accent6"/>
                          </a:solidFill>
                          <a:latin typeface="Cambria Math" panose="02040503050406030204" pitchFamily="18" charset="0"/>
                          <a:ea typeface="Cambria Math" panose="02040503050406030204" pitchFamily="18" charset="0"/>
                        </a:rPr>
                        <m:t>(1−</m:t>
                      </m:r>
                      <m:r>
                        <a:rPr lang="en-GB" sz="2400" i="1">
                          <a:solidFill>
                            <a:schemeClr val="accent6"/>
                          </a:solidFill>
                          <a:latin typeface="Cambria Math" panose="02040503050406030204" pitchFamily="18" charset="0"/>
                        </a:rPr>
                        <m:t>𝐼𝐶𝐶</m:t>
                      </m:r>
                      <m:r>
                        <a:rPr lang="en-GB" sz="2400" i="1">
                          <a:solidFill>
                            <a:schemeClr val="accent6"/>
                          </a:solidFill>
                          <a:latin typeface="Cambria Math" panose="02040503050406030204" pitchFamily="18" charset="0"/>
                        </a:rPr>
                        <m:t>)×</m:t>
                      </m:r>
                      <m:f>
                        <m:fPr>
                          <m:ctrlPr>
                            <a:rPr lang="en-GB" sz="2400" i="1">
                              <a:solidFill>
                                <a:schemeClr val="accent6"/>
                              </a:solidFill>
                              <a:latin typeface="Cambria Math" panose="02040503050406030204" pitchFamily="18" charset="0"/>
                            </a:rPr>
                          </m:ctrlPr>
                        </m:fPr>
                        <m:num>
                          <m:r>
                            <a:rPr lang="en-GB" sz="2400" b="0" i="1" smtClean="0">
                              <a:solidFill>
                                <a:schemeClr val="accent6"/>
                              </a:solidFill>
                              <a:latin typeface="Cambria Math" panose="02040503050406030204" pitchFamily="18" charset="0"/>
                            </a:rPr>
                            <m:t>2</m:t>
                          </m:r>
                          <m:sSubSup>
                            <m:sSubSupPr>
                              <m:ctrlPr>
                                <a:rPr lang="en-GB" sz="2400" b="1" i="1">
                                  <a:solidFill>
                                    <a:schemeClr val="accent6"/>
                                  </a:solidFill>
                                  <a:latin typeface="Cambria Math" panose="02040503050406030204" pitchFamily="18" charset="0"/>
                                </a:rPr>
                              </m:ctrlPr>
                            </m:sSubSupPr>
                            <m:e>
                              <m:r>
                                <a:rPr lang="en-GB" sz="2400" b="1" i="1" smtClean="0">
                                  <a:solidFill>
                                    <a:schemeClr val="accent6"/>
                                  </a:solidFill>
                                  <a:latin typeface="Cambria Math" panose="02040503050406030204" pitchFamily="18" charset="0"/>
                                  <a:ea typeface="Cambria Math" panose="02040503050406030204" pitchFamily="18" charset="0"/>
                                </a:rPr>
                                <m:t>×</m:t>
                              </m:r>
                              <m:r>
                                <a:rPr lang="en-GB" sz="2400" b="1" i="1">
                                  <a:solidFill>
                                    <a:schemeClr val="accent6"/>
                                  </a:solidFill>
                                  <a:latin typeface="Cambria Math" panose="02040503050406030204" pitchFamily="18" charset="0"/>
                                </a:rPr>
                                <m:t>𝒔𝒅</m:t>
                              </m:r>
                            </m:e>
                            <m:sub>
                              <m:r>
                                <a:rPr lang="en-GB" sz="2400" b="1" i="1" smtClean="0">
                                  <a:solidFill>
                                    <a:schemeClr val="accent6"/>
                                  </a:solidFill>
                                  <a:latin typeface="Cambria Math" panose="02040503050406030204" pitchFamily="18" charset="0"/>
                                </a:rPr>
                                <m:t>𝒕𝒐𝒕𝒂𝒍</m:t>
                              </m:r>
                            </m:sub>
                            <m:sup>
                              <m:r>
                                <a:rPr lang="en-GB" sz="2400" b="1" i="1">
                                  <a:solidFill>
                                    <a:schemeClr val="accent6"/>
                                  </a:solidFill>
                                  <a:latin typeface="Cambria Math" panose="02040503050406030204" pitchFamily="18" charset="0"/>
                                </a:rPr>
                                <m:t>𝟐</m:t>
                              </m:r>
                            </m:sup>
                          </m:sSubSup>
                        </m:num>
                        <m:den>
                          <m:sSup>
                            <m:sSupPr>
                              <m:ctrlPr>
                                <a:rPr lang="en-GB" sz="2400" i="1" smtClean="0">
                                  <a:solidFill>
                                    <a:schemeClr val="accent6"/>
                                  </a:solidFill>
                                  <a:latin typeface="Cambria Math" panose="02040503050406030204" pitchFamily="18" charset="0"/>
                                </a:rPr>
                              </m:ctrlPr>
                            </m:sSupPr>
                            <m:e>
                              <m:r>
                                <a:rPr lang="en-GB" sz="2400" b="0" i="1" smtClean="0">
                                  <a:solidFill>
                                    <a:schemeClr val="accent6"/>
                                  </a:solidFill>
                                  <a:latin typeface="Cambria Math" panose="02040503050406030204" pitchFamily="18" charset="0"/>
                                </a:rPr>
                                <m:t>𝑠𝑒</m:t>
                              </m:r>
                            </m:e>
                            <m:sup>
                              <m:r>
                                <a:rPr lang="en-GB" sz="2400" b="0" i="1" smtClean="0">
                                  <a:solidFill>
                                    <a:schemeClr val="accent6"/>
                                  </a:solidFill>
                                  <a:latin typeface="Cambria Math" panose="02040503050406030204" pitchFamily="18" charset="0"/>
                                </a:rPr>
                                <m:t>2</m:t>
                              </m:r>
                            </m:sup>
                          </m:sSup>
                        </m:den>
                      </m:f>
                    </m:oMath>
                  </m:oMathPara>
                </a14:m>
                <a:endParaRPr lang="en-GB" sz="2400" dirty="0">
                  <a:solidFill>
                    <a:schemeClr val="accent6"/>
                  </a:solidFill>
                </a:endParaRPr>
              </a:p>
            </p:txBody>
          </p:sp>
        </mc:Choice>
        <mc:Fallback xmlns="">
          <p:sp>
            <p:nvSpPr>
              <p:cNvPr id="8" name="TextBox 7">
                <a:extLst>
                  <a:ext uri="{FF2B5EF4-FFF2-40B4-BE49-F238E27FC236}">
                    <a16:creationId xmlns:a16="http://schemas.microsoft.com/office/drawing/2014/main" id="{0A61E1CA-1F5D-47D7-8083-D9D607D1B01F}"/>
                  </a:ext>
                </a:extLst>
              </p:cNvPr>
              <p:cNvSpPr txBox="1">
                <a:spLocks noRot="1" noChangeAspect="1" noMove="1" noResize="1" noEditPoints="1" noAdjustHandles="1" noChangeArrowheads="1" noChangeShapeType="1" noTextEdit="1"/>
              </p:cNvSpPr>
              <p:nvPr/>
            </p:nvSpPr>
            <p:spPr>
              <a:xfrm>
                <a:off x="6096000" y="4155863"/>
                <a:ext cx="5497224" cy="77335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D60358-25C0-4E5F-8A7A-FB69032E52F7}"/>
                  </a:ext>
                </a:extLst>
              </p:cNvPr>
              <p:cNvSpPr txBox="1"/>
              <p:nvPr/>
            </p:nvSpPr>
            <p:spPr>
              <a:xfrm>
                <a:off x="5859887" y="3172603"/>
                <a:ext cx="5388827" cy="7936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solidFill>
                            <a:schemeClr val="accent1"/>
                          </a:solidFill>
                          <a:latin typeface="Cambria Math" panose="02040503050406030204" pitchFamily="18" charset="0"/>
                        </a:rPr>
                        <m:t>𝑛</m:t>
                      </m:r>
                      <m:r>
                        <a:rPr lang="en-GB" sz="2400" i="1" smtClean="0">
                          <a:solidFill>
                            <a:schemeClr val="accent1"/>
                          </a:solidFill>
                          <a:latin typeface="Cambria Math" panose="02040503050406030204" pitchFamily="18" charset="0"/>
                        </a:rPr>
                        <m:t>=</m:t>
                      </m:r>
                      <m:f>
                        <m:fPr>
                          <m:ctrlPr>
                            <a:rPr lang="en-GB" sz="2400" i="1" smtClean="0">
                              <a:solidFill>
                                <a:schemeClr val="accent1"/>
                              </a:solidFill>
                              <a:latin typeface="Cambria Math" panose="02040503050406030204" pitchFamily="18" charset="0"/>
                            </a:rPr>
                          </m:ctrlPr>
                        </m:fPr>
                        <m:num>
                          <m:sSubSup>
                            <m:sSubSupPr>
                              <m:ctrlPr>
                                <a:rPr lang="en-GB" sz="2400" b="1" i="1">
                                  <a:solidFill>
                                    <a:schemeClr val="accent1"/>
                                  </a:solidFill>
                                  <a:latin typeface="Cambria Math" panose="02040503050406030204" pitchFamily="18" charset="0"/>
                                </a:rPr>
                              </m:ctrlPr>
                            </m:sSubSupPr>
                            <m:e>
                              <m:r>
                                <a:rPr lang="en-GB" sz="2400" b="1" i="1">
                                  <a:solidFill>
                                    <a:schemeClr val="accent1"/>
                                  </a:solidFill>
                                  <a:latin typeface="Cambria Math" panose="02040503050406030204" pitchFamily="18" charset="0"/>
                                </a:rPr>
                                <m:t>𝒔𝒅</m:t>
                              </m:r>
                            </m:e>
                            <m:sub>
                              <m:r>
                                <a:rPr lang="en-GB" sz="2400" b="1" i="1" smtClean="0">
                                  <a:solidFill>
                                    <a:schemeClr val="accent1"/>
                                  </a:solidFill>
                                  <a:latin typeface="Cambria Math" panose="02040503050406030204" pitchFamily="18" charset="0"/>
                                </a:rPr>
                                <m:t>𝒅𝒊𝒇𝒇</m:t>
                              </m:r>
                              <m:r>
                                <a:rPr lang="en-GB" sz="2400" b="1" i="1" smtClean="0">
                                  <a:solidFill>
                                    <a:schemeClr val="accent1"/>
                                  </a:solidFill>
                                  <a:latin typeface="Cambria Math" panose="02040503050406030204" pitchFamily="18" charset="0"/>
                                </a:rPr>
                                <m:t>.</m:t>
                              </m:r>
                            </m:sub>
                            <m:sup>
                              <m:r>
                                <a:rPr lang="en-GB" sz="2400" b="1" i="1">
                                  <a:solidFill>
                                    <a:schemeClr val="accent1"/>
                                  </a:solidFill>
                                  <a:latin typeface="Cambria Math" panose="02040503050406030204" pitchFamily="18" charset="0"/>
                                </a:rPr>
                                <m:t>𝟐</m:t>
                              </m:r>
                            </m:sup>
                          </m:sSubSup>
                        </m:num>
                        <m:den>
                          <m:sSup>
                            <m:sSupPr>
                              <m:ctrlPr>
                                <a:rPr lang="en-GB" sz="2400" i="1" smtClean="0">
                                  <a:solidFill>
                                    <a:schemeClr val="accent1"/>
                                  </a:solidFill>
                                  <a:latin typeface="Cambria Math" panose="02040503050406030204" pitchFamily="18" charset="0"/>
                                </a:rPr>
                              </m:ctrlPr>
                            </m:sSupPr>
                            <m:e>
                              <m:r>
                                <a:rPr lang="en-GB" sz="2400" b="0" i="1" smtClean="0">
                                  <a:solidFill>
                                    <a:schemeClr val="accent1"/>
                                  </a:solidFill>
                                  <a:latin typeface="Cambria Math" panose="02040503050406030204" pitchFamily="18" charset="0"/>
                                </a:rPr>
                                <m:t>𝑠𝑒</m:t>
                              </m:r>
                            </m:e>
                            <m:sup>
                              <m:r>
                                <a:rPr lang="en-GB" sz="2400" b="0" i="1" smtClean="0">
                                  <a:solidFill>
                                    <a:schemeClr val="accent1"/>
                                  </a:solidFill>
                                  <a:latin typeface="Cambria Math" panose="02040503050406030204" pitchFamily="18" charset="0"/>
                                </a:rPr>
                                <m:t>2</m:t>
                              </m:r>
                            </m:sup>
                          </m:sSup>
                        </m:den>
                      </m:f>
                    </m:oMath>
                  </m:oMathPara>
                </a14:m>
                <a:endParaRPr lang="en-GB" sz="2400" dirty="0">
                  <a:solidFill>
                    <a:schemeClr val="accent1"/>
                  </a:solidFill>
                </a:endParaRPr>
              </a:p>
            </p:txBody>
          </p:sp>
        </mc:Choice>
        <mc:Fallback xmlns="">
          <p:sp>
            <p:nvSpPr>
              <p:cNvPr id="9" name="TextBox 8">
                <a:extLst>
                  <a:ext uri="{FF2B5EF4-FFF2-40B4-BE49-F238E27FC236}">
                    <a16:creationId xmlns:a16="http://schemas.microsoft.com/office/drawing/2014/main" id="{F0D60358-25C0-4E5F-8A7A-FB69032E52F7}"/>
                  </a:ext>
                </a:extLst>
              </p:cNvPr>
              <p:cNvSpPr txBox="1">
                <a:spLocks noRot="1" noChangeAspect="1" noMove="1" noResize="1" noEditPoints="1" noAdjustHandles="1" noChangeArrowheads="1" noChangeShapeType="1" noTextEdit="1"/>
              </p:cNvSpPr>
              <p:nvPr/>
            </p:nvSpPr>
            <p:spPr>
              <a:xfrm>
                <a:off x="5859887" y="3172603"/>
                <a:ext cx="5388827" cy="793679"/>
              </a:xfrm>
              <a:prstGeom prst="rect">
                <a:avLst/>
              </a:prstGeom>
              <a:blipFill>
                <a:blip r:embed="rId4"/>
                <a:stretch>
                  <a:fillRect/>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5C7131E0-E65F-4200-95C5-3FA9F35192E2}"/>
              </a:ext>
            </a:extLst>
          </p:cNvPr>
          <p:cNvSpPr/>
          <p:nvPr/>
        </p:nvSpPr>
        <p:spPr>
          <a:xfrm>
            <a:off x="1283594" y="5907476"/>
            <a:ext cx="9830874" cy="400110"/>
          </a:xfrm>
          <a:prstGeom prst="rect">
            <a:avLst/>
          </a:prstGeom>
        </p:spPr>
        <p:txBody>
          <a:bodyPr wrap="square">
            <a:spAutoFit/>
          </a:bodyPr>
          <a:lstStyle/>
          <a:p>
            <a:r>
              <a:rPr lang="en-GB" sz="2000" dirty="0"/>
              <a:t>In </a:t>
            </a:r>
            <a:r>
              <a:rPr lang="en-GB" sz="2000" dirty="0" err="1"/>
              <a:t>pwr.t.test</a:t>
            </a:r>
            <a:r>
              <a:rPr lang="en-GB" sz="2000" dirty="0"/>
              <a:t>:     </a:t>
            </a:r>
            <a:r>
              <a:rPr lang="en-GB" sz="2000" dirty="0">
                <a:hlinkClick r:id="rId5"/>
              </a:rPr>
              <a:t>https://stats.idre.ucla.edu/r/dae/power-analysis-for-paired-sample-t-test/</a:t>
            </a:r>
            <a:r>
              <a:rPr lang="en-GB" sz="2000" dirty="0"/>
              <a:t> </a:t>
            </a:r>
          </a:p>
        </p:txBody>
      </p:sp>
    </p:spTree>
    <p:extLst>
      <p:ext uri="{BB962C8B-B14F-4D97-AF65-F5344CB8AC3E}">
        <p14:creationId xmlns:p14="http://schemas.microsoft.com/office/powerpoint/2010/main" val="212075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D748-0711-9C16-DA1B-CC94C52E6039}"/>
              </a:ext>
            </a:extLst>
          </p:cNvPr>
          <p:cNvSpPr>
            <a:spLocks noGrp="1"/>
          </p:cNvSpPr>
          <p:nvPr>
            <p:ph type="title"/>
          </p:nvPr>
        </p:nvSpPr>
        <p:spPr/>
        <p:txBody>
          <a:bodyPr>
            <a:normAutofit fontScale="90000"/>
          </a:bodyPr>
          <a:lstStyle/>
          <a:p>
            <a:r>
              <a:rPr lang="en-GB" dirty="0"/>
              <a:t>Exercise 2 – (adapted from </a:t>
            </a:r>
            <a:r>
              <a:rPr lang="en-GB" dirty="0" err="1"/>
              <a:t>CoPS</a:t>
            </a:r>
            <a:r>
              <a:rPr lang="en-GB" dirty="0"/>
              <a:t> study)</a:t>
            </a:r>
            <a:br>
              <a:rPr lang="en-GB" dirty="0"/>
            </a:br>
            <a:r>
              <a:rPr lang="en-GB" dirty="0"/>
              <a:t>How many people with COVID have virus in their stool?</a:t>
            </a:r>
          </a:p>
        </p:txBody>
      </p:sp>
      <p:sp>
        <p:nvSpPr>
          <p:cNvPr id="3" name="Content Placeholder 2">
            <a:extLst>
              <a:ext uri="{FF2B5EF4-FFF2-40B4-BE49-F238E27FC236}">
                <a16:creationId xmlns:a16="http://schemas.microsoft.com/office/drawing/2014/main" id="{646E7830-80A9-3869-E928-A6B81A81B1B9}"/>
              </a:ext>
            </a:extLst>
          </p:cNvPr>
          <p:cNvSpPr>
            <a:spLocks noGrp="1"/>
          </p:cNvSpPr>
          <p:nvPr>
            <p:ph idx="1"/>
          </p:nvPr>
        </p:nvSpPr>
        <p:spPr/>
        <p:txBody>
          <a:bodyPr/>
          <a:lstStyle/>
          <a:p>
            <a:endParaRPr lang="en-GB" dirty="0"/>
          </a:p>
          <a:p>
            <a:pPr marL="0" indent="0">
              <a:buNone/>
            </a:pPr>
            <a:r>
              <a:rPr lang="en-GB" b="1" dirty="0"/>
              <a:t>Research project:</a:t>
            </a:r>
          </a:p>
          <a:p>
            <a:endParaRPr lang="en-GB" dirty="0"/>
          </a:p>
          <a:p>
            <a:r>
              <a:rPr lang="en-GB" dirty="0"/>
              <a:t>Consecutive COVID patients will be recruited, we will test their stool samples for COVID virus and report the proportion of patients with detectable virus in their stool.</a:t>
            </a:r>
          </a:p>
          <a:p>
            <a:endParaRPr lang="en-GB" dirty="0"/>
          </a:p>
          <a:p>
            <a:r>
              <a:rPr lang="en-GB" dirty="0"/>
              <a:t>How many samples do we need?</a:t>
            </a:r>
          </a:p>
        </p:txBody>
      </p:sp>
    </p:spTree>
    <p:extLst>
      <p:ext uri="{BB962C8B-B14F-4D97-AF65-F5344CB8AC3E}">
        <p14:creationId xmlns:p14="http://schemas.microsoft.com/office/powerpoint/2010/main" val="11219732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326D-8702-4C66-BAF3-53A80C023F75}"/>
              </a:ext>
            </a:extLst>
          </p:cNvPr>
          <p:cNvSpPr>
            <a:spLocks noGrp="1"/>
          </p:cNvSpPr>
          <p:nvPr>
            <p:ph type="title"/>
          </p:nvPr>
        </p:nvSpPr>
        <p:spPr>
          <a:xfrm>
            <a:off x="838200" y="305491"/>
            <a:ext cx="10515600" cy="757997"/>
          </a:xfrm>
        </p:spPr>
        <p:txBody>
          <a:bodyPr/>
          <a:lstStyle/>
          <a:p>
            <a:r>
              <a:rPr lang="en-GB" dirty="0"/>
              <a:t>Demonstration: paired test with R</a:t>
            </a:r>
          </a:p>
        </p:txBody>
      </p:sp>
      <p:sp>
        <p:nvSpPr>
          <p:cNvPr id="5" name="Content Placeholder 4">
            <a:extLst>
              <a:ext uri="{FF2B5EF4-FFF2-40B4-BE49-F238E27FC236}">
                <a16:creationId xmlns:a16="http://schemas.microsoft.com/office/drawing/2014/main" id="{461FE916-F0BD-42A1-90F6-AEB91AEF599E}"/>
              </a:ext>
            </a:extLst>
          </p:cNvPr>
          <p:cNvSpPr>
            <a:spLocks noGrp="1"/>
          </p:cNvSpPr>
          <p:nvPr>
            <p:ph idx="1"/>
          </p:nvPr>
        </p:nvSpPr>
        <p:spPr/>
        <p:txBody>
          <a:bodyPr>
            <a:normAutofit fontScale="92500" lnSpcReduction="20000"/>
          </a:bodyPr>
          <a:lstStyle/>
          <a:p>
            <a:pPr marL="0" indent="0">
              <a:buNone/>
            </a:pPr>
            <a:r>
              <a:rPr lang="en-GB" b="1" dirty="0"/>
              <a:t>Exercise 9 – Cross over study</a:t>
            </a:r>
          </a:p>
          <a:p>
            <a:endParaRPr lang="en-GB" dirty="0"/>
          </a:p>
          <a:p>
            <a:pPr marL="0" indent="0">
              <a:buNone/>
            </a:pPr>
            <a:r>
              <a:rPr lang="en-GB" dirty="0"/>
              <a:t>Use R to find the sample size for a cross-over study compared to an unpaired study for the breads example.</a:t>
            </a:r>
          </a:p>
          <a:p>
            <a:pPr marL="0" indent="0">
              <a:buNone/>
            </a:pPr>
            <a:endParaRPr lang="en-GB" dirty="0"/>
          </a:p>
          <a:p>
            <a:pPr marL="0" indent="0">
              <a:buNone/>
            </a:pPr>
            <a:r>
              <a:rPr lang="en-GB" dirty="0"/>
              <a:t>Assume the variance is split 50:50 between and within participants:</a:t>
            </a:r>
          </a:p>
          <a:p>
            <a:pPr marL="0" indent="0">
              <a:buNone/>
            </a:pPr>
            <a:r>
              <a:rPr lang="en-GB" dirty="0"/>
              <a:t>A </a:t>
            </a:r>
            <a:r>
              <a:rPr lang="en-GB" dirty="0" err="1"/>
              <a:t>sd_total</a:t>
            </a:r>
            <a:r>
              <a:rPr lang="en-GB" dirty="0"/>
              <a:t> of 60 would correspond to an </a:t>
            </a:r>
            <a:r>
              <a:rPr lang="en-GB" dirty="0" err="1"/>
              <a:t>sd_within</a:t>
            </a:r>
            <a:r>
              <a:rPr lang="en-GB" dirty="0"/>
              <a:t> of 42.</a:t>
            </a:r>
          </a:p>
          <a:p>
            <a:pPr marL="0" indent="0">
              <a:buNone/>
            </a:pPr>
            <a:r>
              <a:rPr lang="en-GB" dirty="0"/>
              <a:t>So standard deviation for difference in one individual is 60!</a:t>
            </a:r>
          </a:p>
          <a:p>
            <a:pPr marL="0" indent="0">
              <a:buNone/>
            </a:pPr>
            <a:endParaRPr lang="en-GB" dirty="0"/>
          </a:p>
          <a:p>
            <a:pPr marL="0" indent="0">
              <a:buNone/>
            </a:pPr>
            <a:r>
              <a:rPr lang="en-GB" dirty="0"/>
              <a:t>By using the same units twice we need a quarter of the total units, and do half as many tests as for the parallel groups study.</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401814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326D-8702-4C66-BAF3-53A80C023F75}"/>
              </a:ext>
            </a:extLst>
          </p:cNvPr>
          <p:cNvSpPr>
            <a:spLocks noGrp="1"/>
          </p:cNvSpPr>
          <p:nvPr>
            <p:ph type="title"/>
          </p:nvPr>
        </p:nvSpPr>
        <p:spPr>
          <a:xfrm>
            <a:off x="838200" y="305491"/>
            <a:ext cx="10515600" cy="757997"/>
          </a:xfrm>
        </p:spPr>
        <p:txBody>
          <a:bodyPr/>
          <a:lstStyle/>
          <a:p>
            <a:r>
              <a:rPr lang="en-GB" dirty="0"/>
              <a:t>Demonstration: paired test with R and G*Power </a:t>
            </a:r>
          </a:p>
        </p:txBody>
      </p:sp>
      <p:pic>
        <p:nvPicPr>
          <p:cNvPr id="4" name="Picture 3">
            <a:extLst>
              <a:ext uri="{FF2B5EF4-FFF2-40B4-BE49-F238E27FC236}">
                <a16:creationId xmlns:a16="http://schemas.microsoft.com/office/drawing/2014/main" id="{821B1FF1-A5C9-4CB1-9995-284FDFE35548}"/>
              </a:ext>
            </a:extLst>
          </p:cNvPr>
          <p:cNvPicPr>
            <a:picLocks noChangeAspect="1"/>
          </p:cNvPicPr>
          <p:nvPr/>
        </p:nvPicPr>
        <p:blipFill>
          <a:blip r:embed="rId3"/>
          <a:stretch>
            <a:fillRect/>
          </a:stretch>
        </p:blipFill>
        <p:spPr>
          <a:xfrm>
            <a:off x="5516549" y="1356273"/>
            <a:ext cx="4280452" cy="5136542"/>
          </a:xfrm>
          <a:prstGeom prst="rect">
            <a:avLst/>
          </a:prstGeom>
        </p:spPr>
      </p:pic>
      <p:pic>
        <p:nvPicPr>
          <p:cNvPr id="7" name="Content Placeholder 6">
            <a:extLst>
              <a:ext uri="{FF2B5EF4-FFF2-40B4-BE49-F238E27FC236}">
                <a16:creationId xmlns:a16="http://schemas.microsoft.com/office/drawing/2014/main" id="{0153122A-8B56-4620-BD0E-36BB1F8773C3}"/>
              </a:ext>
            </a:extLst>
          </p:cNvPr>
          <p:cNvPicPr>
            <a:picLocks noGrp="1" noChangeAspect="1"/>
          </p:cNvPicPr>
          <p:nvPr>
            <p:ph idx="1"/>
          </p:nvPr>
        </p:nvPicPr>
        <p:blipFill>
          <a:blip r:embed="rId4"/>
          <a:stretch>
            <a:fillRect/>
          </a:stretch>
        </p:blipFill>
        <p:spPr>
          <a:xfrm>
            <a:off x="9673053" y="1517511"/>
            <a:ext cx="1910232" cy="4814065"/>
          </a:xfrm>
          <a:prstGeom prst="rect">
            <a:avLst/>
          </a:prstGeom>
        </p:spPr>
      </p:pic>
      <p:sp>
        <p:nvSpPr>
          <p:cNvPr id="11" name="Rectangle 4">
            <a:extLst>
              <a:ext uri="{FF2B5EF4-FFF2-40B4-BE49-F238E27FC236}">
                <a16:creationId xmlns:a16="http://schemas.microsoft.com/office/drawing/2014/main" id="{FBD71D33-E21A-4C76-A8D8-A3CD65720C20}"/>
              </a:ext>
            </a:extLst>
          </p:cNvPr>
          <p:cNvSpPr>
            <a:spLocks noChangeArrowheads="1"/>
          </p:cNvSpPr>
          <p:nvPr/>
        </p:nvSpPr>
        <p:spPr bwMode="auto">
          <a:xfrm>
            <a:off x="660399" y="1693358"/>
            <a:ext cx="3228448" cy="22006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0000FF"/>
                </a:solidFill>
                <a:effectLst/>
                <a:latin typeface="Lucida Console" panose="020B0609040504020204" pitchFamily="49" charset="0"/>
              </a:rPr>
              <a:t>pwr.t.test</a:t>
            </a:r>
            <a:r>
              <a:rPr kumimoji="0" lang="en-US" altLang="en-US" sz="1100" b="0" i="0" u="none" strike="noStrike" cap="none" normalizeH="0" baseline="0" dirty="0">
                <a:ln>
                  <a:noFill/>
                </a:ln>
                <a:solidFill>
                  <a:srgbClr val="0000FF"/>
                </a:solidFill>
                <a:effectLst/>
                <a:latin typeface="Lucida Console" panose="020B0609040504020204" pitchFamily="49" charset="0"/>
              </a:rPr>
              <a:t>(d=10/(20*sqrt(2)),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rgbClr val="0000FF"/>
                </a:solidFill>
                <a:latin typeface="Lucida Console" panose="020B0609040504020204" pitchFamily="49" charset="0"/>
              </a:rPr>
              <a:t>    </a:t>
            </a:r>
            <a:r>
              <a:rPr kumimoji="0" lang="en-US" altLang="en-US" sz="1100" b="0" i="0" u="none" strike="noStrike" cap="none" normalizeH="0" baseline="0" dirty="0">
                <a:ln>
                  <a:noFill/>
                </a:ln>
                <a:solidFill>
                  <a:srgbClr val="0000FF"/>
                </a:solidFill>
                <a:effectLst/>
                <a:latin typeface="Lucida Console" panose="020B0609040504020204" pitchFamily="49" charset="0"/>
              </a:rPr>
              <a:t>n=NULL, power=0.8, type="paired")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FF"/>
              </a:solidFill>
              <a:latin typeface="Lucida Console" panose="020B06090405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Lucida Console" panose="020B0609040504020204" pitchFamily="49" charset="0"/>
              </a:rPr>
              <a:t>Paired t test power calculation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Lucida Console" panose="020B06090405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Lucida Console" panose="020B0609040504020204" pitchFamily="49" charset="0"/>
              </a:rPr>
              <a:t>n = 64.73788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Lucida Console" panose="020B0609040504020204" pitchFamily="49" charset="0"/>
              </a:rPr>
              <a:t>d = 0.3535534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000000"/>
                </a:solidFill>
                <a:effectLst/>
                <a:latin typeface="Lucida Console" panose="020B0609040504020204" pitchFamily="49" charset="0"/>
              </a:rPr>
              <a:t>sig.level</a:t>
            </a:r>
            <a:r>
              <a:rPr kumimoji="0" lang="en-US" altLang="en-US" sz="1100" b="0" i="0" u="none" strike="noStrike" cap="none" normalizeH="0" baseline="0" dirty="0">
                <a:ln>
                  <a:noFill/>
                </a:ln>
                <a:solidFill>
                  <a:srgbClr val="000000"/>
                </a:solidFill>
                <a:effectLst/>
                <a:latin typeface="Lucida Console" panose="020B0609040504020204" pitchFamily="49" charset="0"/>
              </a:rPr>
              <a:t> = 0.05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Lucida Console" panose="020B0609040504020204" pitchFamily="49" charset="0"/>
              </a:rPr>
              <a:t>power = 0.8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Lucida Console" panose="020B0609040504020204" pitchFamily="49" charset="0"/>
              </a:rPr>
              <a:t>alternative = </a:t>
            </a:r>
            <a:r>
              <a:rPr kumimoji="0" lang="en-US" altLang="en-US" sz="1100" b="0" i="0" u="none" strike="noStrike" cap="none" normalizeH="0" baseline="0" dirty="0" err="1">
                <a:ln>
                  <a:noFill/>
                </a:ln>
                <a:solidFill>
                  <a:srgbClr val="000000"/>
                </a:solidFill>
                <a:effectLst/>
                <a:latin typeface="Lucida Console" panose="020B0609040504020204" pitchFamily="49" charset="0"/>
              </a:rPr>
              <a:t>two.sided</a:t>
            </a:r>
            <a:r>
              <a:rPr kumimoji="0" lang="en-US" altLang="en-US" sz="1100" b="0" i="0" u="none" strike="noStrike" cap="none" normalizeH="0" baseline="0" dirty="0">
                <a:ln>
                  <a:noFill/>
                </a:ln>
                <a:solidFill>
                  <a:srgbClr val="000000"/>
                </a:solidFill>
                <a:effectLst/>
                <a:latin typeface="Lucida Console" panose="020B060904050402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Lucida Console" panose="020B06090405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Lucida Console" panose="020B0609040504020204" pitchFamily="49" charset="0"/>
              </a:rPr>
              <a:t>NOTE: n is number of *pairs* </a:t>
            </a:r>
            <a:br>
              <a:rPr kumimoji="0" lang="en-US" altLang="en-US" sz="1100" b="0" i="0" u="none" strike="noStrike" cap="none" normalizeH="0" baseline="0" dirty="0">
                <a:ln>
                  <a:noFill/>
                </a:ln>
                <a:solidFill>
                  <a:schemeClr val="tx1"/>
                </a:solidFill>
                <a:effectLst/>
              </a:rPr>
            </a:b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A4687C2E-1088-46E9-8C31-9906ED7764B5}"/>
              </a:ext>
            </a:extLst>
          </p:cNvPr>
          <p:cNvSpPr txBox="1"/>
          <p:nvPr/>
        </p:nvSpPr>
        <p:spPr>
          <a:xfrm>
            <a:off x="568958" y="1315674"/>
            <a:ext cx="3913589" cy="369332"/>
          </a:xfrm>
          <a:prstGeom prst="rect">
            <a:avLst/>
          </a:prstGeom>
          <a:noFill/>
        </p:spPr>
        <p:txBody>
          <a:bodyPr wrap="square" rtlCol="0">
            <a:spAutoFit/>
          </a:bodyPr>
          <a:lstStyle/>
          <a:p>
            <a:r>
              <a:rPr lang="en-GB" dirty="0"/>
              <a:t>Assume no pre-post correlation (ICC=0)</a:t>
            </a:r>
          </a:p>
        </p:txBody>
      </p:sp>
      <p:sp>
        <p:nvSpPr>
          <p:cNvPr id="14" name="TextBox 13">
            <a:extLst>
              <a:ext uri="{FF2B5EF4-FFF2-40B4-BE49-F238E27FC236}">
                <a16:creationId xmlns:a16="http://schemas.microsoft.com/office/drawing/2014/main" id="{DB9A9F4A-FBFC-47E5-B10C-93EF4736F4FC}"/>
              </a:ext>
            </a:extLst>
          </p:cNvPr>
          <p:cNvSpPr txBox="1"/>
          <p:nvPr/>
        </p:nvSpPr>
        <p:spPr>
          <a:xfrm>
            <a:off x="568959" y="4046319"/>
            <a:ext cx="3302000" cy="369332"/>
          </a:xfrm>
          <a:prstGeom prst="rect">
            <a:avLst/>
          </a:prstGeom>
          <a:noFill/>
        </p:spPr>
        <p:txBody>
          <a:bodyPr wrap="square" rtlCol="0">
            <a:spAutoFit/>
          </a:bodyPr>
          <a:lstStyle/>
          <a:p>
            <a:r>
              <a:rPr lang="en-GB" dirty="0"/>
              <a:t>Assume ICC = 0.5</a:t>
            </a:r>
          </a:p>
        </p:txBody>
      </p:sp>
      <p:sp>
        <p:nvSpPr>
          <p:cNvPr id="15" name="Rectangle 5">
            <a:extLst>
              <a:ext uri="{FF2B5EF4-FFF2-40B4-BE49-F238E27FC236}">
                <a16:creationId xmlns:a16="http://schemas.microsoft.com/office/drawing/2014/main" id="{38A602EC-7529-46E6-B833-6158A224C6BC}"/>
              </a:ext>
            </a:extLst>
          </p:cNvPr>
          <p:cNvSpPr>
            <a:spLocks noChangeArrowheads="1"/>
          </p:cNvSpPr>
          <p:nvPr/>
        </p:nvSpPr>
        <p:spPr bwMode="auto">
          <a:xfrm>
            <a:off x="660399" y="4461171"/>
            <a:ext cx="3398366"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0000FF"/>
                </a:solidFill>
                <a:effectLst/>
                <a:latin typeface="Lucida Console" panose="020B0609040504020204" pitchFamily="49" charset="0"/>
              </a:rPr>
              <a:t>pwr.t.test</a:t>
            </a:r>
            <a:r>
              <a:rPr kumimoji="0" lang="en-US" altLang="en-US" sz="1100" b="0" i="0" u="none" strike="noStrike" cap="none" normalizeH="0" baseline="0" dirty="0">
                <a:ln>
                  <a:noFill/>
                </a:ln>
                <a:solidFill>
                  <a:srgbClr val="0000FF"/>
                </a:solidFill>
                <a:effectLst/>
                <a:latin typeface="Lucida Console" panose="020B0609040504020204" pitchFamily="49" charset="0"/>
              </a:rPr>
              <a:t>(d=10/(20*sqrt(2)</a:t>
            </a:r>
            <a:r>
              <a:rPr kumimoji="0" lang="en-US" altLang="en-US" sz="1100" i="0" u="none" strike="noStrike" cap="none" normalizeH="0" baseline="0" dirty="0">
                <a:ln>
                  <a:noFill/>
                </a:ln>
                <a:solidFill>
                  <a:srgbClr val="0000FF"/>
                </a:solidFill>
                <a:effectLst/>
                <a:latin typeface="Lucida Console" panose="020B0609040504020204" pitchFamily="49" charset="0"/>
              </a:rPr>
              <a:t>*</a:t>
            </a:r>
            <a:r>
              <a:rPr kumimoji="0" lang="en-US" altLang="en-US" sz="1100" b="1" i="0" u="none" strike="noStrike" cap="none" normalizeH="0" baseline="0" dirty="0">
                <a:ln>
                  <a:noFill/>
                </a:ln>
                <a:solidFill>
                  <a:srgbClr val="0000FF"/>
                </a:solidFill>
                <a:effectLst/>
                <a:latin typeface="Lucida Console" panose="020B0609040504020204" pitchFamily="49" charset="0"/>
              </a:rPr>
              <a:t>sqrt(0.5)</a:t>
            </a:r>
            <a:r>
              <a:rPr kumimoji="0" lang="en-US" altLang="en-US" sz="1100" b="0" i="0" u="none" strike="noStrike" cap="none" normalizeH="0" baseline="0" dirty="0">
                <a:ln>
                  <a:noFill/>
                </a:ln>
                <a:solidFill>
                  <a:srgbClr val="0000FF"/>
                </a:solidFill>
                <a:effectLst/>
                <a:latin typeface="Lucida Console" panose="020B060904050402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rgbClr val="0000FF"/>
                </a:solidFill>
                <a:latin typeface="Lucida Console" panose="020B0609040504020204" pitchFamily="49" charset="0"/>
              </a:rPr>
              <a:t>    </a:t>
            </a:r>
            <a:r>
              <a:rPr kumimoji="0" lang="en-US" altLang="en-US" sz="1100" b="0" i="0" u="none" strike="noStrike" cap="none" normalizeH="0" baseline="0" dirty="0">
                <a:ln>
                  <a:noFill/>
                </a:ln>
                <a:solidFill>
                  <a:srgbClr val="0000FF"/>
                </a:solidFill>
                <a:effectLst/>
                <a:latin typeface="Lucida Console" panose="020B0609040504020204" pitchFamily="49" charset="0"/>
              </a:rPr>
              <a:t>n=NULL, power=0.8, type="paired")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FF"/>
              </a:solidFill>
              <a:latin typeface="Lucida Console" panose="020B06090405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Lucida Console" panose="020B0609040504020204" pitchFamily="49" charset="0"/>
              </a:rPr>
              <a:t>Paired t test power calculation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Lucida Console" panose="020B06090405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Lucida Console" panose="020B0609040504020204" pitchFamily="49" charset="0"/>
              </a:rPr>
              <a:t>n = 33.36713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Lucida Console" panose="020B0609040504020204" pitchFamily="49" charset="0"/>
              </a:rPr>
              <a:t>d = 0.5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000000"/>
                </a:solidFill>
                <a:effectLst/>
                <a:latin typeface="Lucida Console" panose="020B0609040504020204" pitchFamily="49" charset="0"/>
              </a:rPr>
              <a:t>sig.level</a:t>
            </a:r>
            <a:r>
              <a:rPr kumimoji="0" lang="en-US" altLang="en-US" sz="1100" b="0" i="0" u="none" strike="noStrike" cap="none" normalizeH="0" baseline="0" dirty="0">
                <a:ln>
                  <a:noFill/>
                </a:ln>
                <a:solidFill>
                  <a:srgbClr val="000000"/>
                </a:solidFill>
                <a:effectLst/>
                <a:latin typeface="Lucida Console" panose="020B0609040504020204" pitchFamily="49" charset="0"/>
              </a:rPr>
              <a:t> = 0.05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Lucida Console" panose="020B0609040504020204" pitchFamily="49" charset="0"/>
              </a:rPr>
              <a:t>power = 0.8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Lucida Console" panose="020B0609040504020204" pitchFamily="49" charset="0"/>
              </a:rPr>
              <a:t>alternative = </a:t>
            </a:r>
            <a:r>
              <a:rPr kumimoji="0" lang="en-US" altLang="en-US" sz="1100" b="0" i="0" u="none" strike="noStrike" cap="none" normalizeH="0" baseline="0" dirty="0" err="1">
                <a:ln>
                  <a:noFill/>
                </a:ln>
                <a:solidFill>
                  <a:srgbClr val="000000"/>
                </a:solidFill>
                <a:effectLst/>
                <a:latin typeface="Lucida Console" panose="020B0609040504020204" pitchFamily="49" charset="0"/>
              </a:rPr>
              <a:t>two.sided</a:t>
            </a:r>
            <a:r>
              <a:rPr kumimoji="0" lang="en-US" altLang="en-US" sz="1100" b="0" i="0" u="none" strike="noStrike" cap="none" normalizeH="0" baseline="0" dirty="0">
                <a:ln>
                  <a:noFill/>
                </a:ln>
                <a:solidFill>
                  <a:srgbClr val="000000"/>
                </a:solidFill>
                <a:effectLst/>
                <a:latin typeface="Lucida Console" panose="020B060904050402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Lucida Console" panose="020B06090405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Lucida Console" panose="020B0609040504020204" pitchFamily="49" charset="0"/>
              </a:rPr>
              <a:t>NOTE: n is number of *pairs*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41033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6821-6C6F-4B54-9B5D-5D682EE367B8}"/>
              </a:ext>
            </a:extLst>
          </p:cNvPr>
          <p:cNvSpPr>
            <a:spLocks noGrp="1"/>
          </p:cNvSpPr>
          <p:nvPr>
            <p:ph type="title"/>
          </p:nvPr>
        </p:nvSpPr>
        <p:spPr/>
        <p:txBody>
          <a:bodyPr/>
          <a:lstStyle/>
          <a:p>
            <a:r>
              <a:rPr lang="en-GB" dirty="0"/>
              <a:t>Other more complex designs</a:t>
            </a:r>
          </a:p>
        </p:txBody>
      </p:sp>
      <p:sp>
        <p:nvSpPr>
          <p:cNvPr id="3" name="Content Placeholder 2">
            <a:extLst>
              <a:ext uri="{FF2B5EF4-FFF2-40B4-BE49-F238E27FC236}">
                <a16:creationId xmlns:a16="http://schemas.microsoft.com/office/drawing/2014/main" id="{D7507E62-51C6-4F34-A8A5-178AFE07EAA8}"/>
              </a:ext>
            </a:extLst>
          </p:cNvPr>
          <p:cNvSpPr>
            <a:spLocks noGrp="1"/>
          </p:cNvSpPr>
          <p:nvPr>
            <p:ph idx="1"/>
          </p:nvPr>
        </p:nvSpPr>
        <p:spPr/>
        <p:txBody>
          <a:bodyPr>
            <a:normAutofit fontScale="85000" lnSpcReduction="20000"/>
          </a:bodyPr>
          <a:lstStyle/>
          <a:p>
            <a:pPr marL="0" indent="0">
              <a:buNone/>
            </a:pPr>
            <a:r>
              <a:rPr lang="en-GB" dirty="0"/>
              <a:t>Blocked experiments </a:t>
            </a:r>
          </a:p>
          <a:p>
            <a:pPr marL="0" indent="0">
              <a:buNone/>
            </a:pPr>
            <a:r>
              <a:rPr lang="en-GB" dirty="0"/>
              <a:t>Longitudinal studies </a:t>
            </a:r>
          </a:p>
          <a:p>
            <a:endParaRPr lang="en-GB" dirty="0"/>
          </a:p>
          <a:p>
            <a:r>
              <a:rPr lang="en-GB" dirty="0"/>
              <a:t>Will be similar in approach.</a:t>
            </a:r>
          </a:p>
          <a:p>
            <a:endParaRPr lang="en-GB" dirty="0"/>
          </a:p>
          <a:p>
            <a:r>
              <a:rPr lang="en-GB" dirty="0"/>
              <a:t>You need to know the error variance at each level (between/within/over time etc).</a:t>
            </a:r>
          </a:p>
          <a:p>
            <a:r>
              <a:rPr lang="en-GB" dirty="0"/>
              <a:t>May be too complex for analytic studies</a:t>
            </a:r>
          </a:p>
          <a:p>
            <a:r>
              <a:rPr lang="en-GB" i="1" dirty="0"/>
              <a:t>Simulation studies</a:t>
            </a:r>
            <a:r>
              <a:rPr lang="en-GB" dirty="0"/>
              <a:t> can be very insightful to understand how your study will perform</a:t>
            </a:r>
          </a:p>
          <a:p>
            <a:r>
              <a:rPr lang="en-GB" dirty="0" err="1"/>
              <a:t>Eg</a:t>
            </a:r>
            <a:r>
              <a:rPr lang="en-GB" dirty="0"/>
              <a:t> </a:t>
            </a:r>
            <a:r>
              <a:rPr lang="en-GB" b="1" i="1" dirty="0" err="1"/>
              <a:t>simr</a:t>
            </a:r>
            <a:r>
              <a:rPr lang="en-GB" b="1" dirty="0"/>
              <a:t> </a:t>
            </a:r>
            <a:r>
              <a:rPr lang="en-GB" dirty="0"/>
              <a:t>package in R for longitudinal modelling – based on </a:t>
            </a:r>
            <a:r>
              <a:rPr lang="en-GB" b="1" dirty="0"/>
              <a:t>mixed models</a:t>
            </a:r>
          </a:p>
          <a:p>
            <a:r>
              <a:rPr lang="en-GB" b="1" i="1" dirty="0"/>
              <a:t>superpower</a:t>
            </a:r>
            <a:r>
              <a:rPr lang="en-GB" b="1" dirty="0"/>
              <a:t> </a:t>
            </a:r>
            <a:r>
              <a:rPr lang="en-GB" dirty="0"/>
              <a:t>package for repeated measured ANOVA designs</a:t>
            </a:r>
          </a:p>
          <a:p>
            <a:endParaRPr lang="en-GB" dirty="0"/>
          </a:p>
        </p:txBody>
      </p:sp>
    </p:spTree>
    <p:extLst>
      <p:ext uri="{BB962C8B-B14F-4D97-AF65-F5344CB8AC3E}">
        <p14:creationId xmlns:p14="http://schemas.microsoft.com/office/powerpoint/2010/main" val="9879356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194C7-ACA7-4103-94D8-8F7C19E1461B}"/>
              </a:ext>
            </a:extLst>
          </p:cNvPr>
          <p:cNvSpPr>
            <a:spLocks noGrp="1"/>
          </p:cNvSpPr>
          <p:nvPr>
            <p:ph type="ctrTitle"/>
          </p:nvPr>
        </p:nvSpPr>
        <p:spPr>
          <a:xfrm>
            <a:off x="1524000" y="1122363"/>
            <a:ext cx="9144000" cy="1575681"/>
          </a:xfrm>
        </p:spPr>
        <p:txBody>
          <a:bodyPr>
            <a:normAutofit/>
          </a:bodyPr>
          <a:lstStyle/>
          <a:p>
            <a:r>
              <a:rPr lang="en-GB" sz="8800" dirty="0"/>
              <a:t>Session 4</a:t>
            </a:r>
          </a:p>
        </p:txBody>
      </p:sp>
      <p:sp>
        <p:nvSpPr>
          <p:cNvPr id="5" name="Subtitle 4">
            <a:extLst>
              <a:ext uri="{FF2B5EF4-FFF2-40B4-BE49-F238E27FC236}">
                <a16:creationId xmlns:a16="http://schemas.microsoft.com/office/drawing/2014/main" id="{311F2D26-345F-4106-A3CA-91DA912458C3}"/>
              </a:ext>
            </a:extLst>
          </p:cNvPr>
          <p:cNvSpPr>
            <a:spLocks noGrp="1"/>
          </p:cNvSpPr>
          <p:nvPr>
            <p:ph type="subTitle" idx="1"/>
          </p:nvPr>
        </p:nvSpPr>
        <p:spPr>
          <a:xfrm>
            <a:off x="1524000" y="3602037"/>
            <a:ext cx="9144000" cy="2387599"/>
          </a:xfrm>
        </p:spPr>
        <p:txBody>
          <a:bodyPr>
            <a:normAutofit fontScale="92500" lnSpcReduction="10000"/>
          </a:bodyPr>
          <a:lstStyle/>
          <a:p>
            <a:r>
              <a:rPr lang="en-GB" sz="4000" dirty="0"/>
              <a:t>Power and sample size for</a:t>
            </a:r>
          </a:p>
          <a:p>
            <a:r>
              <a:rPr lang="en-GB" sz="4000" b="1" dirty="0"/>
              <a:t>multiple endpoints, </a:t>
            </a:r>
            <a:endParaRPr lang="en-GB" sz="4000" dirty="0"/>
          </a:p>
          <a:p>
            <a:r>
              <a:rPr lang="en-GB" sz="4000" b="1" dirty="0"/>
              <a:t>‘omics studies,</a:t>
            </a:r>
          </a:p>
          <a:p>
            <a:r>
              <a:rPr lang="en-GB" sz="4000" b="1" dirty="0"/>
              <a:t>more complex analyses</a:t>
            </a:r>
          </a:p>
        </p:txBody>
      </p:sp>
    </p:spTree>
    <p:extLst>
      <p:ext uri="{BB962C8B-B14F-4D97-AF65-F5344CB8AC3E}">
        <p14:creationId xmlns:p14="http://schemas.microsoft.com/office/powerpoint/2010/main" val="39957117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F410-4104-4508-986E-6FF5A6FEFE07}"/>
              </a:ext>
            </a:extLst>
          </p:cNvPr>
          <p:cNvSpPr>
            <a:spLocks noGrp="1"/>
          </p:cNvSpPr>
          <p:nvPr>
            <p:ph type="title"/>
          </p:nvPr>
        </p:nvSpPr>
        <p:spPr/>
        <p:txBody>
          <a:bodyPr/>
          <a:lstStyle/>
          <a:p>
            <a:r>
              <a:rPr lang="en-GB" dirty="0"/>
              <a:t>Multiplicity</a:t>
            </a:r>
          </a:p>
        </p:txBody>
      </p:sp>
      <p:sp>
        <p:nvSpPr>
          <p:cNvPr id="3" name="Content Placeholder 2">
            <a:extLst>
              <a:ext uri="{FF2B5EF4-FFF2-40B4-BE49-F238E27FC236}">
                <a16:creationId xmlns:a16="http://schemas.microsoft.com/office/drawing/2014/main" id="{633B35C2-01D1-4AC8-9C17-B7A3882D1D1E}"/>
              </a:ext>
            </a:extLst>
          </p:cNvPr>
          <p:cNvSpPr>
            <a:spLocks noGrp="1"/>
          </p:cNvSpPr>
          <p:nvPr>
            <p:ph idx="1"/>
          </p:nvPr>
        </p:nvSpPr>
        <p:spPr/>
        <p:txBody>
          <a:bodyPr>
            <a:normAutofit lnSpcReduction="10000"/>
          </a:bodyPr>
          <a:lstStyle/>
          <a:p>
            <a:pPr marL="0" indent="0">
              <a:buNone/>
            </a:pPr>
            <a:r>
              <a:rPr lang="en-GB" dirty="0"/>
              <a:t>As the number of outcomes goes up……</a:t>
            </a:r>
          </a:p>
          <a:p>
            <a:pPr marL="0" indent="0">
              <a:buNone/>
            </a:pPr>
            <a:endParaRPr lang="en-GB" dirty="0"/>
          </a:p>
          <a:p>
            <a:pPr marL="0" indent="0">
              <a:buNone/>
            </a:pPr>
            <a:r>
              <a:rPr lang="en-GB" dirty="0"/>
              <a:t>…..so does the number of tests…..</a:t>
            </a:r>
          </a:p>
          <a:p>
            <a:endParaRPr lang="en-GB" dirty="0"/>
          </a:p>
          <a:p>
            <a:pPr marL="0" indent="0">
              <a:buNone/>
            </a:pPr>
            <a:r>
              <a:rPr lang="en-GB" dirty="0"/>
              <a:t>…..the chance of false positives goes up…….</a:t>
            </a:r>
          </a:p>
          <a:p>
            <a:endParaRPr lang="en-GB" dirty="0"/>
          </a:p>
          <a:p>
            <a:pPr marL="0" indent="0">
              <a:buNone/>
            </a:pPr>
            <a:r>
              <a:rPr lang="en-GB" dirty="0"/>
              <a:t>…..we (should) correct by using stricter p-values for each test…….</a:t>
            </a:r>
          </a:p>
          <a:p>
            <a:endParaRPr lang="en-GB" dirty="0"/>
          </a:p>
          <a:p>
            <a:pPr marL="0" indent="0">
              <a:buNone/>
            </a:pPr>
            <a:r>
              <a:rPr lang="en-GB" dirty="0"/>
              <a:t>……stricter p-values means lower power for each comparison.</a:t>
            </a:r>
          </a:p>
        </p:txBody>
      </p:sp>
      <p:sp>
        <p:nvSpPr>
          <p:cNvPr id="4" name="Rectangle 3">
            <a:extLst>
              <a:ext uri="{FF2B5EF4-FFF2-40B4-BE49-F238E27FC236}">
                <a16:creationId xmlns:a16="http://schemas.microsoft.com/office/drawing/2014/main" id="{1E6E476C-3E68-41B1-94C4-3CA0618A663A}"/>
              </a:ext>
            </a:extLst>
          </p:cNvPr>
          <p:cNvSpPr/>
          <p:nvPr/>
        </p:nvSpPr>
        <p:spPr>
          <a:xfrm>
            <a:off x="7424056" y="499723"/>
            <a:ext cx="2492829" cy="1639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MV Boli" panose="02000500030200090000" pitchFamily="2" charset="0"/>
                <a:cs typeface="MV Boli" panose="02000500030200090000" pitchFamily="2" charset="0"/>
              </a:rPr>
              <a:t>Family wide error rate control:</a:t>
            </a:r>
          </a:p>
          <a:p>
            <a:pPr algn="ctr"/>
            <a:r>
              <a:rPr lang="en-GB" dirty="0">
                <a:latin typeface="MV Boli" panose="02000500030200090000" pitchFamily="2" charset="0"/>
                <a:cs typeface="MV Boli" panose="02000500030200090000" pitchFamily="2" charset="0"/>
              </a:rPr>
              <a:t>Bonferroni, Holm, </a:t>
            </a:r>
            <a:br>
              <a:rPr lang="en-GB" dirty="0">
                <a:latin typeface="MV Boli" panose="02000500030200090000" pitchFamily="2" charset="0"/>
                <a:cs typeface="MV Boli" panose="02000500030200090000" pitchFamily="2" charset="0"/>
              </a:rPr>
            </a:br>
            <a:r>
              <a:rPr lang="en-GB" dirty="0">
                <a:latin typeface="MV Boli" panose="02000500030200090000" pitchFamily="2" charset="0"/>
                <a:cs typeface="MV Boli" panose="02000500030200090000" pitchFamily="2" charset="0"/>
              </a:rPr>
              <a:t>et al</a:t>
            </a:r>
          </a:p>
        </p:txBody>
      </p:sp>
      <p:sp>
        <p:nvSpPr>
          <p:cNvPr id="5" name="Rectangle 4">
            <a:extLst>
              <a:ext uri="{FF2B5EF4-FFF2-40B4-BE49-F238E27FC236}">
                <a16:creationId xmlns:a16="http://schemas.microsoft.com/office/drawing/2014/main" id="{576F3F44-AE04-400D-A514-AC5BAEE1B941}"/>
              </a:ext>
            </a:extLst>
          </p:cNvPr>
          <p:cNvSpPr/>
          <p:nvPr/>
        </p:nvSpPr>
        <p:spPr>
          <a:xfrm>
            <a:off x="9176656" y="2452461"/>
            <a:ext cx="2492830" cy="16393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000" b="1" dirty="0">
                <a:latin typeface="MV Boli" panose="02000500030200090000" pitchFamily="2" charset="0"/>
                <a:cs typeface="MV Boli" panose="02000500030200090000" pitchFamily="2" charset="0"/>
              </a:rPr>
              <a:t>False discovery rate control </a:t>
            </a:r>
          </a:p>
          <a:p>
            <a:pPr algn="ctr"/>
            <a:r>
              <a:rPr lang="en-GB" sz="2000" dirty="0" err="1">
                <a:latin typeface="MV Boli" panose="02000500030200090000" pitchFamily="2" charset="0"/>
                <a:cs typeface="MV Boli" panose="02000500030200090000" pitchFamily="2" charset="0"/>
              </a:rPr>
              <a:t>Benjamini</a:t>
            </a:r>
            <a:r>
              <a:rPr lang="en-GB" sz="2000" dirty="0">
                <a:latin typeface="MV Boli" panose="02000500030200090000" pitchFamily="2" charset="0"/>
                <a:cs typeface="MV Boli" panose="02000500030200090000" pitchFamily="2" charset="0"/>
              </a:rPr>
              <a:t> and Hochberg et al</a:t>
            </a:r>
          </a:p>
        </p:txBody>
      </p:sp>
      <p:cxnSp>
        <p:nvCxnSpPr>
          <p:cNvPr id="7" name="Straight Arrow Connector 6">
            <a:extLst>
              <a:ext uri="{FF2B5EF4-FFF2-40B4-BE49-F238E27FC236}">
                <a16:creationId xmlns:a16="http://schemas.microsoft.com/office/drawing/2014/main" id="{5808DAB1-E216-462E-B3C5-6017C74A4D82}"/>
              </a:ext>
            </a:extLst>
          </p:cNvPr>
          <p:cNvCxnSpPr>
            <a:cxnSpLocks/>
          </p:cNvCxnSpPr>
          <p:nvPr/>
        </p:nvCxnSpPr>
        <p:spPr>
          <a:xfrm flipV="1">
            <a:off x="7850909" y="2275114"/>
            <a:ext cx="672605" cy="2361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361BACB-090A-4C47-9C46-4223323614FB}"/>
              </a:ext>
            </a:extLst>
          </p:cNvPr>
          <p:cNvCxnSpPr>
            <a:cxnSpLocks/>
          </p:cNvCxnSpPr>
          <p:nvPr/>
        </p:nvCxnSpPr>
        <p:spPr>
          <a:xfrm flipV="1">
            <a:off x="7850909" y="3429000"/>
            <a:ext cx="1151575" cy="1207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2648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9A65-8EEB-4B29-BCB5-632DC4006FC4}"/>
              </a:ext>
            </a:extLst>
          </p:cNvPr>
          <p:cNvSpPr>
            <a:spLocks noGrp="1"/>
          </p:cNvSpPr>
          <p:nvPr>
            <p:ph type="title"/>
          </p:nvPr>
        </p:nvSpPr>
        <p:spPr/>
        <p:txBody>
          <a:bodyPr/>
          <a:lstStyle/>
          <a:p>
            <a:r>
              <a:rPr lang="en-GB" dirty="0"/>
              <a:t>How does sample size change with number of outcomes?</a:t>
            </a:r>
          </a:p>
        </p:txBody>
      </p:sp>
      <p:sp>
        <p:nvSpPr>
          <p:cNvPr id="3" name="Content Placeholder 2">
            <a:extLst>
              <a:ext uri="{FF2B5EF4-FFF2-40B4-BE49-F238E27FC236}">
                <a16:creationId xmlns:a16="http://schemas.microsoft.com/office/drawing/2014/main" id="{7D5169DA-BF93-4427-8001-E689F8305BA6}"/>
              </a:ext>
            </a:extLst>
          </p:cNvPr>
          <p:cNvSpPr>
            <a:spLocks noGrp="1"/>
          </p:cNvSpPr>
          <p:nvPr>
            <p:ph idx="1"/>
          </p:nvPr>
        </p:nvSpPr>
        <p:spPr/>
        <p:txBody>
          <a:bodyPr/>
          <a:lstStyle/>
          <a:p>
            <a:r>
              <a:rPr lang="en-GB" dirty="0"/>
              <a:t>If Bonferroni correction:  For N outcomes, critical p divided by N:</a:t>
            </a:r>
          </a:p>
          <a:p>
            <a:r>
              <a:rPr lang="en-GB" dirty="0"/>
              <a:t>(we can easily change p in </a:t>
            </a:r>
            <a:r>
              <a:rPr lang="en-GB" dirty="0" err="1"/>
              <a:t>power.t.test</a:t>
            </a:r>
            <a:r>
              <a:rPr lang="en-GB" dirty="0"/>
              <a:t>() to find out)</a:t>
            </a:r>
          </a:p>
          <a:p>
            <a:r>
              <a:rPr lang="en-GB" dirty="0"/>
              <a:t>For example, if we need ~60 for one outcome…</a:t>
            </a:r>
          </a:p>
          <a:p>
            <a:endParaRPr lang="en-GB" dirty="0"/>
          </a:p>
        </p:txBody>
      </p:sp>
      <p:pic>
        <p:nvPicPr>
          <p:cNvPr id="5" name="Picture 4">
            <a:extLst>
              <a:ext uri="{FF2B5EF4-FFF2-40B4-BE49-F238E27FC236}">
                <a16:creationId xmlns:a16="http://schemas.microsoft.com/office/drawing/2014/main" id="{5EBE4C02-128C-4752-9415-BEC479EACA63}"/>
              </a:ext>
            </a:extLst>
          </p:cNvPr>
          <p:cNvPicPr>
            <a:picLocks noChangeAspect="1"/>
          </p:cNvPicPr>
          <p:nvPr/>
        </p:nvPicPr>
        <p:blipFill>
          <a:blip r:embed="rId2"/>
          <a:stretch>
            <a:fillRect/>
          </a:stretch>
        </p:blipFill>
        <p:spPr>
          <a:xfrm>
            <a:off x="3304736" y="3429000"/>
            <a:ext cx="5755674" cy="3470157"/>
          </a:xfrm>
          <a:prstGeom prst="rect">
            <a:avLst/>
          </a:prstGeom>
        </p:spPr>
      </p:pic>
    </p:spTree>
    <p:extLst>
      <p:ext uri="{BB962C8B-B14F-4D97-AF65-F5344CB8AC3E}">
        <p14:creationId xmlns:p14="http://schemas.microsoft.com/office/powerpoint/2010/main" val="10864506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0636-46BC-49F1-A2F4-F1BACC526D43}"/>
              </a:ext>
            </a:extLst>
          </p:cNvPr>
          <p:cNvSpPr>
            <a:spLocks noGrp="1"/>
          </p:cNvSpPr>
          <p:nvPr>
            <p:ph type="title"/>
          </p:nvPr>
        </p:nvSpPr>
        <p:spPr/>
        <p:txBody>
          <a:bodyPr/>
          <a:lstStyle/>
          <a:p>
            <a:r>
              <a:rPr lang="en-GB" dirty="0"/>
              <a:t>‘Omics studies</a:t>
            </a:r>
          </a:p>
        </p:txBody>
      </p:sp>
      <p:sp>
        <p:nvSpPr>
          <p:cNvPr id="3" name="Content Placeholder 2">
            <a:extLst>
              <a:ext uri="{FF2B5EF4-FFF2-40B4-BE49-F238E27FC236}">
                <a16:creationId xmlns:a16="http://schemas.microsoft.com/office/drawing/2014/main" id="{CB4B6E06-FD36-4F51-96A5-F7549ADEF68F}"/>
              </a:ext>
            </a:extLst>
          </p:cNvPr>
          <p:cNvSpPr>
            <a:spLocks noGrp="1"/>
          </p:cNvSpPr>
          <p:nvPr>
            <p:ph idx="1"/>
          </p:nvPr>
        </p:nvSpPr>
        <p:spPr>
          <a:xfrm>
            <a:off x="838200" y="1835785"/>
            <a:ext cx="10515600" cy="4667250"/>
          </a:xfrm>
        </p:spPr>
        <p:txBody>
          <a:bodyPr>
            <a:normAutofit/>
          </a:bodyPr>
          <a:lstStyle/>
          <a:p>
            <a:r>
              <a:rPr lang="en-GB" dirty="0"/>
              <a:t>Characterised by:</a:t>
            </a:r>
          </a:p>
          <a:p>
            <a:pPr lvl="1"/>
            <a:r>
              <a:rPr lang="en-GB" dirty="0">
                <a:latin typeface="MV Boli" panose="02000500030200090000" pitchFamily="2" charset="0"/>
                <a:cs typeface="MV Boli" panose="02000500030200090000" pitchFamily="2" charset="0"/>
              </a:rPr>
              <a:t>Often a single outcome measure (phenotype)</a:t>
            </a:r>
          </a:p>
          <a:p>
            <a:pPr lvl="1"/>
            <a:r>
              <a:rPr lang="en-GB" dirty="0">
                <a:latin typeface="MV Boli" panose="02000500030200090000" pitchFamily="2" charset="0"/>
                <a:cs typeface="MV Boli" panose="02000500030200090000" pitchFamily="2" charset="0"/>
              </a:rPr>
              <a:t>Many (hundreds/thousands) of possible predictors</a:t>
            </a:r>
          </a:p>
          <a:p>
            <a:pPr lvl="1"/>
            <a:r>
              <a:rPr lang="en-GB" dirty="0">
                <a:latin typeface="MV Boli" panose="02000500030200090000" pitchFamily="2" charset="0"/>
                <a:cs typeface="MV Boli" panose="02000500030200090000" pitchFamily="2" charset="0"/>
              </a:rPr>
              <a:t>Each considered equally</a:t>
            </a:r>
          </a:p>
          <a:p>
            <a:pPr lvl="1"/>
            <a:r>
              <a:rPr lang="en-GB" dirty="0">
                <a:latin typeface="MV Boli" panose="02000500030200090000" pitchFamily="2" charset="0"/>
                <a:cs typeface="MV Boli" panose="02000500030200090000" pitchFamily="2" charset="0"/>
              </a:rPr>
              <a:t>Hence many hypotheses being tested</a:t>
            </a:r>
          </a:p>
          <a:p>
            <a:pPr lvl="1"/>
            <a:r>
              <a:rPr lang="en-GB" dirty="0">
                <a:latin typeface="MV Boli" panose="02000500030200090000" pitchFamily="2" charset="0"/>
                <a:cs typeface="MV Boli" panose="02000500030200090000" pitchFamily="2" charset="0"/>
              </a:rPr>
              <a:t>FDR or very low critical p-values to make discoveries</a:t>
            </a:r>
          </a:p>
          <a:p>
            <a:pPr lvl="1"/>
            <a:r>
              <a:rPr lang="en-GB" dirty="0">
                <a:latin typeface="MV Boli" panose="02000500030200090000" pitchFamily="2" charset="0"/>
                <a:cs typeface="MV Boli" panose="02000500030200090000" pitchFamily="2" charset="0"/>
              </a:rPr>
              <a:t>Possibly multivariate analysis (</a:t>
            </a:r>
            <a:r>
              <a:rPr lang="en-GB" dirty="0" err="1">
                <a:latin typeface="MV Boli" panose="02000500030200090000" pitchFamily="2" charset="0"/>
                <a:cs typeface="MV Boli" panose="02000500030200090000" pitchFamily="2" charset="0"/>
              </a:rPr>
              <a:t>eg</a:t>
            </a:r>
            <a:r>
              <a:rPr lang="en-GB" dirty="0">
                <a:latin typeface="MV Boli" panose="02000500030200090000" pitchFamily="2" charset="0"/>
                <a:cs typeface="MV Boli" panose="02000500030200090000" pitchFamily="2" charset="0"/>
              </a:rPr>
              <a:t> PCA) for dimension reduction</a:t>
            </a:r>
          </a:p>
          <a:p>
            <a:pPr lvl="1"/>
            <a:endParaRPr lang="en-GB" dirty="0">
              <a:latin typeface="MV Boli" panose="02000500030200090000" pitchFamily="2" charset="0"/>
              <a:cs typeface="MV Boli" panose="02000500030200090000" pitchFamily="2" charset="0"/>
            </a:endParaRPr>
          </a:p>
          <a:p>
            <a:pPr lvl="1"/>
            <a:r>
              <a:rPr lang="en-GB" dirty="0">
                <a:latin typeface="MV Boli" panose="02000500030200090000" pitchFamily="2" charset="0"/>
                <a:cs typeface="MV Boli" panose="02000500030200090000" pitchFamily="2" charset="0"/>
              </a:rPr>
              <a:t>Difficult to set an ‘important’ effect size to detect…</a:t>
            </a:r>
          </a:p>
        </p:txBody>
      </p:sp>
    </p:spTree>
    <p:extLst>
      <p:ext uri="{BB962C8B-B14F-4D97-AF65-F5344CB8AC3E}">
        <p14:creationId xmlns:p14="http://schemas.microsoft.com/office/powerpoint/2010/main" val="24529264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96C8-8C7A-48AD-B06D-721C4155F438}"/>
              </a:ext>
            </a:extLst>
          </p:cNvPr>
          <p:cNvSpPr>
            <a:spLocks noGrp="1"/>
          </p:cNvSpPr>
          <p:nvPr>
            <p:ph type="title"/>
          </p:nvPr>
        </p:nvSpPr>
        <p:spPr/>
        <p:txBody>
          <a:bodyPr/>
          <a:lstStyle/>
          <a:p>
            <a:r>
              <a:rPr lang="en-GB" dirty="0"/>
              <a:t>False discovery rate and q-value</a:t>
            </a:r>
          </a:p>
        </p:txBody>
      </p:sp>
      <p:sp>
        <p:nvSpPr>
          <p:cNvPr id="3" name="Content Placeholder 2">
            <a:extLst>
              <a:ext uri="{FF2B5EF4-FFF2-40B4-BE49-F238E27FC236}">
                <a16:creationId xmlns:a16="http://schemas.microsoft.com/office/drawing/2014/main" id="{A0B9AEB2-9DF6-4650-9F72-CA94DF2D761E}"/>
              </a:ext>
            </a:extLst>
          </p:cNvPr>
          <p:cNvSpPr>
            <a:spLocks noGrp="1"/>
          </p:cNvSpPr>
          <p:nvPr>
            <p:ph idx="1"/>
          </p:nvPr>
        </p:nvSpPr>
        <p:spPr/>
        <p:txBody>
          <a:bodyPr>
            <a:normAutofit/>
          </a:bodyPr>
          <a:lstStyle/>
          <a:p>
            <a:pPr marL="0" indent="0">
              <a:buNone/>
            </a:pPr>
            <a:endParaRPr lang="en-GB" sz="2400" dirty="0"/>
          </a:p>
          <a:p>
            <a:pPr marL="0" indent="0">
              <a:buNone/>
            </a:pPr>
            <a:r>
              <a:rPr lang="en-GB" sz="2400" dirty="0">
                <a:latin typeface="MV Boli" panose="02000500030200090000" pitchFamily="2" charset="0"/>
                <a:cs typeface="MV Boli" panose="02000500030200090000" pitchFamily="2" charset="0"/>
              </a:rPr>
              <a:t>“…we reported features identified as significant at q&lt;0.05 (</a:t>
            </a:r>
            <a:r>
              <a:rPr lang="en-GB" sz="2400" dirty="0" err="1">
                <a:latin typeface="MV Boli" panose="02000500030200090000" pitchFamily="2" charset="0"/>
                <a:cs typeface="MV Boli" panose="02000500030200090000" pitchFamily="2" charset="0"/>
              </a:rPr>
              <a:t>Benjamini</a:t>
            </a:r>
            <a:r>
              <a:rPr lang="en-GB" sz="2400" dirty="0">
                <a:latin typeface="MV Boli" panose="02000500030200090000" pitchFamily="2" charset="0"/>
                <a:cs typeface="MV Boli" panose="02000500030200090000" pitchFamily="2" charset="0"/>
              </a:rPr>
              <a:t> and Hochberg)”</a:t>
            </a:r>
          </a:p>
          <a:p>
            <a:endParaRPr lang="en-GB" sz="2400" dirty="0"/>
          </a:p>
          <a:p>
            <a:r>
              <a:rPr lang="en-GB" sz="2400" dirty="0"/>
              <a:t>What does it mean?  Where does the q-value come from?</a:t>
            </a:r>
          </a:p>
          <a:p>
            <a:endParaRPr lang="en-GB" sz="2400" dirty="0"/>
          </a:p>
          <a:p>
            <a:r>
              <a:rPr lang="en-GB" sz="2400" dirty="0"/>
              <a:t>Suggested reading:  </a:t>
            </a:r>
          </a:p>
          <a:p>
            <a:pPr lvl="1"/>
            <a:r>
              <a:rPr lang="en-GB" sz="2000" dirty="0"/>
              <a:t>‘</a:t>
            </a:r>
            <a:r>
              <a:rPr lang="en-GB" sz="2000" dirty="0" err="1"/>
              <a:t>qvalue</a:t>
            </a:r>
            <a:r>
              <a:rPr lang="en-GB" sz="2000" dirty="0"/>
              <a:t>’ vignette. </a:t>
            </a:r>
          </a:p>
          <a:p>
            <a:pPr lvl="1"/>
            <a:r>
              <a:rPr lang="en-GB" sz="2000" dirty="0">
                <a:hlinkClick r:id="rId3"/>
              </a:rPr>
              <a:t>http://www.nonlinear.com/support/progenesis/comet/faq/v2.0/pq-values.aspx</a:t>
            </a:r>
            <a:r>
              <a:rPr lang="en-GB" sz="2000" dirty="0"/>
              <a:t> </a:t>
            </a:r>
          </a:p>
        </p:txBody>
      </p:sp>
    </p:spTree>
    <p:extLst>
      <p:ext uri="{BB962C8B-B14F-4D97-AF65-F5344CB8AC3E}">
        <p14:creationId xmlns:p14="http://schemas.microsoft.com/office/powerpoint/2010/main" val="39687943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2C88-C34C-464A-8C5C-27EBCB1556A8}"/>
              </a:ext>
            </a:extLst>
          </p:cNvPr>
          <p:cNvSpPr>
            <a:spLocks noGrp="1"/>
          </p:cNvSpPr>
          <p:nvPr>
            <p:ph type="title"/>
          </p:nvPr>
        </p:nvSpPr>
        <p:spPr/>
        <p:txBody>
          <a:bodyPr/>
          <a:lstStyle/>
          <a:p>
            <a:r>
              <a:rPr lang="en-GB" dirty="0"/>
              <a:t>Power for ‘omics study</a:t>
            </a:r>
          </a:p>
        </p:txBody>
      </p:sp>
      <p:sp>
        <p:nvSpPr>
          <p:cNvPr id="3" name="Content Placeholder 2">
            <a:extLst>
              <a:ext uri="{FF2B5EF4-FFF2-40B4-BE49-F238E27FC236}">
                <a16:creationId xmlns:a16="http://schemas.microsoft.com/office/drawing/2014/main" id="{DC3C8ECD-1AC2-4BBC-A78E-C3797E8F2786}"/>
              </a:ext>
            </a:extLst>
          </p:cNvPr>
          <p:cNvSpPr>
            <a:spLocks noGrp="1"/>
          </p:cNvSpPr>
          <p:nvPr>
            <p:ph idx="1"/>
          </p:nvPr>
        </p:nvSpPr>
        <p:spPr/>
        <p:txBody>
          <a:bodyPr>
            <a:normAutofit/>
          </a:bodyPr>
          <a:lstStyle/>
          <a:p>
            <a:pPr marL="0" indent="0">
              <a:buNone/>
            </a:pPr>
            <a:r>
              <a:rPr lang="en-GB" dirty="0"/>
              <a:t>Probability of detecting a difference in any particular feature, while controlling the number of false positives:</a:t>
            </a:r>
          </a:p>
          <a:p>
            <a:pPr lvl="1"/>
            <a:endParaRPr lang="en-GB" dirty="0"/>
          </a:p>
          <a:p>
            <a:pPr lvl="1"/>
            <a:r>
              <a:rPr lang="en-GB" b="1" dirty="0"/>
              <a:t>Analogous to size</a:t>
            </a:r>
            <a:r>
              <a:rPr lang="en-GB" dirty="0"/>
              <a:t>:  fix the rate of false positives you are willing to accept </a:t>
            </a:r>
            <a:r>
              <a:rPr lang="en-GB" b="1" dirty="0"/>
              <a:t>(FDR)</a:t>
            </a:r>
          </a:p>
          <a:p>
            <a:pPr lvl="1"/>
            <a:r>
              <a:rPr lang="en-GB" dirty="0"/>
              <a:t>Analogous to power:  proportion of true positives you want to be able to detect </a:t>
            </a:r>
            <a:r>
              <a:rPr lang="en-GB" b="1" dirty="0"/>
              <a:t>(average power)</a:t>
            </a:r>
          </a:p>
          <a:p>
            <a:pPr lvl="1"/>
            <a:endParaRPr lang="en-GB" dirty="0"/>
          </a:p>
          <a:p>
            <a:pPr lvl="1"/>
            <a:r>
              <a:rPr lang="en-GB" dirty="0"/>
              <a:t>Set a target effect size (Cohen’s </a:t>
            </a:r>
            <a:r>
              <a:rPr lang="en-GB" i="1" dirty="0"/>
              <a:t>d</a:t>
            </a:r>
            <a:r>
              <a:rPr lang="en-GB" dirty="0"/>
              <a:t>) for detection of each feature</a:t>
            </a:r>
          </a:p>
          <a:p>
            <a:pPr lvl="1"/>
            <a:r>
              <a:rPr lang="en-GB" i="1" dirty="0"/>
              <a:t>Make sure your design matches the design being applied by the sample size calculator.</a:t>
            </a:r>
          </a:p>
        </p:txBody>
      </p:sp>
    </p:spTree>
    <p:extLst>
      <p:ext uri="{BB962C8B-B14F-4D97-AF65-F5344CB8AC3E}">
        <p14:creationId xmlns:p14="http://schemas.microsoft.com/office/powerpoint/2010/main" val="24196324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4049-ACDC-4D6D-AEE8-9831D4D57E64}"/>
              </a:ext>
            </a:extLst>
          </p:cNvPr>
          <p:cNvSpPr>
            <a:spLocks noGrp="1"/>
          </p:cNvSpPr>
          <p:nvPr>
            <p:ph type="title"/>
          </p:nvPr>
        </p:nvSpPr>
        <p:spPr/>
        <p:txBody>
          <a:bodyPr/>
          <a:lstStyle/>
          <a:p>
            <a:r>
              <a:rPr lang="en-GB" dirty="0"/>
              <a:t>Approaches to multiplicity</a:t>
            </a:r>
          </a:p>
        </p:txBody>
      </p:sp>
      <p:sp>
        <p:nvSpPr>
          <p:cNvPr id="3" name="Content Placeholder 2">
            <a:extLst>
              <a:ext uri="{FF2B5EF4-FFF2-40B4-BE49-F238E27FC236}">
                <a16:creationId xmlns:a16="http://schemas.microsoft.com/office/drawing/2014/main" id="{29B9551F-C7FD-4546-BEAA-5976E0FAD5BD}"/>
              </a:ext>
            </a:extLst>
          </p:cNvPr>
          <p:cNvSpPr>
            <a:spLocks noGrp="1"/>
          </p:cNvSpPr>
          <p:nvPr>
            <p:ph idx="1"/>
          </p:nvPr>
        </p:nvSpPr>
        <p:spPr/>
        <p:txBody>
          <a:bodyPr>
            <a:normAutofit fontScale="85000" lnSpcReduction="10000"/>
          </a:bodyPr>
          <a:lstStyle/>
          <a:p>
            <a:pPr marL="0" indent="0">
              <a:buNone/>
            </a:pPr>
            <a:r>
              <a:rPr lang="en-GB" dirty="0"/>
              <a:t>First: be as targeted with hypotheses as is possible</a:t>
            </a:r>
          </a:p>
          <a:p>
            <a:endParaRPr lang="en-GB" dirty="0"/>
          </a:p>
          <a:p>
            <a:pPr marL="0" indent="0">
              <a:buNone/>
            </a:pPr>
            <a:r>
              <a:rPr lang="en-GB" dirty="0"/>
              <a:t>If not possible, or in addition, select a ‘</a:t>
            </a:r>
            <a:r>
              <a:rPr lang="en-GB" b="1" dirty="0"/>
              <a:t>Family Wide Error Rate</a:t>
            </a:r>
            <a:r>
              <a:rPr lang="en-GB" dirty="0"/>
              <a:t>’ or </a:t>
            </a:r>
            <a:br>
              <a:rPr lang="en-GB" dirty="0"/>
            </a:br>
            <a:r>
              <a:rPr lang="en-GB" dirty="0"/>
              <a:t>‘</a:t>
            </a:r>
            <a:r>
              <a:rPr lang="en-GB" b="1" dirty="0"/>
              <a:t>False Discovery Rate</a:t>
            </a:r>
            <a:r>
              <a:rPr lang="en-GB" dirty="0"/>
              <a:t>’ approach to type I error.</a:t>
            </a:r>
          </a:p>
          <a:p>
            <a:endParaRPr lang="en-GB" dirty="0"/>
          </a:p>
          <a:p>
            <a:pPr marL="0" indent="0">
              <a:buNone/>
            </a:pPr>
            <a:r>
              <a:rPr lang="en-GB" b="1" dirty="0"/>
              <a:t>FDR: </a:t>
            </a:r>
            <a:r>
              <a:rPr lang="en-GB" dirty="0">
                <a:latin typeface="MV Boli" panose="02000500030200090000" pitchFamily="2" charset="0"/>
                <a:cs typeface="MV Boli" panose="02000500030200090000" pitchFamily="2" charset="0"/>
              </a:rPr>
              <a:t>the proportion of discoveries that are false is (say) q&lt;0.05</a:t>
            </a:r>
          </a:p>
          <a:p>
            <a:pPr marL="0" indent="0">
              <a:buNone/>
            </a:pPr>
            <a:endParaRPr lang="en-GB" b="1" dirty="0"/>
          </a:p>
          <a:p>
            <a:pPr marL="0" indent="0">
              <a:buNone/>
            </a:pPr>
            <a:r>
              <a:rPr lang="en-GB" b="1" dirty="0"/>
              <a:t>FWER: </a:t>
            </a:r>
            <a:r>
              <a:rPr lang="en-GB" dirty="0">
                <a:latin typeface="MV Boli" panose="02000500030200090000" pitchFamily="2" charset="0"/>
                <a:cs typeface="MV Boli" panose="02000500030200090000" pitchFamily="2" charset="0"/>
              </a:rPr>
              <a:t>the probability of making at least one false positive discovery is (say) p&lt;0.05</a:t>
            </a:r>
          </a:p>
          <a:p>
            <a:endParaRPr lang="en-GB" dirty="0"/>
          </a:p>
          <a:p>
            <a:r>
              <a:rPr lang="en-GB" dirty="0"/>
              <a:t>Applies to exploratory ‘omics’ research and all other multiple outcome studies</a:t>
            </a:r>
          </a:p>
        </p:txBody>
      </p:sp>
    </p:spTree>
    <p:extLst>
      <p:ext uri="{BB962C8B-B14F-4D97-AF65-F5344CB8AC3E}">
        <p14:creationId xmlns:p14="http://schemas.microsoft.com/office/powerpoint/2010/main" val="152798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1476-B722-CB50-93C5-E10E8F870781}"/>
              </a:ext>
            </a:extLst>
          </p:cNvPr>
          <p:cNvSpPr>
            <a:spLocks noGrp="1"/>
          </p:cNvSpPr>
          <p:nvPr>
            <p:ph type="title"/>
          </p:nvPr>
        </p:nvSpPr>
        <p:spPr/>
        <p:txBody>
          <a:bodyPr/>
          <a:lstStyle/>
          <a:p>
            <a:r>
              <a:rPr lang="en-GB" dirty="0"/>
              <a:t>Message</a:t>
            </a:r>
          </a:p>
        </p:txBody>
      </p:sp>
      <p:sp>
        <p:nvSpPr>
          <p:cNvPr id="3" name="Content Placeholder 2">
            <a:extLst>
              <a:ext uri="{FF2B5EF4-FFF2-40B4-BE49-F238E27FC236}">
                <a16:creationId xmlns:a16="http://schemas.microsoft.com/office/drawing/2014/main" id="{3139CAC1-D837-1AF1-2738-F0925A759BD6}"/>
              </a:ext>
            </a:extLst>
          </p:cNvPr>
          <p:cNvSpPr>
            <a:spLocks noGrp="1"/>
          </p:cNvSpPr>
          <p:nvPr>
            <p:ph idx="1"/>
          </p:nvPr>
        </p:nvSpPr>
        <p:spPr/>
        <p:txBody>
          <a:bodyPr>
            <a:normAutofit fontScale="92500"/>
          </a:bodyPr>
          <a:lstStyle/>
          <a:p>
            <a:r>
              <a:rPr lang="en-GB" dirty="0"/>
              <a:t>Sample size by simulation.  The easiest(?) but maybe most effective way!</a:t>
            </a:r>
          </a:p>
          <a:p>
            <a:pPr lvl="1"/>
            <a:r>
              <a:rPr lang="en-GB" dirty="0"/>
              <a:t>Simulate some </a:t>
            </a:r>
            <a:r>
              <a:rPr lang="en-GB" i="1" dirty="0"/>
              <a:t>realistic </a:t>
            </a:r>
            <a:r>
              <a:rPr lang="en-GB" dirty="0"/>
              <a:t>data</a:t>
            </a:r>
          </a:p>
          <a:p>
            <a:pPr lvl="1"/>
            <a:r>
              <a:rPr lang="en-GB" dirty="0"/>
              <a:t>Conduct your planned analysis</a:t>
            </a:r>
          </a:p>
          <a:p>
            <a:pPr lvl="1"/>
            <a:r>
              <a:rPr lang="en-GB" dirty="0"/>
              <a:t>Is your answer precise enough??</a:t>
            </a:r>
          </a:p>
          <a:p>
            <a:pPr lvl="1"/>
            <a:endParaRPr lang="en-GB" dirty="0"/>
          </a:p>
          <a:p>
            <a:r>
              <a:rPr lang="en-GB" dirty="0"/>
              <a:t>What did we need to know?</a:t>
            </a:r>
          </a:p>
          <a:p>
            <a:pPr lvl="1"/>
            <a:r>
              <a:rPr lang="en-GB" dirty="0"/>
              <a:t>What exactly is our research question and our purpose</a:t>
            </a:r>
          </a:p>
          <a:p>
            <a:pPr lvl="1"/>
            <a:r>
              <a:rPr lang="en-GB" dirty="0"/>
              <a:t>What does ‘realistic’ data look like</a:t>
            </a:r>
          </a:p>
          <a:p>
            <a:pPr lvl="1"/>
            <a:r>
              <a:rPr lang="en-GB" dirty="0"/>
              <a:t>What analysis will we do?</a:t>
            </a:r>
          </a:p>
          <a:p>
            <a:pPr lvl="1"/>
            <a:endParaRPr lang="en-GB" dirty="0"/>
          </a:p>
          <a:p>
            <a:r>
              <a:rPr lang="en-GB" dirty="0"/>
              <a:t>This is not an exact science</a:t>
            </a:r>
          </a:p>
          <a:p>
            <a:pPr lvl="1"/>
            <a:endParaRPr lang="en-GB" dirty="0"/>
          </a:p>
        </p:txBody>
      </p:sp>
    </p:spTree>
    <p:extLst>
      <p:ext uri="{BB962C8B-B14F-4D97-AF65-F5344CB8AC3E}">
        <p14:creationId xmlns:p14="http://schemas.microsoft.com/office/powerpoint/2010/main" val="1591058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6686-C8D2-43F1-AF0E-B338B2B934E0}"/>
              </a:ext>
            </a:extLst>
          </p:cNvPr>
          <p:cNvSpPr>
            <a:spLocks noGrp="1"/>
          </p:cNvSpPr>
          <p:nvPr>
            <p:ph type="title"/>
          </p:nvPr>
        </p:nvSpPr>
        <p:spPr/>
        <p:txBody>
          <a:bodyPr/>
          <a:lstStyle/>
          <a:p>
            <a:r>
              <a:rPr lang="en-GB" dirty="0"/>
              <a:t>Gene expression microarray analysis / Differential abundance analysis</a:t>
            </a:r>
          </a:p>
        </p:txBody>
      </p:sp>
      <p:sp>
        <p:nvSpPr>
          <p:cNvPr id="3" name="Content Placeholder 2">
            <a:extLst>
              <a:ext uri="{FF2B5EF4-FFF2-40B4-BE49-F238E27FC236}">
                <a16:creationId xmlns:a16="http://schemas.microsoft.com/office/drawing/2014/main" id="{723C4895-FC60-46D9-9A99-19CC494C7E0D}"/>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en-GB" dirty="0"/>
              <a:t>Very small sample size, many quantitative measures per sample.</a:t>
            </a:r>
          </a:p>
          <a:p>
            <a:pPr marL="0" indent="0">
              <a:buNone/>
            </a:pPr>
            <a:r>
              <a:rPr lang="en-GB" dirty="0"/>
              <a:t>One or more phenotypes and treatments, many different designs possible</a:t>
            </a:r>
          </a:p>
          <a:p>
            <a:pPr marL="0" indent="0">
              <a:buNone/>
            </a:pPr>
            <a:endParaRPr lang="en-GB" dirty="0"/>
          </a:p>
          <a:p>
            <a:r>
              <a:rPr lang="en-GB" dirty="0"/>
              <a:t>Aim:		</a:t>
            </a:r>
            <a:r>
              <a:rPr lang="en-GB" dirty="0">
                <a:latin typeface="MV Boli" panose="02000500030200090000" pitchFamily="2" charset="0"/>
                <a:cs typeface="MV Boli" panose="02000500030200090000" pitchFamily="2" charset="0"/>
              </a:rPr>
              <a:t>Identify which genes/OTUs differ between groups</a:t>
            </a:r>
          </a:p>
          <a:p>
            <a:r>
              <a:rPr lang="en-GB" dirty="0"/>
              <a:t>Outcome:	</a:t>
            </a:r>
            <a:r>
              <a:rPr lang="en-GB" dirty="0">
                <a:latin typeface="MV Boli" panose="02000500030200090000" pitchFamily="2" charset="0"/>
                <a:cs typeface="MV Boli" panose="02000500030200090000" pitchFamily="2" charset="0"/>
              </a:rPr>
              <a:t>Fold change in expression/abundance for each feature</a:t>
            </a:r>
          </a:p>
          <a:p>
            <a:endParaRPr lang="en-GB" dirty="0"/>
          </a:p>
          <a:p>
            <a:r>
              <a:rPr lang="en-GB" dirty="0"/>
              <a:t>Analysis:</a:t>
            </a:r>
          </a:p>
          <a:p>
            <a:pPr lvl="1"/>
            <a:r>
              <a:rPr lang="en-GB" dirty="0"/>
              <a:t>Linear model for each gene expression or OTU abundance (</a:t>
            </a:r>
            <a:r>
              <a:rPr lang="en-GB" dirty="0" err="1"/>
              <a:t>eg</a:t>
            </a:r>
            <a:r>
              <a:rPr lang="en-GB" dirty="0"/>
              <a:t> </a:t>
            </a:r>
            <a:r>
              <a:rPr lang="en-GB" dirty="0" err="1"/>
              <a:t>edgeR</a:t>
            </a:r>
            <a:r>
              <a:rPr lang="en-GB" dirty="0"/>
              <a:t>) or non-parametric test (</a:t>
            </a:r>
            <a:r>
              <a:rPr lang="en-GB" dirty="0" err="1"/>
              <a:t>eg</a:t>
            </a:r>
            <a:r>
              <a:rPr lang="en-GB" dirty="0"/>
              <a:t> Mann-Whitney)</a:t>
            </a:r>
          </a:p>
          <a:p>
            <a:pPr lvl="1"/>
            <a:r>
              <a:rPr lang="en-GB" dirty="0"/>
              <a:t>‘FDR’ approach to multiplicity correction for p-values.</a:t>
            </a:r>
          </a:p>
          <a:p>
            <a:pPr lvl="2"/>
            <a:endParaRPr lang="en-GB" dirty="0"/>
          </a:p>
          <a:p>
            <a:r>
              <a:rPr lang="en-GB" dirty="0"/>
              <a:t>Power and sample size:</a:t>
            </a:r>
          </a:p>
          <a:p>
            <a:pPr lvl="1"/>
            <a:r>
              <a:rPr lang="en-GB" dirty="0"/>
              <a:t>How do you interpret power and sample size?</a:t>
            </a:r>
          </a:p>
          <a:p>
            <a:pPr lvl="1"/>
            <a:r>
              <a:rPr lang="en-GB" dirty="0"/>
              <a:t>What does power mean in this context?</a:t>
            </a:r>
          </a:p>
        </p:txBody>
      </p:sp>
    </p:spTree>
    <p:extLst>
      <p:ext uri="{BB962C8B-B14F-4D97-AF65-F5344CB8AC3E}">
        <p14:creationId xmlns:p14="http://schemas.microsoft.com/office/powerpoint/2010/main" val="4664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59FA-2BCB-4C0C-A646-46D0B9C8414D}"/>
              </a:ext>
            </a:extLst>
          </p:cNvPr>
          <p:cNvSpPr>
            <a:spLocks noGrp="1"/>
          </p:cNvSpPr>
          <p:nvPr>
            <p:ph type="title"/>
          </p:nvPr>
        </p:nvSpPr>
        <p:spPr/>
        <p:txBody>
          <a:bodyPr/>
          <a:lstStyle/>
          <a:p>
            <a:r>
              <a:rPr lang="en-GB" dirty="0"/>
              <a:t>Microarray studies (1)</a:t>
            </a:r>
          </a:p>
        </p:txBody>
      </p:sp>
      <p:sp>
        <p:nvSpPr>
          <p:cNvPr id="3" name="Content Placeholder 2">
            <a:extLst>
              <a:ext uri="{FF2B5EF4-FFF2-40B4-BE49-F238E27FC236}">
                <a16:creationId xmlns:a16="http://schemas.microsoft.com/office/drawing/2014/main" id="{2C1BCD9A-77C1-453B-A9F1-0D65CCAF6F7F}"/>
              </a:ext>
            </a:extLst>
          </p:cNvPr>
          <p:cNvSpPr>
            <a:spLocks noGrp="1"/>
          </p:cNvSpPr>
          <p:nvPr>
            <p:ph idx="1"/>
          </p:nvPr>
        </p:nvSpPr>
        <p:spPr>
          <a:xfrm>
            <a:off x="870473" y="1709407"/>
            <a:ext cx="9989437" cy="4766691"/>
          </a:xfrm>
        </p:spPr>
        <p:txBody>
          <a:bodyPr>
            <a:normAutofit fontScale="92500" lnSpcReduction="20000"/>
          </a:bodyPr>
          <a:lstStyle/>
          <a:p>
            <a:pPr marL="0" indent="0">
              <a:buNone/>
            </a:pPr>
            <a:r>
              <a:rPr lang="en-GB" dirty="0"/>
              <a:t>Several approaches depending on complexity of prior knowledge and study design </a:t>
            </a:r>
          </a:p>
          <a:p>
            <a:pPr marL="0" indent="0">
              <a:buNone/>
            </a:pPr>
            <a:endParaRPr lang="en-GB" dirty="0"/>
          </a:p>
          <a:p>
            <a:pPr marL="0" indent="0">
              <a:buNone/>
            </a:pPr>
            <a:r>
              <a:rPr lang="en-GB" b="1" dirty="0"/>
              <a:t>Simplest approach:</a:t>
            </a:r>
          </a:p>
          <a:p>
            <a:pPr lvl="1"/>
            <a:r>
              <a:rPr lang="en-GB" b="1" dirty="0"/>
              <a:t>Assume all genes/taxa have the same </a:t>
            </a:r>
            <a:r>
              <a:rPr lang="en-GB" b="1" dirty="0" err="1"/>
              <a:t>s.d.</a:t>
            </a:r>
            <a:endParaRPr lang="en-GB" b="1" dirty="0"/>
          </a:p>
          <a:p>
            <a:pPr lvl="1"/>
            <a:r>
              <a:rPr lang="en-GB" b="1" dirty="0"/>
              <a:t>Fix the expected number of false positives you expect</a:t>
            </a:r>
          </a:p>
          <a:p>
            <a:pPr lvl="1"/>
            <a:r>
              <a:rPr lang="en-GB" b="1" dirty="0"/>
              <a:t>Choose an acceptable average power for genes</a:t>
            </a:r>
          </a:p>
          <a:p>
            <a:pPr marL="0" indent="0">
              <a:buNone/>
            </a:pPr>
            <a:endParaRPr lang="en-GB" dirty="0"/>
          </a:p>
          <a:p>
            <a:pPr marL="0" indent="0">
              <a:buNone/>
            </a:pPr>
            <a:r>
              <a:rPr lang="en-GB" dirty="0"/>
              <a:t>as implemented in </a:t>
            </a:r>
            <a:r>
              <a:rPr lang="en-GB" b="1" i="1" dirty="0" err="1"/>
              <a:t>sizepower</a:t>
            </a:r>
            <a:r>
              <a:rPr lang="en-GB" dirty="0"/>
              <a:t> Bioconductor package:</a:t>
            </a:r>
            <a:br>
              <a:rPr lang="en-GB" dirty="0"/>
            </a:br>
            <a:r>
              <a:rPr lang="en-GB" dirty="0"/>
              <a:t>equiv. to fixing </a:t>
            </a:r>
            <a:r>
              <a:rPr lang="en-GB" dirty="0" err="1"/>
              <a:t>Cohens’s</a:t>
            </a:r>
            <a:r>
              <a:rPr lang="en-GB" dirty="0"/>
              <a:t> d to be the same for each gene</a:t>
            </a:r>
          </a:p>
          <a:p>
            <a:pPr marL="0" indent="0">
              <a:buNone/>
            </a:pPr>
            <a:endParaRPr lang="en-GB" dirty="0"/>
          </a:p>
          <a:p>
            <a:pPr marL="0" indent="0">
              <a:buNone/>
            </a:pPr>
            <a:r>
              <a:rPr lang="en-GB" dirty="0"/>
              <a:t>Lee, M.-L. T. and Whitmore, G. A. Power and sample size for DNA </a:t>
            </a:r>
            <a:r>
              <a:rPr lang="en-GB" dirty="0" err="1"/>
              <a:t>microarraystudies</a:t>
            </a:r>
            <a:r>
              <a:rPr lang="en-GB" dirty="0"/>
              <a:t>. </a:t>
            </a:r>
            <a:r>
              <a:rPr lang="en-GB" i="1" dirty="0"/>
              <a:t>Statistics in Medicine</a:t>
            </a:r>
            <a:r>
              <a:rPr lang="en-GB" dirty="0"/>
              <a:t>, 21:3543–3570, 2002. </a:t>
            </a:r>
          </a:p>
          <a:p>
            <a:pPr marL="0" indent="0">
              <a:buNone/>
            </a:pPr>
            <a:endParaRPr lang="en-GB" b="1" dirty="0"/>
          </a:p>
        </p:txBody>
      </p:sp>
    </p:spTree>
    <p:extLst>
      <p:ext uri="{BB962C8B-B14F-4D97-AF65-F5344CB8AC3E}">
        <p14:creationId xmlns:p14="http://schemas.microsoft.com/office/powerpoint/2010/main" val="618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4B85-71E1-4523-AC6F-F5B84CCB6074}"/>
              </a:ext>
            </a:extLst>
          </p:cNvPr>
          <p:cNvSpPr>
            <a:spLocks noGrp="1"/>
          </p:cNvSpPr>
          <p:nvPr>
            <p:ph type="title"/>
          </p:nvPr>
        </p:nvSpPr>
        <p:spPr/>
        <p:txBody>
          <a:bodyPr/>
          <a:lstStyle/>
          <a:p>
            <a:r>
              <a:rPr lang="en-GB" dirty="0"/>
              <a:t>From the ‘</a:t>
            </a:r>
            <a:r>
              <a:rPr lang="en-GB" dirty="0" err="1"/>
              <a:t>sizepower</a:t>
            </a:r>
            <a:r>
              <a:rPr lang="en-GB" dirty="0"/>
              <a:t>’ vignette:</a:t>
            </a:r>
          </a:p>
        </p:txBody>
      </p:sp>
      <p:sp>
        <p:nvSpPr>
          <p:cNvPr id="3" name="Content Placeholder 2">
            <a:extLst>
              <a:ext uri="{FF2B5EF4-FFF2-40B4-BE49-F238E27FC236}">
                <a16:creationId xmlns:a16="http://schemas.microsoft.com/office/drawing/2014/main" id="{17D0EF4A-351F-4335-A04B-E143E7F8B9F2}"/>
              </a:ext>
            </a:extLst>
          </p:cNvPr>
          <p:cNvSpPr>
            <a:spLocks noGrp="1"/>
          </p:cNvSpPr>
          <p:nvPr>
            <p:ph idx="1"/>
          </p:nvPr>
        </p:nvSpPr>
        <p:spPr>
          <a:xfrm>
            <a:off x="838200" y="3048000"/>
            <a:ext cx="10515600" cy="3230563"/>
          </a:xfrm>
        </p:spPr>
        <p:txBody>
          <a:bodyPr>
            <a:normAutofit lnSpcReduction="10000"/>
          </a:bodyPr>
          <a:lstStyle/>
          <a:p>
            <a:pPr marL="0" indent="0">
              <a:buNone/>
            </a:pPr>
            <a:r>
              <a:rPr lang="en-GB" i="1" dirty="0">
                <a:latin typeface="Consolas" panose="020B0609020204030204" pitchFamily="49" charset="0"/>
              </a:rPr>
              <a:t>R&gt; </a:t>
            </a:r>
            <a:r>
              <a:rPr lang="en-GB" i="1" dirty="0" err="1">
                <a:latin typeface="Consolas" panose="020B0609020204030204" pitchFamily="49" charset="0"/>
              </a:rPr>
              <a:t>sampleSize.randomized</a:t>
            </a:r>
            <a:r>
              <a:rPr lang="en-GB" i="1" dirty="0">
                <a:latin typeface="Consolas" panose="020B0609020204030204" pitchFamily="49" charset="0"/>
              </a:rPr>
              <a:t>(</a:t>
            </a:r>
            <a:r>
              <a:rPr lang="en-GB" b="1" i="1" dirty="0">
                <a:latin typeface="Consolas" panose="020B0609020204030204" pitchFamily="49" charset="0"/>
              </a:rPr>
              <a:t>ER0</a:t>
            </a:r>
            <a:r>
              <a:rPr lang="en-GB" i="1" dirty="0">
                <a:latin typeface="Consolas" panose="020B0609020204030204" pitchFamily="49" charset="0"/>
              </a:rPr>
              <a:t>=1, </a:t>
            </a:r>
            <a:r>
              <a:rPr lang="en-GB" b="1" i="1" dirty="0">
                <a:latin typeface="Consolas" panose="020B0609020204030204" pitchFamily="49" charset="0"/>
              </a:rPr>
              <a:t>G0</a:t>
            </a:r>
            <a:r>
              <a:rPr lang="en-GB" i="1" dirty="0">
                <a:latin typeface="Consolas" panose="020B0609020204030204" pitchFamily="49" charset="0"/>
              </a:rPr>
              <a:t>=2000, </a:t>
            </a:r>
            <a:r>
              <a:rPr lang="en-GB" b="1" i="1" dirty="0">
                <a:latin typeface="Consolas" panose="020B0609020204030204" pitchFamily="49" charset="0"/>
              </a:rPr>
              <a:t>power</a:t>
            </a:r>
            <a:r>
              <a:rPr lang="en-GB" i="1" dirty="0">
                <a:latin typeface="Consolas" panose="020B0609020204030204" pitchFamily="49" charset="0"/>
              </a:rPr>
              <a:t>=0.9, </a:t>
            </a:r>
            <a:r>
              <a:rPr lang="en-GB" b="1" i="1" dirty="0">
                <a:latin typeface="Consolas" panose="020B0609020204030204" pitchFamily="49" charset="0"/>
              </a:rPr>
              <a:t>absMu1</a:t>
            </a:r>
            <a:r>
              <a:rPr lang="en-GB" i="1" dirty="0">
                <a:latin typeface="Consolas" panose="020B0609020204030204" pitchFamily="49" charset="0"/>
              </a:rPr>
              <a:t>=1, </a:t>
            </a:r>
            <a:r>
              <a:rPr lang="en-GB" b="1" i="1" dirty="0" err="1">
                <a:latin typeface="Consolas" panose="020B0609020204030204" pitchFamily="49" charset="0"/>
              </a:rPr>
              <a:t>sigmad</a:t>
            </a:r>
            <a:r>
              <a:rPr lang="en-GB" i="1" dirty="0">
                <a:latin typeface="Consolas" panose="020B0609020204030204" pitchFamily="49" charset="0"/>
              </a:rPr>
              <a:t>=0.566)</a:t>
            </a:r>
          </a:p>
          <a:p>
            <a:pPr marL="0" indent="0">
              <a:buNone/>
            </a:pPr>
            <a:endParaRPr lang="en-GB" dirty="0">
              <a:latin typeface="Consolas" panose="020B0609020204030204" pitchFamily="49" charset="0"/>
            </a:endParaRPr>
          </a:p>
          <a:p>
            <a:pPr marL="0" indent="0">
              <a:buNone/>
            </a:pPr>
            <a:endParaRPr lang="en-GB" dirty="0">
              <a:latin typeface="Consolas" panose="020B0609020204030204" pitchFamily="49" charset="0"/>
            </a:endParaRPr>
          </a:p>
          <a:p>
            <a:pPr marL="0" indent="0">
              <a:buNone/>
            </a:pPr>
            <a:endParaRPr lang="en-GB" dirty="0">
              <a:latin typeface="Consolas" panose="020B0609020204030204" pitchFamily="49" charset="0"/>
            </a:endParaRPr>
          </a:p>
          <a:p>
            <a:pPr marL="0" indent="0">
              <a:buNone/>
            </a:pPr>
            <a:r>
              <a:rPr lang="en-GB" dirty="0">
                <a:latin typeface="Consolas" panose="020B0609020204030204" pitchFamily="49" charset="0"/>
              </a:rPr>
              <a:t>$n[1] 8</a:t>
            </a:r>
          </a:p>
          <a:p>
            <a:pPr marL="0" indent="0">
              <a:buNone/>
            </a:pPr>
            <a:r>
              <a:rPr lang="en-GB" dirty="0">
                <a:latin typeface="Consolas" panose="020B0609020204030204" pitchFamily="49" charset="0"/>
              </a:rPr>
              <a:t>$d[1] 1.766784</a:t>
            </a:r>
          </a:p>
        </p:txBody>
      </p:sp>
      <p:sp>
        <p:nvSpPr>
          <p:cNvPr id="4" name="TextBox 3">
            <a:extLst>
              <a:ext uri="{FF2B5EF4-FFF2-40B4-BE49-F238E27FC236}">
                <a16:creationId xmlns:a16="http://schemas.microsoft.com/office/drawing/2014/main" id="{A83E8FAD-65EB-4C31-BB84-418FA1E53E23}"/>
              </a:ext>
            </a:extLst>
          </p:cNvPr>
          <p:cNvSpPr txBox="1"/>
          <p:nvPr/>
        </p:nvSpPr>
        <p:spPr>
          <a:xfrm>
            <a:off x="3457222" y="2141020"/>
            <a:ext cx="407355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a:latin typeface="MV Boli" panose="02000500030200090000" pitchFamily="2" charset="0"/>
                <a:cs typeface="MV Boli" panose="02000500030200090000" pitchFamily="2" charset="0"/>
              </a:rPr>
              <a:t>Allow: one false positive on </a:t>
            </a:r>
            <a:r>
              <a:rPr lang="en-GB" dirty="0" err="1">
                <a:latin typeface="MV Boli" panose="02000500030200090000" pitchFamily="2" charset="0"/>
                <a:cs typeface="MV Boli" panose="02000500030200090000" pitchFamily="2" charset="0"/>
              </a:rPr>
              <a:t>aberage</a:t>
            </a:r>
            <a:endParaRPr lang="en-GB" dirty="0">
              <a:latin typeface="MV Boli" panose="02000500030200090000" pitchFamily="2" charset="0"/>
              <a:cs typeface="MV Boli" panose="02000500030200090000" pitchFamily="2" charset="0"/>
            </a:endParaRPr>
          </a:p>
        </p:txBody>
      </p:sp>
      <p:sp>
        <p:nvSpPr>
          <p:cNvPr id="5" name="TextBox 4">
            <a:extLst>
              <a:ext uri="{FF2B5EF4-FFF2-40B4-BE49-F238E27FC236}">
                <a16:creationId xmlns:a16="http://schemas.microsoft.com/office/drawing/2014/main" id="{4742867C-BD51-4114-BDAA-BBB5AAB87FAC}"/>
              </a:ext>
            </a:extLst>
          </p:cNvPr>
          <p:cNvSpPr txBox="1"/>
          <p:nvPr/>
        </p:nvSpPr>
        <p:spPr>
          <a:xfrm>
            <a:off x="6770620" y="4238514"/>
            <a:ext cx="319746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latin typeface="MV Boli" panose="02000500030200090000" pitchFamily="2" charset="0"/>
                <a:cs typeface="MV Boli" panose="02000500030200090000" pitchFamily="2" charset="0"/>
              </a:rPr>
              <a:t>2000 not-differently expressed genes</a:t>
            </a:r>
          </a:p>
        </p:txBody>
      </p:sp>
      <p:cxnSp>
        <p:nvCxnSpPr>
          <p:cNvPr id="7" name="Straight Arrow Connector 6">
            <a:extLst>
              <a:ext uri="{FF2B5EF4-FFF2-40B4-BE49-F238E27FC236}">
                <a16:creationId xmlns:a16="http://schemas.microsoft.com/office/drawing/2014/main" id="{886F0B4D-4125-4A2F-AA05-D25327CD030C}"/>
              </a:ext>
            </a:extLst>
          </p:cNvPr>
          <p:cNvCxnSpPr>
            <a:cxnSpLocks/>
            <a:stCxn id="5" idx="0"/>
          </p:cNvCxnSpPr>
          <p:nvPr/>
        </p:nvCxnSpPr>
        <p:spPr>
          <a:xfrm flipH="1" flipV="1">
            <a:off x="8179019" y="3429000"/>
            <a:ext cx="190336" cy="80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33409CD-0D4E-411A-95AD-7781A190165B}"/>
              </a:ext>
            </a:extLst>
          </p:cNvPr>
          <p:cNvCxnSpPr>
            <a:cxnSpLocks/>
            <a:stCxn id="4" idx="2"/>
            <a:endCxn id="3" idx="0"/>
          </p:cNvCxnSpPr>
          <p:nvPr/>
        </p:nvCxnSpPr>
        <p:spPr>
          <a:xfrm>
            <a:off x="5493998" y="2510352"/>
            <a:ext cx="602002" cy="537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3CFA15F-FEA1-4D5D-8774-3194275C6C5D}"/>
              </a:ext>
            </a:extLst>
          </p:cNvPr>
          <p:cNvSpPr txBox="1"/>
          <p:nvPr/>
        </p:nvSpPr>
        <p:spPr>
          <a:xfrm>
            <a:off x="8703733" y="1764545"/>
            <a:ext cx="263886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GB" dirty="0">
                <a:latin typeface="MV Boli" panose="02000500030200090000" pitchFamily="2" charset="0"/>
                <a:cs typeface="MV Boli" panose="02000500030200090000" pitchFamily="2" charset="0"/>
              </a:rPr>
              <a:t>Require power of 90%</a:t>
            </a:r>
          </a:p>
        </p:txBody>
      </p:sp>
      <p:cxnSp>
        <p:nvCxnSpPr>
          <p:cNvPr id="13" name="Straight Arrow Connector 12">
            <a:extLst>
              <a:ext uri="{FF2B5EF4-FFF2-40B4-BE49-F238E27FC236}">
                <a16:creationId xmlns:a16="http://schemas.microsoft.com/office/drawing/2014/main" id="{A986BC8D-CB1F-4690-88F2-94754AB2F630}"/>
              </a:ext>
            </a:extLst>
          </p:cNvPr>
          <p:cNvCxnSpPr>
            <a:stCxn id="11" idx="2"/>
          </p:cNvCxnSpPr>
          <p:nvPr/>
        </p:nvCxnSpPr>
        <p:spPr>
          <a:xfrm flipH="1">
            <a:off x="9968089" y="2133877"/>
            <a:ext cx="55076" cy="80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0F2C3FB-F888-4202-A0CE-ED7A273D062D}"/>
              </a:ext>
            </a:extLst>
          </p:cNvPr>
          <p:cNvSpPr txBox="1"/>
          <p:nvPr/>
        </p:nvSpPr>
        <p:spPr>
          <a:xfrm>
            <a:off x="304800" y="4265746"/>
            <a:ext cx="213071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GB" dirty="0">
                <a:latin typeface="MV Boli" panose="02000500030200090000" pitchFamily="2" charset="0"/>
                <a:cs typeface="MV Boli" panose="02000500030200090000" pitchFamily="2" charset="0"/>
              </a:rPr>
              <a:t>True effect is 1.0</a:t>
            </a:r>
          </a:p>
        </p:txBody>
      </p:sp>
      <p:sp>
        <p:nvSpPr>
          <p:cNvPr id="16" name="TextBox 15">
            <a:extLst>
              <a:ext uri="{FF2B5EF4-FFF2-40B4-BE49-F238E27FC236}">
                <a16:creationId xmlns:a16="http://schemas.microsoft.com/office/drawing/2014/main" id="{C8A0A582-4BD3-4EDA-A33D-85DC172C688E}"/>
              </a:ext>
            </a:extLst>
          </p:cNvPr>
          <p:cNvSpPr txBox="1"/>
          <p:nvPr/>
        </p:nvSpPr>
        <p:spPr>
          <a:xfrm>
            <a:off x="3050119" y="4311869"/>
            <a:ext cx="310854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GB" dirty="0">
                <a:latin typeface="MV Boli" panose="02000500030200090000" pitchFamily="2" charset="0"/>
                <a:cs typeface="MV Boli" panose="02000500030200090000" pitchFamily="2" charset="0"/>
              </a:rPr>
              <a:t>SD of expression is 0.566</a:t>
            </a:r>
          </a:p>
        </p:txBody>
      </p:sp>
      <p:cxnSp>
        <p:nvCxnSpPr>
          <p:cNvPr id="18" name="Straight Arrow Connector 17">
            <a:extLst>
              <a:ext uri="{FF2B5EF4-FFF2-40B4-BE49-F238E27FC236}">
                <a16:creationId xmlns:a16="http://schemas.microsoft.com/office/drawing/2014/main" id="{615F9FA7-6417-442A-80CD-FD608573D084}"/>
              </a:ext>
            </a:extLst>
          </p:cNvPr>
          <p:cNvCxnSpPr>
            <a:stCxn id="15" idx="0"/>
          </p:cNvCxnSpPr>
          <p:nvPr/>
        </p:nvCxnSpPr>
        <p:spPr>
          <a:xfrm flipV="1">
            <a:off x="1370156" y="3833757"/>
            <a:ext cx="266733" cy="43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E2B8D16-AD03-4317-B10D-CB21E3CBA841}"/>
              </a:ext>
            </a:extLst>
          </p:cNvPr>
          <p:cNvCxnSpPr>
            <a:cxnSpLocks/>
            <a:stCxn id="16" idx="0"/>
          </p:cNvCxnSpPr>
          <p:nvPr/>
        </p:nvCxnSpPr>
        <p:spPr>
          <a:xfrm flipH="1" flipV="1">
            <a:off x="4346272" y="3833757"/>
            <a:ext cx="258119" cy="47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4031A48-6CA7-4624-8E1B-83E5F64D9732}"/>
              </a:ext>
            </a:extLst>
          </p:cNvPr>
          <p:cNvSpPr txBox="1"/>
          <p:nvPr/>
        </p:nvSpPr>
        <p:spPr>
          <a:xfrm>
            <a:off x="5597660" y="5595324"/>
            <a:ext cx="5832559" cy="369332"/>
          </a:xfrm>
          <a:prstGeom prst="rect">
            <a:avLst/>
          </a:prstGeom>
          <a:noFill/>
        </p:spPr>
        <p:txBody>
          <a:bodyPr wrap="none" rtlCol="0">
            <a:spAutoFit/>
          </a:bodyPr>
          <a:lstStyle/>
          <a:p>
            <a:r>
              <a:rPr lang="en-GB" b="1" dirty="0"/>
              <a:t>Read the paper or the vignette before you try to apply this!</a:t>
            </a:r>
          </a:p>
        </p:txBody>
      </p:sp>
    </p:spTree>
    <p:extLst>
      <p:ext uri="{BB962C8B-B14F-4D97-AF65-F5344CB8AC3E}">
        <p14:creationId xmlns:p14="http://schemas.microsoft.com/office/powerpoint/2010/main" val="19542834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4202-D265-4441-BBE7-2CECCC8813BB}"/>
              </a:ext>
            </a:extLst>
          </p:cNvPr>
          <p:cNvSpPr>
            <a:spLocks noGrp="1"/>
          </p:cNvSpPr>
          <p:nvPr>
            <p:ph type="title"/>
          </p:nvPr>
        </p:nvSpPr>
        <p:spPr/>
        <p:txBody>
          <a:bodyPr/>
          <a:lstStyle/>
          <a:p>
            <a:r>
              <a:rPr lang="en-GB" dirty="0"/>
              <a:t>Microarray studies – (2) a bit more complex</a:t>
            </a:r>
          </a:p>
        </p:txBody>
      </p:sp>
      <p:sp>
        <p:nvSpPr>
          <p:cNvPr id="3" name="Content Placeholder 2">
            <a:extLst>
              <a:ext uri="{FF2B5EF4-FFF2-40B4-BE49-F238E27FC236}">
                <a16:creationId xmlns:a16="http://schemas.microsoft.com/office/drawing/2014/main" id="{B490C8C7-15AF-41CA-BC1B-ACBBBBA2A26E}"/>
              </a:ext>
            </a:extLst>
          </p:cNvPr>
          <p:cNvSpPr>
            <a:spLocks noGrp="1"/>
          </p:cNvSpPr>
          <p:nvPr>
            <p:ph idx="1"/>
          </p:nvPr>
        </p:nvSpPr>
        <p:spPr/>
        <p:txBody>
          <a:bodyPr>
            <a:normAutofit fontScale="92500" lnSpcReduction="10000"/>
          </a:bodyPr>
          <a:lstStyle/>
          <a:p>
            <a:r>
              <a:rPr lang="en-GB" dirty="0"/>
              <a:t>Not every gene will have the same </a:t>
            </a:r>
            <a:r>
              <a:rPr lang="en-GB" dirty="0" err="1"/>
              <a:t>s.d.</a:t>
            </a:r>
            <a:endParaRPr lang="en-GB" dirty="0"/>
          </a:p>
          <a:p>
            <a:endParaRPr lang="en-GB" dirty="0"/>
          </a:p>
          <a:p>
            <a:r>
              <a:rPr lang="en-GB" dirty="0" err="1"/>
              <a:t>S.d.’s</a:t>
            </a:r>
            <a:r>
              <a:rPr lang="en-GB" dirty="0"/>
              <a:t> are all different implies different sample size needed for each gene.</a:t>
            </a:r>
          </a:p>
          <a:p>
            <a:pPr marL="0" indent="0">
              <a:buNone/>
            </a:pPr>
            <a:endParaRPr lang="en-GB" dirty="0"/>
          </a:p>
          <a:p>
            <a:r>
              <a:rPr lang="en-GB" dirty="0"/>
              <a:t>If we know the </a:t>
            </a:r>
            <a:r>
              <a:rPr lang="en-GB" dirty="0" err="1"/>
              <a:t>s.d.’s</a:t>
            </a:r>
            <a:r>
              <a:rPr lang="en-GB" dirty="0"/>
              <a:t> from similar work in the same system</a:t>
            </a:r>
          </a:p>
          <a:p>
            <a:r>
              <a:rPr lang="en-GB" dirty="0"/>
              <a:t>then rather than fixing Cohens </a:t>
            </a:r>
            <a:r>
              <a:rPr lang="en-GB" i="1" dirty="0"/>
              <a:t>d</a:t>
            </a:r>
            <a:r>
              <a:rPr lang="en-GB" dirty="0"/>
              <a:t>, we can fix the target fold change, and look at the proportion of genes we can detect with a fixed level of power.</a:t>
            </a:r>
          </a:p>
          <a:p>
            <a:endParaRPr lang="en-GB" dirty="0"/>
          </a:p>
          <a:p>
            <a:endParaRPr lang="en-GB" dirty="0"/>
          </a:p>
          <a:p>
            <a:r>
              <a:rPr lang="en-GB" dirty="0"/>
              <a:t>Implemented by </a:t>
            </a:r>
            <a:r>
              <a:rPr lang="en-GB" b="1" i="1" dirty="0" err="1"/>
              <a:t>ssize</a:t>
            </a:r>
            <a:r>
              <a:rPr lang="en-GB" dirty="0"/>
              <a:t> package in Bioconductor.</a:t>
            </a:r>
          </a:p>
        </p:txBody>
      </p:sp>
    </p:spTree>
    <p:extLst>
      <p:ext uri="{BB962C8B-B14F-4D97-AF65-F5344CB8AC3E}">
        <p14:creationId xmlns:p14="http://schemas.microsoft.com/office/powerpoint/2010/main" val="28885227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816F-FFE9-4626-B86F-16C79D6738A0}"/>
              </a:ext>
            </a:extLst>
          </p:cNvPr>
          <p:cNvSpPr>
            <a:spLocks noGrp="1"/>
          </p:cNvSpPr>
          <p:nvPr>
            <p:ph type="title"/>
          </p:nvPr>
        </p:nvSpPr>
        <p:spPr/>
        <p:txBody>
          <a:bodyPr/>
          <a:lstStyle/>
          <a:p>
            <a:r>
              <a:rPr lang="en-GB" dirty="0"/>
              <a:t>Proportion of differentially expressed genes detectable at each sample size</a:t>
            </a:r>
          </a:p>
        </p:txBody>
      </p:sp>
      <p:pic>
        <p:nvPicPr>
          <p:cNvPr id="4" name="Content Placeholder 3">
            <a:extLst>
              <a:ext uri="{FF2B5EF4-FFF2-40B4-BE49-F238E27FC236}">
                <a16:creationId xmlns:a16="http://schemas.microsoft.com/office/drawing/2014/main" id="{894000B5-E01D-460A-8123-987D2A4EA1A8}"/>
              </a:ext>
            </a:extLst>
          </p:cNvPr>
          <p:cNvPicPr>
            <a:picLocks noGrp="1" noChangeAspect="1"/>
          </p:cNvPicPr>
          <p:nvPr>
            <p:ph sz="half" idx="1"/>
          </p:nvPr>
        </p:nvPicPr>
        <p:blipFill>
          <a:blip r:embed="rId2"/>
          <a:stretch>
            <a:fillRect/>
          </a:stretch>
        </p:blipFill>
        <p:spPr>
          <a:xfrm>
            <a:off x="944672" y="1825625"/>
            <a:ext cx="4968655" cy="4351338"/>
          </a:xfrm>
          <a:prstGeom prst="rect">
            <a:avLst/>
          </a:prstGeom>
        </p:spPr>
      </p:pic>
      <p:sp>
        <p:nvSpPr>
          <p:cNvPr id="5" name="Content Placeholder 4">
            <a:extLst>
              <a:ext uri="{FF2B5EF4-FFF2-40B4-BE49-F238E27FC236}">
                <a16:creationId xmlns:a16="http://schemas.microsoft.com/office/drawing/2014/main" id="{8B92CFA3-747E-4A58-94D9-EA4F02E6D6A2}"/>
              </a:ext>
            </a:extLst>
          </p:cNvPr>
          <p:cNvSpPr>
            <a:spLocks noGrp="1"/>
          </p:cNvSpPr>
          <p:nvPr>
            <p:ph sz="half" idx="2"/>
          </p:nvPr>
        </p:nvSpPr>
        <p:spPr>
          <a:xfrm>
            <a:off x="6172200" y="2194559"/>
            <a:ext cx="5181600" cy="3982403"/>
          </a:xfrm>
        </p:spPr>
        <p:txBody>
          <a:bodyPr/>
          <a:lstStyle/>
          <a:p>
            <a:r>
              <a:rPr lang="en-GB" dirty="0"/>
              <a:t>From </a:t>
            </a:r>
            <a:r>
              <a:rPr lang="en-GB" i="1" dirty="0" err="1"/>
              <a:t>ssize</a:t>
            </a:r>
            <a:r>
              <a:rPr lang="en-GB" dirty="0"/>
              <a:t> Bioconductor R package</a:t>
            </a:r>
          </a:p>
          <a:p>
            <a:endParaRPr lang="en-GB" dirty="0"/>
          </a:p>
          <a:p>
            <a:r>
              <a:rPr lang="en-GB" dirty="0"/>
              <a:t>Need to know:</a:t>
            </a:r>
          </a:p>
          <a:p>
            <a:pPr lvl="1"/>
            <a:r>
              <a:rPr lang="en-GB" dirty="0"/>
              <a:t>Distribution of standard deviations of log-fold change</a:t>
            </a:r>
          </a:p>
          <a:p>
            <a:pPr lvl="1"/>
            <a:endParaRPr lang="en-GB" dirty="0"/>
          </a:p>
          <a:p>
            <a:r>
              <a:rPr lang="en-GB" i="1" dirty="0"/>
              <a:t>‘</a:t>
            </a:r>
            <a:r>
              <a:rPr lang="en-GB" i="1" dirty="0" err="1"/>
              <a:t>ssize</a:t>
            </a:r>
            <a:r>
              <a:rPr lang="en-GB" i="1" dirty="0"/>
              <a:t>’</a:t>
            </a:r>
            <a:r>
              <a:rPr lang="en-GB" dirty="0"/>
              <a:t> vignette for more details</a:t>
            </a:r>
          </a:p>
          <a:p>
            <a:endParaRPr lang="en-GB" dirty="0"/>
          </a:p>
        </p:txBody>
      </p:sp>
    </p:spTree>
    <p:extLst>
      <p:ext uri="{BB962C8B-B14F-4D97-AF65-F5344CB8AC3E}">
        <p14:creationId xmlns:p14="http://schemas.microsoft.com/office/powerpoint/2010/main" val="14775247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6EEE-A2E1-4747-8943-3BA725216FAD}"/>
              </a:ext>
            </a:extLst>
          </p:cNvPr>
          <p:cNvSpPr>
            <a:spLocks noGrp="1"/>
          </p:cNvSpPr>
          <p:nvPr>
            <p:ph type="title"/>
          </p:nvPr>
        </p:nvSpPr>
        <p:spPr/>
        <p:txBody>
          <a:bodyPr/>
          <a:lstStyle/>
          <a:p>
            <a:r>
              <a:rPr lang="en-GB" dirty="0"/>
              <a:t>Microbiome sample size analysis</a:t>
            </a:r>
          </a:p>
        </p:txBody>
      </p:sp>
      <p:sp>
        <p:nvSpPr>
          <p:cNvPr id="3" name="Content Placeholder 2">
            <a:extLst>
              <a:ext uri="{FF2B5EF4-FFF2-40B4-BE49-F238E27FC236}">
                <a16:creationId xmlns:a16="http://schemas.microsoft.com/office/drawing/2014/main" id="{94DEDCC6-2312-410E-8BA5-062EB0A0638E}"/>
              </a:ext>
            </a:extLst>
          </p:cNvPr>
          <p:cNvSpPr>
            <a:spLocks noGrp="1"/>
          </p:cNvSpPr>
          <p:nvPr>
            <p:ph idx="1"/>
          </p:nvPr>
        </p:nvSpPr>
        <p:spPr>
          <a:xfrm>
            <a:off x="995929" y="1838503"/>
            <a:ext cx="10515600" cy="4654372"/>
          </a:xfrm>
        </p:spPr>
        <p:txBody>
          <a:bodyPr>
            <a:normAutofit fontScale="92500" lnSpcReduction="10000"/>
          </a:bodyPr>
          <a:lstStyle/>
          <a:p>
            <a:r>
              <a:rPr lang="en-GB" dirty="0"/>
              <a:t>If you are targeting a small number of parameters</a:t>
            </a:r>
          </a:p>
          <a:p>
            <a:pPr marL="914400" lvl="1" indent="-457200">
              <a:buFont typeface="+mj-lt"/>
              <a:buAutoNum type="arabicPeriod"/>
            </a:pPr>
            <a:r>
              <a:rPr lang="en-GB" dirty="0"/>
              <a:t>Diversity, richness etc (</a:t>
            </a:r>
            <a:r>
              <a:rPr lang="en-GB" b="1" dirty="0"/>
              <a:t>single continuous variable</a:t>
            </a:r>
            <a:r>
              <a:rPr lang="en-GB" dirty="0"/>
              <a:t>)</a:t>
            </a:r>
          </a:p>
          <a:p>
            <a:pPr marL="914400" lvl="1" indent="-457200">
              <a:buFont typeface="+mj-lt"/>
              <a:buAutoNum type="arabicPeriod"/>
            </a:pPr>
            <a:r>
              <a:rPr lang="en-GB" dirty="0"/>
              <a:t>Prevalence of specific species (</a:t>
            </a:r>
            <a:r>
              <a:rPr lang="en-GB" b="1" dirty="0"/>
              <a:t>proportion</a:t>
            </a:r>
            <a:r>
              <a:rPr lang="en-GB" dirty="0"/>
              <a:t>)</a:t>
            </a:r>
          </a:p>
          <a:p>
            <a:pPr marL="914400" lvl="1" indent="-457200">
              <a:buFont typeface="+mj-lt"/>
              <a:buAutoNum type="arabicPeriod"/>
            </a:pPr>
            <a:r>
              <a:rPr lang="en-GB" dirty="0"/>
              <a:t>Existence of specific species (</a:t>
            </a:r>
            <a:r>
              <a:rPr lang="en-GB" b="1" dirty="0"/>
              <a:t>binary outcome</a:t>
            </a:r>
            <a:r>
              <a:rPr lang="en-GB" dirty="0"/>
              <a:t>)</a:t>
            </a:r>
          </a:p>
          <a:p>
            <a:pPr marL="914400" lvl="1" indent="-457200">
              <a:buFont typeface="+mj-lt"/>
              <a:buAutoNum type="arabicPeriod"/>
            </a:pPr>
            <a:r>
              <a:rPr lang="en-GB" dirty="0"/>
              <a:t>Or by dimension reduction (say comparison of first or second PCs)</a:t>
            </a:r>
          </a:p>
          <a:p>
            <a:pPr marL="914400" lvl="1" indent="-457200">
              <a:buFont typeface="+mj-lt"/>
              <a:buAutoNum type="arabicPeriod"/>
            </a:pPr>
            <a:r>
              <a:rPr lang="en-GB" dirty="0"/>
              <a:t>Etc..</a:t>
            </a:r>
          </a:p>
          <a:p>
            <a:r>
              <a:rPr lang="en-GB" dirty="0"/>
              <a:t>Then any of the earlier methods (for simple outcomes) apply.</a:t>
            </a:r>
          </a:p>
          <a:p>
            <a:endParaRPr lang="en-GB" dirty="0"/>
          </a:p>
          <a:p>
            <a:r>
              <a:rPr lang="en-GB" dirty="0"/>
              <a:t>For exploratory differential abundance analysis</a:t>
            </a:r>
          </a:p>
          <a:p>
            <a:pPr lvl="1"/>
            <a:r>
              <a:rPr lang="en-GB" dirty="0"/>
              <a:t>Apply a correction (</a:t>
            </a:r>
            <a:r>
              <a:rPr lang="en-GB" dirty="0" err="1"/>
              <a:t>eg</a:t>
            </a:r>
            <a:r>
              <a:rPr lang="en-GB" dirty="0"/>
              <a:t> </a:t>
            </a:r>
            <a:r>
              <a:rPr lang="en-GB" dirty="0" err="1"/>
              <a:t>Benjamini</a:t>
            </a:r>
            <a:r>
              <a:rPr lang="en-GB" dirty="0"/>
              <a:t>-Hochberg) to p-value and proceed as above</a:t>
            </a:r>
          </a:p>
          <a:p>
            <a:pPr lvl="1"/>
            <a:r>
              <a:rPr lang="en-GB" dirty="0"/>
              <a:t>Or apply the logic of gene expression power calcs (previous slides)</a:t>
            </a:r>
          </a:p>
          <a:p>
            <a:pPr lvl="1"/>
            <a:r>
              <a:rPr lang="en-GB" dirty="0"/>
              <a:t>Or use a simulation (next slides)</a:t>
            </a:r>
          </a:p>
          <a:p>
            <a:pPr lvl="1"/>
            <a:endParaRPr lang="en-GB" dirty="0"/>
          </a:p>
        </p:txBody>
      </p:sp>
    </p:spTree>
    <p:extLst>
      <p:ext uri="{BB962C8B-B14F-4D97-AF65-F5344CB8AC3E}">
        <p14:creationId xmlns:p14="http://schemas.microsoft.com/office/powerpoint/2010/main" val="18249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3737-7A60-4750-AEED-ED4846793CAE}"/>
              </a:ext>
            </a:extLst>
          </p:cNvPr>
          <p:cNvSpPr>
            <a:spLocks noGrp="1"/>
          </p:cNvSpPr>
          <p:nvPr>
            <p:ph type="title"/>
          </p:nvPr>
        </p:nvSpPr>
        <p:spPr/>
        <p:txBody>
          <a:bodyPr/>
          <a:lstStyle/>
          <a:p>
            <a:r>
              <a:rPr lang="en-GB" dirty="0" err="1"/>
              <a:t>Benjamini</a:t>
            </a:r>
            <a:r>
              <a:rPr lang="en-GB" dirty="0"/>
              <a:t>-Hochberg correction</a:t>
            </a:r>
          </a:p>
        </p:txBody>
      </p:sp>
      <p:sp>
        <p:nvSpPr>
          <p:cNvPr id="3" name="Content Placeholder 2">
            <a:extLst>
              <a:ext uri="{FF2B5EF4-FFF2-40B4-BE49-F238E27FC236}">
                <a16:creationId xmlns:a16="http://schemas.microsoft.com/office/drawing/2014/main" id="{9347AA27-B937-4C91-98EB-5C2DCF17BBF9}"/>
              </a:ext>
            </a:extLst>
          </p:cNvPr>
          <p:cNvSpPr>
            <a:spLocks noGrp="1"/>
          </p:cNvSpPr>
          <p:nvPr>
            <p:ph idx="1"/>
          </p:nvPr>
        </p:nvSpPr>
        <p:spPr/>
        <p:txBody>
          <a:bodyPr>
            <a:normAutofit lnSpcReduction="10000"/>
          </a:bodyPr>
          <a:lstStyle/>
          <a:p>
            <a:r>
              <a:rPr lang="en-GB" dirty="0"/>
              <a:t>You don’t know the critical p-value threshold until you have the data</a:t>
            </a:r>
          </a:p>
          <a:p>
            <a:r>
              <a:rPr lang="en-GB" dirty="0"/>
              <a:t>But you can make an educated guess at where it will be</a:t>
            </a:r>
          </a:p>
          <a:p>
            <a:endParaRPr lang="en-GB" dirty="0"/>
          </a:p>
          <a:p>
            <a:r>
              <a:rPr lang="en-GB" dirty="0" err="1"/>
              <a:t>Eg</a:t>
            </a:r>
            <a:r>
              <a:rPr lang="en-GB" dirty="0"/>
              <a:t>:</a:t>
            </a:r>
          </a:p>
          <a:p>
            <a:pPr lvl="1"/>
            <a:r>
              <a:rPr lang="en-GB" dirty="0"/>
              <a:t>But if I expect to detect 10 ‘significant’ genes out of say 1000, then to control FDR at 0.05 I will have a critical p-value of </a:t>
            </a:r>
          </a:p>
          <a:p>
            <a:pPr lvl="1"/>
            <a:r>
              <a:rPr lang="en-GB" dirty="0"/>
              <a:t>0.05 * 10 / 1000 = 0.0005</a:t>
            </a:r>
          </a:p>
          <a:p>
            <a:endParaRPr lang="en-GB" dirty="0"/>
          </a:p>
          <a:p>
            <a:r>
              <a:rPr lang="en-GB" dirty="0"/>
              <a:t>I can plug this into my regular power calculation to get a rough expected power.</a:t>
            </a:r>
          </a:p>
        </p:txBody>
      </p:sp>
    </p:spTree>
    <p:extLst>
      <p:ext uri="{BB962C8B-B14F-4D97-AF65-F5344CB8AC3E}">
        <p14:creationId xmlns:p14="http://schemas.microsoft.com/office/powerpoint/2010/main" val="11858305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7FF3-EC57-4220-BBD8-2B60A6D7F5BF}"/>
              </a:ext>
            </a:extLst>
          </p:cNvPr>
          <p:cNvSpPr>
            <a:spLocks noGrp="1"/>
          </p:cNvSpPr>
          <p:nvPr>
            <p:ph type="title"/>
          </p:nvPr>
        </p:nvSpPr>
        <p:spPr/>
        <p:txBody>
          <a:bodyPr>
            <a:normAutofit/>
          </a:bodyPr>
          <a:lstStyle/>
          <a:p>
            <a:r>
              <a:rPr lang="en-GB" sz="3600" dirty="0"/>
              <a:t>Casals-Pascual et al (2020) Gastroenterology 158:1524-8</a:t>
            </a:r>
          </a:p>
        </p:txBody>
      </p:sp>
      <p:sp>
        <p:nvSpPr>
          <p:cNvPr id="3" name="Content Placeholder 2">
            <a:extLst>
              <a:ext uri="{FF2B5EF4-FFF2-40B4-BE49-F238E27FC236}">
                <a16:creationId xmlns:a16="http://schemas.microsoft.com/office/drawing/2014/main" id="{AC40EFC6-1282-4A06-9176-C42AC3CF02D0}"/>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71CB2ED6-BF1D-45B6-A8A4-D381F22946E1}"/>
              </a:ext>
            </a:extLst>
          </p:cNvPr>
          <p:cNvPicPr>
            <a:picLocks noChangeAspect="1"/>
          </p:cNvPicPr>
          <p:nvPr/>
        </p:nvPicPr>
        <p:blipFill>
          <a:blip r:embed="rId2"/>
          <a:stretch>
            <a:fillRect/>
          </a:stretch>
        </p:blipFill>
        <p:spPr>
          <a:xfrm>
            <a:off x="838200" y="1489075"/>
            <a:ext cx="9249532" cy="5024437"/>
          </a:xfrm>
          <a:prstGeom prst="rect">
            <a:avLst/>
          </a:prstGeom>
        </p:spPr>
      </p:pic>
    </p:spTree>
    <p:extLst>
      <p:ext uri="{BB962C8B-B14F-4D97-AF65-F5344CB8AC3E}">
        <p14:creationId xmlns:p14="http://schemas.microsoft.com/office/powerpoint/2010/main" val="9282004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278D-D425-4BF6-8A6B-76FEC46A0E72}"/>
              </a:ext>
            </a:extLst>
          </p:cNvPr>
          <p:cNvSpPr>
            <a:spLocks noGrp="1"/>
          </p:cNvSpPr>
          <p:nvPr>
            <p:ph type="title"/>
          </p:nvPr>
        </p:nvSpPr>
        <p:spPr/>
        <p:txBody>
          <a:bodyPr/>
          <a:lstStyle/>
          <a:p>
            <a:r>
              <a:rPr lang="en-GB"/>
              <a:t>Simulating power calculations for microbiome studies</a:t>
            </a:r>
            <a:endParaRPr lang="en-GB" dirty="0"/>
          </a:p>
        </p:txBody>
      </p:sp>
      <p:sp>
        <p:nvSpPr>
          <p:cNvPr id="3" name="Content Placeholder 2">
            <a:extLst>
              <a:ext uri="{FF2B5EF4-FFF2-40B4-BE49-F238E27FC236}">
                <a16:creationId xmlns:a16="http://schemas.microsoft.com/office/drawing/2014/main" id="{C9F6F66E-7508-4FEB-8818-AA2B26C56F19}"/>
              </a:ext>
            </a:extLst>
          </p:cNvPr>
          <p:cNvSpPr>
            <a:spLocks noGrp="1"/>
          </p:cNvSpPr>
          <p:nvPr>
            <p:ph idx="1"/>
          </p:nvPr>
        </p:nvSpPr>
        <p:spPr>
          <a:xfrm>
            <a:off x="838199" y="1825625"/>
            <a:ext cx="10958689" cy="4351338"/>
          </a:xfrm>
        </p:spPr>
        <p:txBody>
          <a:bodyPr>
            <a:normAutofit/>
          </a:bodyPr>
          <a:lstStyle/>
          <a:p>
            <a:pPr marL="0" indent="0">
              <a:buNone/>
            </a:pPr>
            <a:endParaRPr lang="en-GB" b="1" dirty="0"/>
          </a:p>
          <a:p>
            <a:pPr marL="0" indent="0">
              <a:buNone/>
            </a:pPr>
            <a:r>
              <a:rPr lang="en-GB" b="1" dirty="0"/>
              <a:t>Similar to our exercises earlier:</a:t>
            </a:r>
          </a:p>
          <a:p>
            <a:pPr marL="0" indent="0">
              <a:buNone/>
            </a:pPr>
            <a:endParaRPr lang="en-GB" b="1" dirty="0"/>
          </a:p>
          <a:p>
            <a:pPr marL="514350" indent="-514350">
              <a:buFont typeface="+mj-lt"/>
              <a:buAutoNum type="arabicPeriod"/>
            </a:pPr>
            <a:r>
              <a:rPr lang="en-GB" dirty="0"/>
              <a:t>Simulate datasets similar to the data you will generate in your experiment:</a:t>
            </a:r>
          </a:p>
          <a:p>
            <a:pPr marL="514350" indent="-514350">
              <a:buFont typeface="+mj-lt"/>
              <a:buAutoNum type="arabicPeriod"/>
            </a:pPr>
            <a:r>
              <a:rPr lang="en-GB" dirty="0"/>
              <a:t>Make perturbations of the type you want to be able to detect</a:t>
            </a:r>
          </a:p>
          <a:p>
            <a:pPr marL="514350" indent="-514350">
              <a:buFont typeface="+mj-lt"/>
              <a:buAutoNum type="arabicPeriod"/>
            </a:pPr>
            <a:r>
              <a:rPr lang="en-GB" dirty="0"/>
              <a:t>See what proportion of the changes you can detect at various sample sizes</a:t>
            </a:r>
          </a:p>
          <a:p>
            <a:pPr marL="514350" indent="-514350">
              <a:buFont typeface="+mj-lt"/>
              <a:buAutoNum type="arabicPeriod"/>
            </a:pPr>
            <a:endParaRPr lang="en-GB" dirty="0"/>
          </a:p>
        </p:txBody>
      </p:sp>
    </p:spTree>
    <p:extLst>
      <p:ext uri="{BB962C8B-B14F-4D97-AF65-F5344CB8AC3E}">
        <p14:creationId xmlns:p14="http://schemas.microsoft.com/office/powerpoint/2010/main" val="5074399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E0E3-60AF-4B4E-83F9-D657D7D3901E}"/>
              </a:ext>
            </a:extLst>
          </p:cNvPr>
          <p:cNvSpPr>
            <a:spLocks noGrp="1"/>
          </p:cNvSpPr>
          <p:nvPr>
            <p:ph type="title"/>
          </p:nvPr>
        </p:nvSpPr>
        <p:spPr/>
        <p:txBody>
          <a:bodyPr/>
          <a:lstStyle/>
          <a:p>
            <a:r>
              <a:rPr lang="en-GB" dirty="0"/>
              <a:t>Two packages for simulating microbiomes for power calc</a:t>
            </a:r>
          </a:p>
        </p:txBody>
      </p:sp>
      <p:sp>
        <p:nvSpPr>
          <p:cNvPr id="3" name="Content Placeholder 2">
            <a:extLst>
              <a:ext uri="{FF2B5EF4-FFF2-40B4-BE49-F238E27FC236}">
                <a16:creationId xmlns:a16="http://schemas.microsoft.com/office/drawing/2014/main" id="{807F7EF0-6ADE-49E9-A8C0-28BB6F886705}"/>
              </a:ext>
            </a:extLst>
          </p:cNvPr>
          <p:cNvSpPr>
            <a:spLocks noGrp="1"/>
          </p:cNvSpPr>
          <p:nvPr>
            <p:ph idx="1"/>
          </p:nvPr>
        </p:nvSpPr>
        <p:spPr/>
        <p:txBody>
          <a:bodyPr>
            <a:normAutofit fontScale="92500" lnSpcReduction="20000"/>
          </a:bodyPr>
          <a:lstStyle/>
          <a:p>
            <a:pPr marL="0" indent="0">
              <a:buNone/>
            </a:pPr>
            <a:r>
              <a:rPr lang="en-GB" b="1" dirty="0"/>
              <a:t>Systematic review – only </a:t>
            </a:r>
            <a:r>
              <a:rPr lang="en-GB" b="1" i="1" dirty="0"/>
              <a:t>four</a:t>
            </a:r>
            <a:r>
              <a:rPr lang="en-GB" b="1" dirty="0"/>
              <a:t> relevant papers presenting methods!</a:t>
            </a:r>
          </a:p>
          <a:p>
            <a:pPr marL="0" indent="0">
              <a:buNone/>
            </a:pPr>
            <a:endParaRPr lang="en-GB" b="1" dirty="0"/>
          </a:p>
          <a:p>
            <a:pPr marL="0" indent="0">
              <a:buNone/>
            </a:pPr>
            <a:r>
              <a:rPr lang="en-GB" b="1" dirty="0" err="1"/>
              <a:t>hmp</a:t>
            </a:r>
            <a:r>
              <a:rPr lang="en-GB" b="1" dirty="0"/>
              <a:t> – questionable assumptions</a:t>
            </a:r>
            <a:endParaRPr lang="en-GB" dirty="0"/>
          </a:p>
          <a:p>
            <a:pPr marL="0" indent="0">
              <a:buNone/>
            </a:pPr>
            <a:r>
              <a:rPr lang="en-GB" dirty="0"/>
              <a:t>Based on modelling microbe abundances as a Dirichlet-multinomial distribution. La Rosa et al (2012) </a:t>
            </a:r>
            <a:r>
              <a:rPr lang="en-GB" dirty="0">
                <a:hlinkClick r:id="rId2"/>
              </a:rPr>
              <a:t>https://journals.plos.org/plosone/article?id=10.1371/journal.pone.0052078</a:t>
            </a:r>
            <a:r>
              <a:rPr lang="en-GB" dirty="0"/>
              <a:t> </a:t>
            </a:r>
          </a:p>
          <a:p>
            <a:pPr marL="0" indent="0">
              <a:buNone/>
            </a:pPr>
            <a:endParaRPr lang="en-GB" dirty="0"/>
          </a:p>
          <a:p>
            <a:pPr marL="0" indent="0">
              <a:buNone/>
            </a:pPr>
            <a:r>
              <a:rPr lang="en-GB" b="1" dirty="0" err="1"/>
              <a:t>powmic</a:t>
            </a:r>
            <a:r>
              <a:rPr lang="en-GB" b="1" dirty="0"/>
              <a:t> - </a:t>
            </a:r>
            <a:r>
              <a:rPr lang="en-GB" dirty="0">
                <a:hlinkClick r:id="rId3"/>
              </a:rPr>
              <a:t>https://github.com/lichen-lab/powmic</a:t>
            </a:r>
            <a:endParaRPr lang="en-GB" dirty="0"/>
          </a:p>
          <a:p>
            <a:pPr marL="0" indent="0">
              <a:buNone/>
            </a:pPr>
            <a:r>
              <a:rPr lang="en-GB" dirty="0"/>
              <a:t>Chen (2020) Bioinformatics 36(11) 3563-3565</a:t>
            </a:r>
          </a:p>
          <a:p>
            <a:pPr marL="0" indent="0">
              <a:buNone/>
            </a:pPr>
            <a:endParaRPr lang="en-GB" dirty="0"/>
          </a:p>
          <a:p>
            <a:pPr marL="0" indent="0">
              <a:buNone/>
            </a:pPr>
            <a:r>
              <a:rPr lang="en-GB" i="1" dirty="0"/>
              <a:t>Difficult to extend these to complex designs</a:t>
            </a:r>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118957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BBAE-D364-4B8D-9B0C-95793EDE7AED}"/>
              </a:ext>
            </a:extLst>
          </p:cNvPr>
          <p:cNvSpPr>
            <a:spLocks noGrp="1"/>
          </p:cNvSpPr>
          <p:nvPr>
            <p:ph type="title"/>
          </p:nvPr>
        </p:nvSpPr>
        <p:spPr/>
        <p:txBody>
          <a:bodyPr/>
          <a:lstStyle/>
          <a:p>
            <a:r>
              <a:rPr lang="en-GB" dirty="0"/>
              <a:t>What is the </a:t>
            </a:r>
            <a:r>
              <a:rPr lang="en-GB" b="1" dirty="0"/>
              <a:t>optimal</a:t>
            </a:r>
            <a:r>
              <a:rPr lang="en-GB" dirty="0"/>
              <a:t> sample size?</a:t>
            </a:r>
          </a:p>
        </p:txBody>
      </p:sp>
      <p:sp>
        <p:nvSpPr>
          <p:cNvPr id="3" name="Content Placeholder 2">
            <a:extLst>
              <a:ext uri="{FF2B5EF4-FFF2-40B4-BE49-F238E27FC236}">
                <a16:creationId xmlns:a16="http://schemas.microsoft.com/office/drawing/2014/main" id="{68F3E4D9-16B0-44AE-BA8B-AB2DC85784F8}"/>
              </a:ext>
            </a:extLst>
          </p:cNvPr>
          <p:cNvSpPr>
            <a:spLocks noGrp="1"/>
          </p:cNvSpPr>
          <p:nvPr>
            <p:ph idx="1"/>
          </p:nvPr>
        </p:nvSpPr>
        <p:spPr>
          <a:xfrm>
            <a:off x="838200" y="1611135"/>
            <a:ext cx="7222067" cy="5032375"/>
          </a:xfrm>
        </p:spPr>
        <p:txBody>
          <a:bodyPr>
            <a:normAutofit fontScale="70000" lnSpcReduction="20000"/>
          </a:bodyPr>
          <a:lstStyle/>
          <a:p>
            <a:pPr marL="0" indent="0">
              <a:buNone/>
            </a:pPr>
            <a:r>
              <a:rPr lang="en-GB" sz="3600" dirty="0"/>
              <a:t>The </a:t>
            </a:r>
            <a:r>
              <a:rPr lang="en-GB" sz="3600" b="1" u="sng" dirty="0"/>
              <a:t>smallest</a:t>
            </a:r>
            <a:r>
              <a:rPr lang="en-GB" sz="3600" dirty="0"/>
              <a:t> sample size that gives you a </a:t>
            </a:r>
            <a:r>
              <a:rPr lang="en-GB" sz="3600" b="1" u="sng" dirty="0"/>
              <a:t>good chance</a:t>
            </a:r>
            <a:r>
              <a:rPr lang="en-GB" sz="3600" u="sng" dirty="0"/>
              <a:t> </a:t>
            </a:r>
            <a:r>
              <a:rPr lang="en-GB" sz="3600" dirty="0"/>
              <a:t>of meeting </a:t>
            </a:r>
            <a:r>
              <a:rPr lang="en-GB" sz="3600" b="1" u="sng" dirty="0"/>
              <a:t>your scientific objective</a:t>
            </a:r>
            <a:r>
              <a:rPr lang="en-GB" sz="3600" dirty="0"/>
              <a:t>.</a:t>
            </a:r>
          </a:p>
          <a:p>
            <a:endParaRPr lang="en-GB" dirty="0"/>
          </a:p>
          <a:p>
            <a:pPr marL="0" indent="0">
              <a:buNone/>
            </a:pPr>
            <a:r>
              <a:rPr lang="en-GB" dirty="0"/>
              <a:t>There are different kinds of studies answering different kinds of question.  Most (all?) can be expressed in terms of:</a:t>
            </a:r>
          </a:p>
          <a:p>
            <a:endParaRPr lang="en-GB" dirty="0"/>
          </a:p>
          <a:p>
            <a:r>
              <a:rPr lang="en-GB" b="1" dirty="0"/>
              <a:t>Hypothesis testing </a:t>
            </a:r>
            <a:r>
              <a:rPr lang="en-GB" dirty="0"/>
              <a:t>or (leading to a p-value)</a:t>
            </a:r>
          </a:p>
          <a:p>
            <a:r>
              <a:rPr lang="en-GB" b="1" dirty="0"/>
              <a:t>estimation of a quantity </a:t>
            </a:r>
            <a:r>
              <a:rPr lang="en-GB" dirty="0"/>
              <a:t>(leading to an estimate and standard error)</a:t>
            </a:r>
          </a:p>
          <a:p>
            <a:pPr marL="0" indent="0">
              <a:buNone/>
            </a:pPr>
            <a:endParaRPr lang="en-GB" dirty="0"/>
          </a:p>
          <a:p>
            <a:pPr marL="0" indent="0">
              <a:buNone/>
            </a:pPr>
            <a:r>
              <a:rPr lang="en-GB" dirty="0"/>
              <a:t>(or both, there is a duality between these as we’ll see)</a:t>
            </a:r>
          </a:p>
          <a:p>
            <a:endParaRPr lang="en-GB" dirty="0"/>
          </a:p>
          <a:p>
            <a:r>
              <a:rPr lang="en-GB" dirty="0"/>
              <a:t>Hypothesis testing – sample size determined by </a:t>
            </a:r>
            <a:r>
              <a:rPr lang="en-GB" b="1" dirty="0"/>
              <a:t>power</a:t>
            </a:r>
          </a:p>
          <a:p>
            <a:r>
              <a:rPr lang="en-GB" dirty="0"/>
              <a:t>For estimation – sample size determined by </a:t>
            </a:r>
            <a:r>
              <a:rPr lang="en-GB" b="1" dirty="0"/>
              <a:t>required precision</a:t>
            </a:r>
          </a:p>
          <a:p>
            <a:pPr marL="457200" lvl="1" indent="0">
              <a:buNone/>
            </a:pPr>
            <a:r>
              <a:rPr lang="en-GB" dirty="0">
                <a:latin typeface="MV Boli" panose="02000500030200090000" pitchFamily="2" charset="0"/>
                <a:cs typeface="MV Boli" panose="02000500030200090000" pitchFamily="2" charset="0"/>
              </a:rPr>
              <a:t>(exploratory, discovery, process control –can be thought as testing or estimation)</a:t>
            </a:r>
          </a:p>
          <a:p>
            <a:pPr marL="0" indent="0">
              <a:buNone/>
            </a:pPr>
            <a:endParaRPr lang="en-GB" dirty="0"/>
          </a:p>
        </p:txBody>
      </p:sp>
      <p:sp>
        <p:nvSpPr>
          <p:cNvPr id="5" name="TextBox 4">
            <a:extLst>
              <a:ext uri="{FF2B5EF4-FFF2-40B4-BE49-F238E27FC236}">
                <a16:creationId xmlns:a16="http://schemas.microsoft.com/office/drawing/2014/main" id="{83C0E45F-826D-4468-A9E0-8E2C7468F9C9}"/>
              </a:ext>
            </a:extLst>
          </p:cNvPr>
          <p:cNvSpPr txBox="1"/>
          <p:nvPr/>
        </p:nvSpPr>
        <p:spPr>
          <a:xfrm>
            <a:off x="8611728" y="2412773"/>
            <a:ext cx="2485249"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latin typeface="MV Boli" panose="02000500030200090000" pitchFamily="2" charset="0"/>
                <a:cs typeface="MV Boli" panose="02000500030200090000" pitchFamily="2" charset="0"/>
              </a:rPr>
              <a:t>How good is good?</a:t>
            </a:r>
          </a:p>
          <a:p>
            <a:endParaRPr lang="en-GB" dirty="0">
              <a:latin typeface="MV Boli" panose="02000500030200090000" pitchFamily="2" charset="0"/>
              <a:cs typeface="MV Boli" panose="02000500030200090000" pitchFamily="2" charset="0"/>
            </a:endParaRPr>
          </a:p>
          <a:p>
            <a:r>
              <a:rPr lang="en-GB" dirty="0">
                <a:latin typeface="MV Boli" panose="02000500030200090000" pitchFamily="2" charset="0"/>
                <a:cs typeface="MV Boli" panose="02000500030200090000" pitchFamily="2" charset="0"/>
              </a:rPr>
              <a:t>How much risk of failure are you willing to accept?</a:t>
            </a:r>
          </a:p>
        </p:txBody>
      </p:sp>
      <p:cxnSp>
        <p:nvCxnSpPr>
          <p:cNvPr id="7" name="Straight Arrow Connector 6">
            <a:extLst>
              <a:ext uri="{FF2B5EF4-FFF2-40B4-BE49-F238E27FC236}">
                <a16:creationId xmlns:a16="http://schemas.microsoft.com/office/drawing/2014/main" id="{6972CC81-947D-4D0D-935D-0E55020854DE}"/>
              </a:ext>
            </a:extLst>
          </p:cNvPr>
          <p:cNvCxnSpPr/>
          <p:nvPr/>
        </p:nvCxnSpPr>
        <p:spPr>
          <a:xfrm flipH="1" flipV="1">
            <a:off x="7349067" y="2032000"/>
            <a:ext cx="1262661" cy="778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9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3082-9C05-44C0-BF0E-C87A8A1750A8}"/>
              </a:ext>
            </a:extLst>
          </p:cNvPr>
          <p:cNvSpPr>
            <a:spLocks noGrp="1"/>
          </p:cNvSpPr>
          <p:nvPr>
            <p:ph type="title"/>
          </p:nvPr>
        </p:nvSpPr>
        <p:spPr/>
        <p:txBody>
          <a:bodyPr/>
          <a:lstStyle/>
          <a:p>
            <a:r>
              <a:rPr lang="en-GB" dirty="0"/>
              <a:t>Summary – complex designs</a:t>
            </a:r>
          </a:p>
        </p:txBody>
      </p:sp>
      <p:sp>
        <p:nvSpPr>
          <p:cNvPr id="3" name="Content Placeholder 2">
            <a:extLst>
              <a:ext uri="{FF2B5EF4-FFF2-40B4-BE49-F238E27FC236}">
                <a16:creationId xmlns:a16="http://schemas.microsoft.com/office/drawing/2014/main" id="{1ED2830D-47A6-401A-9662-F1DD2E09F8CC}"/>
              </a:ext>
            </a:extLst>
          </p:cNvPr>
          <p:cNvSpPr>
            <a:spLocks noGrp="1"/>
          </p:cNvSpPr>
          <p:nvPr>
            <p:ph idx="1"/>
          </p:nvPr>
        </p:nvSpPr>
        <p:spPr/>
        <p:txBody>
          <a:bodyPr>
            <a:normAutofit fontScale="85000" lnSpcReduction="20000"/>
          </a:bodyPr>
          <a:lstStyle/>
          <a:p>
            <a:r>
              <a:rPr lang="en-GB" dirty="0"/>
              <a:t>There are lots of papers on  sample size calculations around for different designs</a:t>
            </a:r>
          </a:p>
          <a:p>
            <a:endParaRPr lang="en-GB" dirty="0"/>
          </a:p>
          <a:p>
            <a:r>
              <a:rPr lang="en-GB" dirty="0"/>
              <a:t>Make sure you understand what each is doing, and that it matches the problem you are trying to solve, your priorities for your experiment, your design, your analysis plan and expectations about the findings..</a:t>
            </a:r>
          </a:p>
          <a:p>
            <a:endParaRPr lang="en-GB" dirty="0"/>
          </a:p>
          <a:p>
            <a:r>
              <a:rPr lang="en-GB" dirty="0"/>
              <a:t>Work with me (collaboratively!) on this.</a:t>
            </a:r>
          </a:p>
          <a:p>
            <a:endParaRPr lang="en-GB" dirty="0"/>
          </a:p>
          <a:p>
            <a:r>
              <a:rPr lang="en-GB" dirty="0"/>
              <a:t>It won’t be perfect but will be a reasonable ballpark guide</a:t>
            </a:r>
          </a:p>
          <a:p>
            <a:endParaRPr lang="en-GB" dirty="0"/>
          </a:p>
          <a:p>
            <a:r>
              <a:rPr lang="en-GB" dirty="0"/>
              <a:t>Don’t just </a:t>
            </a:r>
            <a:r>
              <a:rPr lang="en-GB" dirty="0" err="1"/>
              <a:t>eg</a:t>
            </a:r>
            <a:r>
              <a:rPr lang="en-GB" dirty="0"/>
              <a:t> find a ‘microarray’ or ‘microbiome’ sample size calculator and bung in some numbers.  </a:t>
            </a:r>
          </a:p>
        </p:txBody>
      </p:sp>
    </p:spTree>
    <p:extLst>
      <p:ext uri="{BB962C8B-B14F-4D97-AF65-F5344CB8AC3E}">
        <p14:creationId xmlns:p14="http://schemas.microsoft.com/office/powerpoint/2010/main" val="89592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D3CB-183C-44BA-9E8D-F6DC6BF5BDC1}"/>
              </a:ext>
            </a:extLst>
          </p:cNvPr>
          <p:cNvSpPr>
            <a:spLocks noGrp="1"/>
          </p:cNvSpPr>
          <p:nvPr>
            <p:ph type="title"/>
          </p:nvPr>
        </p:nvSpPr>
        <p:spPr/>
        <p:txBody>
          <a:bodyPr/>
          <a:lstStyle/>
          <a:p>
            <a:r>
              <a:rPr lang="en-GB" dirty="0"/>
              <a:t>Metabolomics studies</a:t>
            </a:r>
          </a:p>
        </p:txBody>
      </p:sp>
      <p:sp>
        <p:nvSpPr>
          <p:cNvPr id="3" name="Content Placeholder 2">
            <a:extLst>
              <a:ext uri="{FF2B5EF4-FFF2-40B4-BE49-F238E27FC236}">
                <a16:creationId xmlns:a16="http://schemas.microsoft.com/office/drawing/2014/main" id="{83C5FE85-841A-4B2D-A1D3-63CAD8257A3B}"/>
              </a:ext>
            </a:extLst>
          </p:cNvPr>
          <p:cNvSpPr>
            <a:spLocks noGrp="1"/>
          </p:cNvSpPr>
          <p:nvPr>
            <p:ph idx="1"/>
          </p:nvPr>
        </p:nvSpPr>
        <p:spPr/>
        <p:txBody>
          <a:bodyPr/>
          <a:lstStyle/>
          <a:p>
            <a:endParaRPr lang="en-GB" dirty="0"/>
          </a:p>
          <a:p>
            <a:r>
              <a:rPr lang="en-GB" dirty="0"/>
              <a:t>Methods in the literature based on PCA, PLS-DA to discriminate between groups.</a:t>
            </a:r>
          </a:p>
          <a:p>
            <a:endParaRPr lang="en-GB" dirty="0"/>
          </a:p>
          <a:p>
            <a:r>
              <a:rPr lang="en-GB" dirty="0"/>
              <a:t>Again, mainly based on taking real data, adding a simulated difference, testing to see what the power is.</a:t>
            </a:r>
          </a:p>
        </p:txBody>
      </p:sp>
    </p:spTree>
    <p:extLst>
      <p:ext uri="{BB962C8B-B14F-4D97-AF65-F5344CB8AC3E}">
        <p14:creationId xmlns:p14="http://schemas.microsoft.com/office/powerpoint/2010/main" val="26094080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78648F-9675-4EF5-904F-6BF64B774C12}"/>
              </a:ext>
            </a:extLst>
          </p:cNvPr>
          <p:cNvSpPr>
            <a:spLocks noGrp="1"/>
          </p:cNvSpPr>
          <p:nvPr>
            <p:ph type="ctrTitle"/>
          </p:nvPr>
        </p:nvSpPr>
        <p:spPr/>
        <p:txBody>
          <a:bodyPr/>
          <a:lstStyle/>
          <a:p>
            <a:r>
              <a:rPr lang="en-GB" dirty="0"/>
              <a:t>Session 5</a:t>
            </a:r>
            <a:br>
              <a:rPr lang="en-GB" dirty="0"/>
            </a:br>
            <a:r>
              <a:rPr lang="en-GB" dirty="0"/>
              <a:t>How to need fewer samples</a:t>
            </a:r>
          </a:p>
        </p:txBody>
      </p:sp>
      <p:sp>
        <p:nvSpPr>
          <p:cNvPr id="7" name="Subtitle 6">
            <a:extLst>
              <a:ext uri="{FF2B5EF4-FFF2-40B4-BE49-F238E27FC236}">
                <a16:creationId xmlns:a16="http://schemas.microsoft.com/office/drawing/2014/main" id="{C5A0B4B0-316C-4A81-9229-D354CAFDD567}"/>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556837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71A5-4847-4E7C-A5F7-D306C1DE613A}"/>
              </a:ext>
            </a:extLst>
          </p:cNvPr>
          <p:cNvSpPr>
            <a:spLocks noGrp="1"/>
          </p:cNvSpPr>
          <p:nvPr>
            <p:ph type="title"/>
          </p:nvPr>
        </p:nvSpPr>
        <p:spPr/>
        <p:txBody>
          <a:bodyPr/>
          <a:lstStyle/>
          <a:p>
            <a:r>
              <a:rPr lang="en-GB" dirty="0"/>
              <a:t>How to reduce required sample size in a research study</a:t>
            </a:r>
          </a:p>
        </p:txBody>
      </p:sp>
      <p:sp>
        <p:nvSpPr>
          <p:cNvPr id="3" name="Content Placeholder 2">
            <a:extLst>
              <a:ext uri="{FF2B5EF4-FFF2-40B4-BE49-F238E27FC236}">
                <a16:creationId xmlns:a16="http://schemas.microsoft.com/office/drawing/2014/main" id="{0B7DFFCE-310B-41D3-B8F9-E43D8D2C4B94}"/>
              </a:ext>
            </a:extLst>
          </p:cNvPr>
          <p:cNvSpPr>
            <a:spLocks noGrp="1"/>
          </p:cNvSpPr>
          <p:nvPr>
            <p:ph idx="1"/>
          </p:nvPr>
        </p:nvSpPr>
        <p:spPr>
          <a:xfrm>
            <a:off x="838200" y="1825625"/>
            <a:ext cx="10515600" cy="4667250"/>
          </a:xfrm>
        </p:spPr>
        <p:txBody>
          <a:bodyPr>
            <a:normAutofit fontScale="77500" lnSpcReduction="20000"/>
          </a:bodyPr>
          <a:lstStyle/>
          <a:p>
            <a:pPr marL="514350" indent="-514350">
              <a:buFont typeface="+mj-lt"/>
              <a:buAutoNum type="arabicPeriod"/>
            </a:pPr>
            <a:r>
              <a:rPr lang="en-GB" b="1" dirty="0"/>
              <a:t>Reduce noise </a:t>
            </a:r>
            <a:r>
              <a:rPr lang="en-GB" dirty="0"/>
              <a:t>in outcome measure</a:t>
            </a:r>
          </a:p>
          <a:p>
            <a:pPr lvl="1"/>
            <a:r>
              <a:rPr lang="en-GB" dirty="0"/>
              <a:t>Better outcome measure (more proximal to intervention / less noisy?)</a:t>
            </a:r>
          </a:p>
          <a:p>
            <a:pPr lvl="1"/>
            <a:r>
              <a:rPr lang="en-GB" dirty="0"/>
              <a:t>More careful sampling of units, control of experimental parameters (less representative)</a:t>
            </a:r>
          </a:p>
          <a:p>
            <a:pPr marL="514350" indent="-514350">
              <a:buFont typeface="+mj-lt"/>
              <a:buAutoNum type="arabicPeriod"/>
            </a:pPr>
            <a:r>
              <a:rPr lang="en-GB" dirty="0"/>
              <a:t>Use a </a:t>
            </a:r>
            <a:r>
              <a:rPr lang="en-GB" b="1" dirty="0"/>
              <a:t>more efficient design</a:t>
            </a:r>
            <a:r>
              <a:rPr lang="en-GB" dirty="0"/>
              <a:t> or </a:t>
            </a:r>
            <a:r>
              <a:rPr lang="en-GB" b="1" dirty="0"/>
              <a:t>analysis</a:t>
            </a:r>
          </a:p>
          <a:p>
            <a:pPr lvl="1"/>
            <a:r>
              <a:rPr lang="en-GB" dirty="0"/>
              <a:t>Pairing samples.   Consider balance between groups</a:t>
            </a:r>
          </a:p>
          <a:p>
            <a:pPr lvl="1"/>
            <a:r>
              <a:rPr lang="en-GB" dirty="0"/>
              <a:t>One sided testing? (must be carefully thought out and justified)</a:t>
            </a:r>
          </a:p>
          <a:p>
            <a:pPr lvl="1"/>
            <a:r>
              <a:rPr lang="en-GB" dirty="0"/>
              <a:t>Carefully incorporate pilot data, (use Bayesian analysis to incorporate prior knowledge etc?)</a:t>
            </a:r>
          </a:p>
          <a:p>
            <a:pPr marL="514350" indent="-514350">
              <a:buFont typeface="+mj-lt"/>
              <a:buAutoNum type="arabicPeriod"/>
            </a:pPr>
            <a:r>
              <a:rPr lang="en-GB" dirty="0"/>
              <a:t>Consider </a:t>
            </a:r>
            <a:r>
              <a:rPr lang="en-GB" b="1" dirty="0"/>
              <a:t>Adaptive design </a:t>
            </a:r>
            <a:r>
              <a:rPr lang="en-GB" dirty="0"/>
              <a:t>or </a:t>
            </a:r>
            <a:r>
              <a:rPr lang="en-GB" b="1" dirty="0"/>
              <a:t>Sequential testing</a:t>
            </a:r>
            <a:r>
              <a:rPr lang="en-GB" dirty="0"/>
              <a:t>?  Dropping arms when not needed? (</a:t>
            </a:r>
            <a:r>
              <a:rPr lang="en-GB" dirty="0">
                <a:hlinkClick r:id="rId2"/>
              </a:rPr>
              <a:t>https://journals.plos.org/plosbiology/article?id=10.1371/journal.pbio.2001307</a:t>
            </a:r>
            <a:r>
              <a:rPr lang="en-GB" dirty="0"/>
              <a:t>)</a:t>
            </a:r>
          </a:p>
          <a:p>
            <a:pPr marL="514350" indent="-514350">
              <a:buFont typeface="+mj-lt"/>
              <a:buAutoNum type="arabicPeriod"/>
            </a:pPr>
            <a:r>
              <a:rPr lang="en-GB" b="1" dirty="0"/>
              <a:t>Design properly </a:t>
            </a:r>
            <a:r>
              <a:rPr lang="en-GB" dirty="0"/>
              <a:t>(use </a:t>
            </a:r>
            <a:r>
              <a:rPr lang="en-GB" dirty="0" err="1"/>
              <a:t>eg</a:t>
            </a:r>
            <a:r>
              <a:rPr lang="en-GB" dirty="0"/>
              <a:t> an experimental design assistant)</a:t>
            </a:r>
          </a:p>
          <a:p>
            <a:pPr marL="514350" indent="-514350">
              <a:buFont typeface="+mj-lt"/>
              <a:buAutoNum type="arabicPeriod"/>
            </a:pPr>
            <a:r>
              <a:rPr lang="en-GB" dirty="0"/>
              <a:t>Reduce number of hypotheses being tested</a:t>
            </a:r>
          </a:p>
          <a:p>
            <a:pPr marL="514350" indent="-514350">
              <a:buFont typeface="+mj-lt"/>
              <a:buAutoNum type="arabicPeriod"/>
            </a:pPr>
            <a:r>
              <a:rPr lang="en-GB" dirty="0"/>
              <a:t>Do </a:t>
            </a:r>
            <a:r>
              <a:rPr lang="en-GB" b="1" dirty="0"/>
              <a:t>fewer studies </a:t>
            </a:r>
            <a:r>
              <a:rPr lang="en-GB" dirty="0"/>
              <a:t>but do </a:t>
            </a:r>
            <a:r>
              <a:rPr lang="en-GB" b="1" dirty="0"/>
              <a:t>better studies</a:t>
            </a:r>
          </a:p>
          <a:p>
            <a:pPr marL="514350" indent="-514350">
              <a:buFont typeface="+mj-lt"/>
              <a:buAutoNum type="arabicPeriod"/>
            </a:pPr>
            <a:r>
              <a:rPr lang="en-GB" dirty="0"/>
              <a:t>Avoid needless replication.  </a:t>
            </a:r>
            <a:r>
              <a:rPr lang="en-GB" b="1" dirty="0"/>
              <a:t>Build consortia</a:t>
            </a:r>
            <a:r>
              <a:rPr lang="en-GB" dirty="0"/>
              <a:t>.  Apply for </a:t>
            </a:r>
            <a:r>
              <a:rPr lang="en-GB" b="1" dirty="0"/>
              <a:t>realistically large</a:t>
            </a:r>
            <a:r>
              <a:rPr lang="en-GB" dirty="0"/>
              <a:t> grants.</a:t>
            </a:r>
          </a:p>
          <a:p>
            <a:pPr marL="514350" indent="-514350">
              <a:buFont typeface="+mj-lt"/>
              <a:buAutoNum type="arabicPeriod"/>
            </a:pPr>
            <a:r>
              <a:rPr lang="en-GB" dirty="0"/>
              <a:t>Be realistic about what you can detect.</a:t>
            </a:r>
          </a:p>
        </p:txBody>
      </p:sp>
    </p:spTree>
    <p:extLst>
      <p:ext uri="{BB962C8B-B14F-4D97-AF65-F5344CB8AC3E}">
        <p14:creationId xmlns:p14="http://schemas.microsoft.com/office/powerpoint/2010/main" val="24349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FA46-057E-4D37-BE85-3D2439722ACF}"/>
              </a:ext>
            </a:extLst>
          </p:cNvPr>
          <p:cNvSpPr>
            <a:spLocks noGrp="1"/>
          </p:cNvSpPr>
          <p:nvPr>
            <p:ph type="title"/>
          </p:nvPr>
        </p:nvSpPr>
        <p:spPr/>
        <p:txBody>
          <a:bodyPr>
            <a:normAutofit/>
          </a:bodyPr>
          <a:lstStyle/>
          <a:p>
            <a:r>
              <a:rPr lang="en-GB" sz="3600" dirty="0"/>
              <a:t>Less noise or more effect = fewer samples needed</a:t>
            </a:r>
          </a:p>
        </p:txBody>
      </p:sp>
      <p:sp>
        <p:nvSpPr>
          <p:cNvPr id="3" name="Content Placeholder 2">
            <a:extLst>
              <a:ext uri="{FF2B5EF4-FFF2-40B4-BE49-F238E27FC236}">
                <a16:creationId xmlns:a16="http://schemas.microsoft.com/office/drawing/2014/main" id="{DE728C5F-0B04-4A6A-8D46-F2F6AF56300A}"/>
              </a:ext>
            </a:extLst>
          </p:cNvPr>
          <p:cNvSpPr>
            <a:spLocks noGrp="1"/>
          </p:cNvSpPr>
          <p:nvPr>
            <p:ph idx="1"/>
          </p:nvPr>
        </p:nvSpPr>
        <p:spPr/>
        <p:txBody>
          <a:bodyPr>
            <a:normAutofit/>
          </a:bodyPr>
          <a:lstStyle/>
          <a:p>
            <a:pPr marL="0" indent="0">
              <a:buNone/>
            </a:pPr>
            <a:r>
              <a:rPr lang="en-GB" dirty="0"/>
              <a:t>Reduce noise in outcome measure:</a:t>
            </a:r>
          </a:p>
          <a:p>
            <a:pPr lvl="1"/>
            <a:endParaRPr lang="en-GB" dirty="0"/>
          </a:p>
          <a:p>
            <a:pPr lvl="1"/>
            <a:r>
              <a:rPr lang="en-GB" dirty="0"/>
              <a:t>Use an outcome that is more proximal to your intervention?</a:t>
            </a:r>
            <a:br>
              <a:rPr lang="en-GB" dirty="0"/>
            </a:br>
            <a:r>
              <a:rPr lang="en-GB" dirty="0"/>
              <a:t>(as phase II drug trials often will use biomarkers rather than clinical outcomes)</a:t>
            </a:r>
          </a:p>
          <a:p>
            <a:pPr lvl="1"/>
            <a:endParaRPr lang="en-GB" dirty="0"/>
          </a:p>
          <a:p>
            <a:pPr lvl="1"/>
            <a:r>
              <a:rPr lang="en-GB" dirty="0"/>
              <a:t>Use a composite outcome?  Or an outcome that is more reliable?  </a:t>
            </a:r>
            <a:br>
              <a:rPr lang="en-GB" dirty="0"/>
            </a:br>
            <a:r>
              <a:rPr lang="en-GB" dirty="0"/>
              <a:t>(</a:t>
            </a:r>
            <a:r>
              <a:rPr lang="en-GB" dirty="0" err="1"/>
              <a:t>eg</a:t>
            </a:r>
            <a:r>
              <a:rPr lang="en-GB" dirty="0"/>
              <a:t> objective vs subjective?  Repeat measurements?)</a:t>
            </a:r>
          </a:p>
          <a:p>
            <a:pPr lvl="1"/>
            <a:endParaRPr lang="en-GB" dirty="0"/>
          </a:p>
          <a:p>
            <a:pPr lvl="1"/>
            <a:r>
              <a:rPr lang="en-GB" dirty="0"/>
              <a:t>More careful sampling of units, reduce heterogeneity in sample population</a:t>
            </a:r>
            <a:br>
              <a:rPr lang="en-GB" dirty="0"/>
            </a:br>
            <a:r>
              <a:rPr lang="en-GB" dirty="0"/>
              <a:t>(at possible cost to generalisability)</a:t>
            </a:r>
          </a:p>
          <a:p>
            <a:pPr lvl="1"/>
            <a:endParaRPr lang="en-GB" dirty="0"/>
          </a:p>
          <a:p>
            <a:endParaRPr lang="en-GB" dirty="0"/>
          </a:p>
        </p:txBody>
      </p:sp>
    </p:spTree>
    <p:extLst>
      <p:ext uri="{BB962C8B-B14F-4D97-AF65-F5344CB8AC3E}">
        <p14:creationId xmlns:p14="http://schemas.microsoft.com/office/powerpoint/2010/main" val="18260330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697F-2947-4349-86A5-9E5D6F2D2B2D}"/>
              </a:ext>
            </a:extLst>
          </p:cNvPr>
          <p:cNvSpPr>
            <a:spLocks noGrp="1"/>
          </p:cNvSpPr>
          <p:nvPr>
            <p:ph type="title"/>
          </p:nvPr>
        </p:nvSpPr>
        <p:spPr/>
        <p:txBody>
          <a:bodyPr/>
          <a:lstStyle/>
          <a:p>
            <a:r>
              <a:rPr lang="en-GB" dirty="0"/>
              <a:t>Do not dichotomise your continuous measures</a:t>
            </a:r>
          </a:p>
        </p:txBody>
      </p:sp>
      <p:sp>
        <p:nvSpPr>
          <p:cNvPr id="3" name="Content Placeholder 2">
            <a:extLst>
              <a:ext uri="{FF2B5EF4-FFF2-40B4-BE49-F238E27FC236}">
                <a16:creationId xmlns:a16="http://schemas.microsoft.com/office/drawing/2014/main" id="{DAF650A8-EAC6-45EE-8D47-AE4DE6C03299}"/>
              </a:ext>
            </a:extLst>
          </p:cNvPr>
          <p:cNvSpPr>
            <a:spLocks noGrp="1"/>
          </p:cNvSpPr>
          <p:nvPr>
            <p:ph idx="1"/>
          </p:nvPr>
        </p:nvSpPr>
        <p:spPr/>
        <p:txBody>
          <a:bodyPr/>
          <a:lstStyle/>
          <a:p>
            <a:r>
              <a:rPr lang="en-GB" dirty="0">
                <a:hlinkClick r:id="rId2"/>
              </a:rPr>
              <a:t>https://georgemsavva.github.io/R_for_Statistics/dichot.html</a:t>
            </a:r>
            <a:r>
              <a:rPr lang="en-GB" dirty="0"/>
              <a:t> </a:t>
            </a:r>
          </a:p>
        </p:txBody>
      </p:sp>
      <p:pic>
        <p:nvPicPr>
          <p:cNvPr id="5" name="Picture 4" descr="Chart, box and whisker chart&#10;&#10;Description automatically generated">
            <a:extLst>
              <a:ext uri="{FF2B5EF4-FFF2-40B4-BE49-F238E27FC236}">
                <a16:creationId xmlns:a16="http://schemas.microsoft.com/office/drawing/2014/main" id="{0097F758-7226-4B46-98C7-3668D7A1C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33" y="2521325"/>
            <a:ext cx="5059322" cy="3613801"/>
          </a:xfrm>
          <a:prstGeom prst="rect">
            <a:avLst/>
          </a:prstGeom>
        </p:spPr>
      </p:pic>
      <p:pic>
        <p:nvPicPr>
          <p:cNvPr id="7" name="Picture 6" descr="Chart, line chart&#10;&#10;Description automatically generated">
            <a:extLst>
              <a:ext uri="{FF2B5EF4-FFF2-40B4-BE49-F238E27FC236}">
                <a16:creationId xmlns:a16="http://schemas.microsoft.com/office/drawing/2014/main" id="{FB86C984-B663-4ACE-B719-CFC0602E0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553" y="2521325"/>
            <a:ext cx="5117892" cy="3655637"/>
          </a:xfrm>
          <a:prstGeom prst="rect">
            <a:avLst/>
          </a:prstGeom>
        </p:spPr>
      </p:pic>
    </p:spTree>
    <p:extLst>
      <p:ext uri="{BB962C8B-B14F-4D97-AF65-F5344CB8AC3E}">
        <p14:creationId xmlns:p14="http://schemas.microsoft.com/office/powerpoint/2010/main" val="36897707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A484-2134-4E43-B8F1-8BEDB789CC51}"/>
              </a:ext>
            </a:extLst>
          </p:cNvPr>
          <p:cNvSpPr>
            <a:spLocks noGrp="1"/>
          </p:cNvSpPr>
          <p:nvPr>
            <p:ph type="title"/>
          </p:nvPr>
        </p:nvSpPr>
        <p:spPr/>
        <p:txBody>
          <a:bodyPr/>
          <a:lstStyle/>
          <a:p>
            <a:r>
              <a:rPr lang="en-GB"/>
              <a:t>Change your design</a:t>
            </a:r>
          </a:p>
        </p:txBody>
      </p:sp>
      <p:sp>
        <p:nvSpPr>
          <p:cNvPr id="3" name="Content Placeholder 2">
            <a:extLst>
              <a:ext uri="{FF2B5EF4-FFF2-40B4-BE49-F238E27FC236}">
                <a16:creationId xmlns:a16="http://schemas.microsoft.com/office/drawing/2014/main" id="{FFC4E32B-B971-4BDE-A01E-9EE2006DC4CC}"/>
              </a:ext>
            </a:extLst>
          </p:cNvPr>
          <p:cNvSpPr>
            <a:spLocks noGrp="1"/>
          </p:cNvSpPr>
          <p:nvPr>
            <p:ph idx="1"/>
          </p:nvPr>
        </p:nvSpPr>
        <p:spPr/>
        <p:txBody>
          <a:bodyPr>
            <a:normAutofit fontScale="85000" lnSpcReduction="20000"/>
          </a:bodyPr>
          <a:lstStyle/>
          <a:p>
            <a:r>
              <a:rPr lang="en-GB" dirty="0"/>
              <a:t>Consider </a:t>
            </a:r>
            <a:r>
              <a:rPr lang="en-GB" b="1" dirty="0"/>
              <a:t>pairing, or repeated measures </a:t>
            </a:r>
            <a:r>
              <a:rPr lang="en-GB" dirty="0"/>
              <a:t>analysis to remove variance</a:t>
            </a:r>
            <a:br>
              <a:rPr lang="en-GB" dirty="0"/>
            </a:br>
            <a:r>
              <a:rPr lang="en-GB" dirty="0"/>
              <a:t>(</a:t>
            </a:r>
            <a:r>
              <a:rPr lang="en-GB" dirty="0" err="1"/>
              <a:t>eg</a:t>
            </a:r>
            <a:r>
              <a:rPr lang="en-GB" dirty="0"/>
              <a:t> cross-over study)</a:t>
            </a:r>
          </a:p>
          <a:p>
            <a:endParaRPr lang="en-GB" dirty="0"/>
          </a:p>
          <a:p>
            <a:r>
              <a:rPr lang="en-GB" b="1" dirty="0"/>
              <a:t>Blocking or minimisation to ensure balance </a:t>
            </a:r>
            <a:r>
              <a:rPr lang="en-GB" dirty="0"/>
              <a:t>across treatment groups</a:t>
            </a:r>
          </a:p>
          <a:p>
            <a:endParaRPr lang="en-GB" dirty="0"/>
          </a:p>
          <a:p>
            <a:r>
              <a:rPr lang="en-GB" b="1" dirty="0"/>
              <a:t>Carefully </a:t>
            </a:r>
            <a:r>
              <a:rPr lang="en-GB" dirty="0"/>
              <a:t>Consider whether all groups are really necessary</a:t>
            </a:r>
          </a:p>
          <a:p>
            <a:pPr lvl="1"/>
            <a:r>
              <a:rPr lang="en-GB" dirty="0"/>
              <a:t>Might pre-post meet your objective rather than between groups?</a:t>
            </a:r>
          </a:p>
          <a:p>
            <a:endParaRPr lang="en-GB" dirty="0"/>
          </a:p>
          <a:p>
            <a:r>
              <a:rPr lang="en-GB" dirty="0"/>
              <a:t>Consider using a </a:t>
            </a:r>
            <a:r>
              <a:rPr lang="en-GB" b="1" dirty="0"/>
              <a:t>factorial </a:t>
            </a:r>
            <a:r>
              <a:rPr lang="en-GB" dirty="0"/>
              <a:t>design rather than multiple arms</a:t>
            </a:r>
          </a:p>
          <a:p>
            <a:endParaRPr lang="en-GB" dirty="0"/>
          </a:p>
          <a:p>
            <a:r>
              <a:rPr lang="en-GB" dirty="0"/>
              <a:t>Go on the </a:t>
            </a:r>
            <a:r>
              <a:rPr lang="en-GB" b="1" i="1" dirty="0"/>
              <a:t>experimental design and analysis </a:t>
            </a:r>
            <a:r>
              <a:rPr lang="en-GB" dirty="0"/>
              <a:t>course or read a book on design appropriate to your field!</a:t>
            </a:r>
            <a:endParaRPr lang="en-GB" i="1" dirty="0"/>
          </a:p>
        </p:txBody>
      </p:sp>
    </p:spTree>
    <p:extLst>
      <p:ext uri="{BB962C8B-B14F-4D97-AF65-F5344CB8AC3E}">
        <p14:creationId xmlns:p14="http://schemas.microsoft.com/office/powerpoint/2010/main" val="2207262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697F-2947-4349-86A5-9E5D6F2D2B2D}"/>
              </a:ext>
            </a:extLst>
          </p:cNvPr>
          <p:cNvSpPr>
            <a:spLocks noGrp="1"/>
          </p:cNvSpPr>
          <p:nvPr>
            <p:ph type="title"/>
          </p:nvPr>
        </p:nvSpPr>
        <p:spPr/>
        <p:txBody>
          <a:bodyPr/>
          <a:lstStyle/>
          <a:p>
            <a:r>
              <a:rPr lang="en-GB" dirty="0"/>
              <a:t>Consider trying to increase the treatment effect:</a:t>
            </a:r>
          </a:p>
        </p:txBody>
      </p:sp>
      <p:sp>
        <p:nvSpPr>
          <p:cNvPr id="3" name="Content Placeholder 2">
            <a:extLst>
              <a:ext uri="{FF2B5EF4-FFF2-40B4-BE49-F238E27FC236}">
                <a16:creationId xmlns:a16="http://schemas.microsoft.com/office/drawing/2014/main" id="{32B465A5-19F7-433D-9597-BC742DEB1AAB}"/>
              </a:ext>
            </a:extLst>
          </p:cNvPr>
          <p:cNvSpPr>
            <a:spLocks noGrp="1"/>
          </p:cNvSpPr>
          <p:nvPr>
            <p:ph idx="1"/>
          </p:nvPr>
        </p:nvSpPr>
        <p:spPr>
          <a:xfrm>
            <a:off x="838200" y="2505075"/>
            <a:ext cx="10515600" cy="3671888"/>
          </a:xfrm>
        </p:spPr>
        <p:txBody>
          <a:bodyPr/>
          <a:lstStyle/>
          <a:p>
            <a:r>
              <a:rPr lang="en-GB" dirty="0"/>
              <a:t>A larger effect size is easier to detect.</a:t>
            </a:r>
          </a:p>
          <a:p>
            <a:endParaRPr lang="en-GB" dirty="0"/>
          </a:p>
          <a:p>
            <a:r>
              <a:rPr lang="en-GB" dirty="0"/>
              <a:t>If you’re just trying to show that an effect exists *at all* then inducing the largest possible effect by increasing the treatment, the duration, or by reducing the number of treatment levels might help.</a:t>
            </a:r>
          </a:p>
          <a:p>
            <a:pPr marL="0" indent="0">
              <a:buNone/>
            </a:pPr>
            <a:endParaRPr lang="en-GB" dirty="0"/>
          </a:p>
        </p:txBody>
      </p:sp>
    </p:spTree>
    <p:extLst>
      <p:ext uri="{BB962C8B-B14F-4D97-AF65-F5344CB8AC3E}">
        <p14:creationId xmlns:p14="http://schemas.microsoft.com/office/powerpoint/2010/main" val="28210490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0582-FA8F-44D2-A699-8EB3DAB40738}"/>
              </a:ext>
            </a:extLst>
          </p:cNvPr>
          <p:cNvSpPr>
            <a:spLocks noGrp="1"/>
          </p:cNvSpPr>
          <p:nvPr>
            <p:ph type="title"/>
          </p:nvPr>
        </p:nvSpPr>
        <p:spPr/>
        <p:txBody>
          <a:bodyPr/>
          <a:lstStyle/>
          <a:p>
            <a:r>
              <a:rPr lang="en-GB" dirty="0"/>
              <a:t>Factorial designs can be more efficient!</a:t>
            </a:r>
          </a:p>
        </p:txBody>
      </p:sp>
      <p:sp>
        <p:nvSpPr>
          <p:cNvPr id="3" name="Content Placeholder 2">
            <a:extLst>
              <a:ext uri="{FF2B5EF4-FFF2-40B4-BE49-F238E27FC236}">
                <a16:creationId xmlns:a16="http://schemas.microsoft.com/office/drawing/2014/main" id="{C4A5F515-0F4E-491A-A903-80F050FF9A9F}"/>
              </a:ext>
            </a:extLst>
          </p:cNvPr>
          <p:cNvSpPr>
            <a:spLocks noGrp="1"/>
          </p:cNvSpPr>
          <p:nvPr>
            <p:ph idx="1"/>
          </p:nvPr>
        </p:nvSpPr>
        <p:spPr>
          <a:xfrm>
            <a:off x="838200" y="1399032"/>
            <a:ext cx="10515600" cy="4775951"/>
          </a:xfrm>
        </p:spPr>
        <p:txBody>
          <a:bodyPr/>
          <a:lstStyle/>
          <a:p>
            <a:r>
              <a:rPr lang="en-GB" dirty="0"/>
              <a:t>Consider testing effect of 2 factors, A and B, with 24 observations:</a:t>
            </a:r>
          </a:p>
        </p:txBody>
      </p:sp>
      <p:cxnSp>
        <p:nvCxnSpPr>
          <p:cNvPr id="5" name="Straight Connector 4">
            <a:extLst>
              <a:ext uri="{FF2B5EF4-FFF2-40B4-BE49-F238E27FC236}">
                <a16:creationId xmlns:a16="http://schemas.microsoft.com/office/drawing/2014/main" id="{13D4786D-F593-43F6-B5C0-3F6516A3366A}"/>
              </a:ext>
            </a:extLst>
          </p:cNvPr>
          <p:cNvCxnSpPr>
            <a:cxnSpLocks/>
          </p:cNvCxnSpPr>
          <p:nvPr/>
        </p:nvCxnSpPr>
        <p:spPr>
          <a:xfrm>
            <a:off x="8717925" y="3281633"/>
            <a:ext cx="0" cy="1446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3DDB85-FB1F-425B-98C0-CCB142E25BAE}"/>
              </a:ext>
            </a:extLst>
          </p:cNvPr>
          <p:cNvCxnSpPr>
            <a:cxnSpLocks/>
          </p:cNvCxnSpPr>
          <p:nvPr/>
        </p:nvCxnSpPr>
        <p:spPr>
          <a:xfrm>
            <a:off x="7419702" y="4016701"/>
            <a:ext cx="251742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9095BB-DB5F-43F3-A751-98BA6515BD49}"/>
              </a:ext>
            </a:extLst>
          </p:cNvPr>
          <p:cNvSpPr txBox="1"/>
          <p:nvPr/>
        </p:nvSpPr>
        <p:spPr>
          <a:xfrm>
            <a:off x="9092320" y="3277977"/>
            <a:ext cx="66994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A</a:t>
            </a:r>
          </a:p>
          <a:p>
            <a:r>
              <a:rPr lang="en-GB" dirty="0"/>
              <a:t>N=6</a:t>
            </a:r>
          </a:p>
        </p:txBody>
      </p:sp>
      <p:sp>
        <p:nvSpPr>
          <p:cNvPr id="9" name="TextBox 8">
            <a:extLst>
              <a:ext uri="{FF2B5EF4-FFF2-40B4-BE49-F238E27FC236}">
                <a16:creationId xmlns:a16="http://schemas.microsoft.com/office/drawing/2014/main" id="{AF51C426-48D2-4EA8-849F-3C267B6D0AAB}"/>
              </a:ext>
            </a:extLst>
          </p:cNvPr>
          <p:cNvSpPr txBox="1"/>
          <p:nvPr/>
        </p:nvSpPr>
        <p:spPr>
          <a:xfrm>
            <a:off x="7684654" y="4150494"/>
            <a:ext cx="87773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B</a:t>
            </a:r>
          </a:p>
          <a:p>
            <a:r>
              <a:rPr lang="en-GB" dirty="0"/>
              <a:t>N=6</a:t>
            </a:r>
          </a:p>
        </p:txBody>
      </p:sp>
      <p:sp>
        <p:nvSpPr>
          <p:cNvPr id="10" name="TextBox 9">
            <a:extLst>
              <a:ext uri="{FF2B5EF4-FFF2-40B4-BE49-F238E27FC236}">
                <a16:creationId xmlns:a16="http://schemas.microsoft.com/office/drawing/2014/main" id="{883B18C1-B220-479E-97B7-F1E5BC0D5157}"/>
              </a:ext>
            </a:extLst>
          </p:cNvPr>
          <p:cNvSpPr txBox="1"/>
          <p:nvPr/>
        </p:nvSpPr>
        <p:spPr>
          <a:xfrm>
            <a:off x="9098299" y="4153544"/>
            <a:ext cx="66396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a:t>A + B</a:t>
            </a:r>
          </a:p>
          <a:p>
            <a:r>
              <a:rPr lang="en-GB" dirty="0"/>
              <a:t>N=6</a:t>
            </a:r>
          </a:p>
        </p:txBody>
      </p:sp>
      <p:sp>
        <p:nvSpPr>
          <p:cNvPr id="11" name="TextBox 10">
            <a:extLst>
              <a:ext uri="{FF2B5EF4-FFF2-40B4-BE49-F238E27FC236}">
                <a16:creationId xmlns:a16="http://schemas.microsoft.com/office/drawing/2014/main" id="{3AFBBEC6-FB02-4EC8-9AFD-B166390CE133}"/>
              </a:ext>
            </a:extLst>
          </p:cNvPr>
          <p:cNvSpPr txBox="1"/>
          <p:nvPr/>
        </p:nvSpPr>
        <p:spPr>
          <a:xfrm>
            <a:off x="7684654" y="3294776"/>
            <a:ext cx="87774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a:t>Control</a:t>
            </a:r>
          </a:p>
          <a:p>
            <a:r>
              <a:rPr lang="en-GB" dirty="0"/>
              <a:t>N=6</a:t>
            </a:r>
          </a:p>
        </p:txBody>
      </p:sp>
      <p:sp>
        <p:nvSpPr>
          <p:cNvPr id="12" name="TextBox 11">
            <a:extLst>
              <a:ext uri="{FF2B5EF4-FFF2-40B4-BE49-F238E27FC236}">
                <a16:creationId xmlns:a16="http://schemas.microsoft.com/office/drawing/2014/main" id="{727EEFD8-3448-4EE1-87CA-5537C39F69B4}"/>
              </a:ext>
            </a:extLst>
          </p:cNvPr>
          <p:cNvSpPr txBox="1"/>
          <p:nvPr/>
        </p:nvSpPr>
        <p:spPr>
          <a:xfrm>
            <a:off x="1494640" y="3665699"/>
            <a:ext cx="87774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a:t>Control</a:t>
            </a:r>
          </a:p>
          <a:p>
            <a:r>
              <a:rPr lang="en-GB" dirty="0"/>
              <a:t>N=8</a:t>
            </a:r>
          </a:p>
        </p:txBody>
      </p:sp>
      <p:sp>
        <p:nvSpPr>
          <p:cNvPr id="13" name="TextBox 12">
            <a:extLst>
              <a:ext uri="{FF2B5EF4-FFF2-40B4-BE49-F238E27FC236}">
                <a16:creationId xmlns:a16="http://schemas.microsoft.com/office/drawing/2014/main" id="{4A0573C2-DB89-45BB-A0A9-76EEEA790E9F}"/>
              </a:ext>
            </a:extLst>
          </p:cNvPr>
          <p:cNvSpPr txBox="1"/>
          <p:nvPr/>
        </p:nvSpPr>
        <p:spPr>
          <a:xfrm>
            <a:off x="2702211" y="3665699"/>
            <a:ext cx="56618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a:t>A</a:t>
            </a:r>
          </a:p>
          <a:p>
            <a:r>
              <a:rPr lang="en-GB" dirty="0"/>
              <a:t>N=8</a:t>
            </a:r>
          </a:p>
        </p:txBody>
      </p:sp>
      <p:sp>
        <p:nvSpPr>
          <p:cNvPr id="14" name="TextBox 13">
            <a:extLst>
              <a:ext uri="{FF2B5EF4-FFF2-40B4-BE49-F238E27FC236}">
                <a16:creationId xmlns:a16="http://schemas.microsoft.com/office/drawing/2014/main" id="{2764D527-097B-4D60-928C-496620FE508A}"/>
              </a:ext>
            </a:extLst>
          </p:cNvPr>
          <p:cNvSpPr txBox="1"/>
          <p:nvPr/>
        </p:nvSpPr>
        <p:spPr>
          <a:xfrm>
            <a:off x="3591867" y="3665699"/>
            <a:ext cx="56618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a:t>B</a:t>
            </a:r>
          </a:p>
          <a:p>
            <a:r>
              <a:rPr lang="en-GB" dirty="0"/>
              <a:t>N=8</a:t>
            </a:r>
          </a:p>
        </p:txBody>
      </p:sp>
      <p:sp>
        <p:nvSpPr>
          <p:cNvPr id="15" name="TextBox 14">
            <a:extLst>
              <a:ext uri="{FF2B5EF4-FFF2-40B4-BE49-F238E27FC236}">
                <a16:creationId xmlns:a16="http://schemas.microsoft.com/office/drawing/2014/main" id="{E2351C13-B8D5-47DE-A439-658EB8B6A83F}"/>
              </a:ext>
            </a:extLst>
          </p:cNvPr>
          <p:cNvSpPr txBox="1"/>
          <p:nvPr/>
        </p:nvSpPr>
        <p:spPr>
          <a:xfrm>
            <a:off x="1064766" y="3084324"/>
            <a:ext cx="3761351" cy="369332"/>
          </a:xfrm>
          <a:prstGeom prst="rect">
            <a:avLst/>
          </a:prstGeom>
          <a:noFill/>
        </p:spPr>
        <p:txBody>
          <a:bodyPr wrap="none" rtlCol="0">
            <a:spAutoFit/>
          </a:bodyPr>
          <a:lstStyle/>
          <a:p>
            <a:r>
              <a:rPr lang="en-GB" dirty="0"/>
              <a:t>Three groups: Control, Treat A, Treat B</a:t>
            </a:r>
          </a:p>
        </p:txBody>
      </p:sp>
      <p:sp>
        <p:nvSpPr>
          <p:cNvPr id="16" name="TextBox 15">
            <a:extLst>
              <a:ext uri="{FF2B5EF4-FFF2-40B4-BE49-F238E27FC236}">
                <a16:creationId xmlns:a16="http://schemas.microsoft.com/office/drawing/2014/main" id="{7D80E28F-B569-4605-BF0C-D77A1293DE5D}"/>
              </a:ext>
            </a:extLst>
          </p:cNvPr>
          <p:cNvSpPr txBox="1"/>
          <p:nvPr/>
        </p:nvSpPr>
        <p:spPr>
          <a:xfrm>
            <a:off x="527141" y="4714335"/>
            <a:ext cx="4870116" cy="923330"/>
          </a:xfrm>
          <a:prstGeom prst="rect">
            <a:avLst/>
          </a:prstGeom>
          <a:noFill/>
        </p:spPr>
        <p:txBody>
          <a:bodyPr wrap="none" rtlCol="0">
            <a:spAutoFit/>
          </a:bodyPr>
          <a:lstStyle/>
          <a:p>
            <a:pPr algn="ctr"/>
            <a:r>
              <a:rPr lang="en-GB" dirty="0"/>
              <a:t>Effect of factor A: A vs control</a:t>
            </a:r>
          </a:p>
          <a:p>
            <a:pPr algn="ctr"/>
            <a:r>
              <a:rPr lang="en-GB" dirty="0"/>
              <a:t>N=16</a:t>
            </a:r>
          </a:p>
          <a:p>
            <a:pPr algn="ctr"/>
            <a:r>
              <a:rPr lang="en-GB" dirty="0"/>
              <a:t>We’re wasting the 8 “Group B” observations here!</a:t>
            </a:r>
          </a:p>
        </p:txBody>
      </p:sp>
      <p:sp>
        <p:nvSpPr>
          <p:cNvPr id="21" name="TextBox 20">
            <a:extLst>
              <a:ext uri="{FF2B5EF4-FFF2-40B4-BE49-F238E27FC236}">
                <a16:creationId xmlns:a16="http://schemas.microsoft.com/office/drawing/2014/main" id="{4379BB63-7B36-4868-894F-0A5E68F4D550}"/>
              </a:ext>
            </a:extLst>
          </p:cNvPr>
          <p:cNvSpPr txBox="1"/>
          <p:nvPr/>
        </p:nvSpPr>
        <p:spPr>
          <a:xfrm>
            <a:off x="5985153" y="2401429"/>
            <a:ext cx="4712207" cy="646331"/>
          </a:xfrm>
          <a:prstGeom prst="rect">
            <a:avLst/>
          </a:prstGeom>
          <a:noFill/>
        </p:spPr>
        <p:txBody>
          <a:bodyPr wrap="square" rtlCol="0">
            <a:spAutoFit/>
          </a:bodyPr>
          <a:lstStyle/>
          <a:p>
            <a:pPr algn="ctr"/>
            <a:r>
              <a:rPr lang="en-GB" dirty="0"/>
              <a:t>Factorial design with four groups: </a:t>
            </a:r>
          </a:p>
          <a:p>
            <a:pPr algn="ctr"/>
            <a:r>
              <a:rPr lang="en-GB" dirty="0"/>
              <a:t>Control, Treat A, Treat B, Treat A+B</a:t>
            </a:r>
          </a:p>
        </p:txBody>
      </p:sp>
      <p:sp>
        <p:nvSpPr>
          <p:cNvPr id="22" name="TextBox 21">
            <a:extLst>
              <a:ext uri="{FF2B5EF4-FFF2-40B4-BE49-F238E27FC236}">
                <a16:creationId xmlns:a16="http://schemas.microsoft.com/office/drawing/2014/main" id="{C2E24457-7E37-455C-9AE7-E809012345B3}"/>
              </a:ext>
            </a:extLst>
          </p:cNvPr>
          <p:cNvSpPr txBox="1"/>
          <p:nvPr/>
        </p:nvSpPr>
        <p:spPr>
          <a:xfrm>
            <a:off x="6431019" y="5147759"/>
            <a:ext cx="4531370" cy="1200329"/>
          </a:xfrm>
          <a:prstGeom prst="rect">
            <a:avLst/>
          </a:prstGeom>
          <a:noFill/>
        </p:spPr>
        <p:txBody>
          <a:bodyPr wrap="none" rtlCol="0">
            <a:spAutoFit/>
          </a:bodyPr>
          <a:lstStyle/>
          <a:p>
            <a:pPr algn="ctr"/>
            <a:r>
              <a:rPr lang="en-GB" dirty="0"/>
              <a:t>Effect of treat A:</a:t>
            </a:r>
          </a:p>
          <a:p>
            <a:pPr algn="ctr"/>
            <a:r>
              <a:rPr lang="en-GB" dirty="0"/>
              <a:t>(A and A+B) vs (control and B only)</a:t>
            </a:r>
          </a:p>
          <a:p>
            <a:pPr algn="ctr"/>
            <a:r>
              <a:rPr lang="en-GB" dirty="0"/>
              <a:t>All 24 observations used!</a:t>
            </a:r>
          </a:p>
          <a:p>
            <a:pPr algn="ctr"/>
            <a:r>
              <a:rPr lang="en-GB" dirty="0"/>
              <a:t>50% more data for the same total sample size!</a:t>
            </a:r>
          </a:p>
        </p:txBody>
      </p:sp>
    </p:spTree>
    <p:extLst>
      <p:ext uri="{BB962C8B-B14F-4D97-AF65-F5344CB8AC3E}">
        <p14:creationId xmlns:p14="http://schemas.microsoft.com/office/powerpoint/2010/main" val="141614156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5106-C739-41B6-9652-0B04CC83761C}"/>
              </a:ext>
            </a:extLst>
          </p:cNvPr>
          <p:cNvSpPr>
            <a:spLocks noGrp="1"/>
          </p:cNvSpPr>
          <p:nvPr>
            <p:ph type="title"/>
          </p:nvPr>
        </p:nvSpPr>
        <p:spPr/>
        <p:txBody>
          <a:bodyPr/>
          <a:lstStyle/>
          <a:p>
            <a:r>
              <a:rPr lang="en-GB" dirty="0"/>
              <a:t>Consider </a:t>
            </a:r>
            <a:r>
              <a:rPr lang="en-GB" u="sng" dirty="0"/>
              <a:t>adaptive</a:t>
            </a:r>
            <a:r>
              <a:rPr lang="en-GB" dirty="0"/>
              <a:t> design </a:t>
            </a:r>
            <a:br>
              <a:rPr lang="en-GB" dirty="0"/>
            </a:br>
            <a:r>
              <a:rPr lang="en-GB" dirty="0"/>
              <a:t>(design that changes as we go)</a:t>
            </a:r>
          </a:p>
        </p:txBody>
      </p:sp>
      <p:sp>
        <p:nvSpPr>
          <p:cNvPr id="3" name="Content Placeholder 2">
            <a:extLst>
              <a:ext uri="{FF2B5EF4-FFF2-40B4-BE49-F238E27FC236}">
                <a16:creationId xmlns:a16="http://schemas.microsoft.com/office/drawing/2014/main" id="{06788C8D-85E3-4FE7-847F-DAF5F6DC97FA}"/>
              </a:ext>
            </a:extLst>
          </p:cNvPr>
          <p:cNvSpPr>
            <a:spLocks noGrp="1"/>
          </p:cNvSpPr>
          <p:nvPr>
            <p:ph idx="1"/>
          </p:nvPr>
        </p:nvSpPr>
        <p:spPr>
          <a:xfrm>
            <a:off x="838200" y="1690688"/>
            <a:ext cx="10515600" cy="4351338"/>
          </a:xfrm>
        </p:spPr>
        <p:txBody>
          <a:bodyPr/>
          <a:lstStyle/>
          <a:p>
            <a:r>
              <a:rPr lang="en-GB" dirty="0"/>
              <a:t>Clinical trials are very resource intensive, triallists have come up with lots of ways to save money but still be robust:</a:t>
            </a:r>
          </a:p>
          <a:p>
            <a:r>
              <a:rPr lang="en-GB" dirty="0" err="1"/>
              <a:t>Eg</a:t>
            </a:r>
            <a:r>
              <a:rPr lang="en-GB" dirty="0"/>
              <a:t> </a:t>
            </a:r>
            <a:r>
              <a:rPr lang="en-GB" b="1" dirty="0"/>
              <a:t>carefully planned </a:t>
            </a:r>
            <a:r>
              <a:rPr lang="en-GB" dirty="0"/>
              <a:t>group sequential design:  (need to adjust p-value threshold to allow possibility of stopping the study early)</a:t>
            </a:r>
          </a:p>
          <a:p>
            <a:endParaRPr lang="en-GB" dirty="0"/>
          </a:p>
          <a:p>
            <a:endParaRPr lang="en-GB" dirty="0"/>
          </a:p>
          <a:p>
            <a:endParaRPr lang="en-GB" dirty="0"/>
          </a:p>
        </p:txBody>
      </p:sp>
      <p:sp>
        <p:nvSpPr>
          <p:cNvPr id="4" name="Rectangle 3">
            <a:extLst>
              <a:ext uri="{FF2B5EF4-FFF2-40B4-BE49-F238E27FC236}">
                <a16:creationId xmlns:a16="http://schemas.microsoft.com/office/drawing/2014/main" id="{01525E9C-7C56-4D28-A929-79EF624E2BF5}"/>
              </a:ext>
            </a:extLst>
          </p:cNvPr>
          <p:cNvSpPr/>
          <p:nvPr/>
        </p:nvSpPr>
        <p:spPr>
          <a:xfrm>
            <a:off x="3019801" y="3979189"/>
            <a:ext cx="1147313" cy="810883"/>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N=10</a:t>
            </a:r>
          </a:p>
        </p:txBody>
      </p:sp>
      <p:cxnSp>
        <p:nvCxnSpPr>
          <p:cNvPr id="9" name="Straight Arrow Connector 8">
            <a:extLst>
              <a:ext uri="{FF2B5EF4-FFF2-40B4-BE49-F238E27FC236}">
                <a16:creationId xmlns:a16="http://schemas.microsoft.com/office/drawing/2014/main" id="{2234B02C-F332-456B-AFC4-EECCC9F78711}"/>
              </a:ext>
            </a:extLst>
          </p:cNvPr>
          <p:cNvCxnSpPr/>
          <p:nvPr/>
        </p:nvCxnSpPr>
        <p:spPr>
          <a:xfrm flipH="1">
            <a:off x="2949352" y="4790072"/>
            <a:ext cx="212783" cy="577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217A295-BE8B-4C49-A562-DAC905F83029}"/>
              </a:ext>
            </a:extLst>
          </p:cNvPr>
          <p:cNvCxnSpPr>
            <a:cxnSpLocks/>
          </p:cNvCxnSpPr>
          <p:nvPr/>
        </p:nvCxnSpPr>
        <p:spPr>
          <a:xfrm>
            <a:off x="3875966" y="4790072"/>
            <a:ext cx="231478" cy="577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E8C000-7EDC-4C11-B758-7ECFFAD6A5D3}"/>
              </a:ext>
            </a:extLst>
          </p:cNvPr>
          <p:cNvCxnSpPr>
            <a:cxnSpLocks/>
            <a:stCxn id="4" idx="3"/>
          </p:cNvCxnSpPr>
          <p:nvPr/>
        </p:nvCxnSpPr>
        <p:spPr>
          <a:xfrm>
            <a:off x="4167114" y="4384631"/>
            <a:ext cx="12824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85848ED-0600-4ACF-88D7-07553EFF22BF}"/>
              </a:ext>
            </a:extLst>
          </p:cNvPr>
          <p:cNvSpPr/>
          <p:nvPr/>
        </p:nvSpPr>
        <p:spPr>
          <a:xfrm>
            <a:off x="5449574" y="3979189"/>
            <a:ext cx="1147313" cy="810883"/>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a:t>
            </a:r>
            <a:r>
              <a:rPr lang="en-GB" dirty="0"/>
              <a:t>=</a:t>
            </a:r>
            <a:r>
              <a:rPr lang="en-GB"/>
              <a:t>10</a:t>
            </a:r>
          </a:p>
        </p:txBody>
      </p:sp>
      <p:cxnSp>
        <p:nvCxnSpPr>
          <p:cNvPr id="15" name="Straight Arrow Connector 14">
            <a:extLst>
              <a:ext uri="{FF2B5EF4-FFF2-40B4-BE49-F238E27FC236}">
                <a16:creationId xmlns:a16="http://schemas.microsoft.com/office/drawing/2014/main" id="{D3500E7E-03CA-4A67-89E8-49010C4F8A66}"/>
              </a:ext>
            </a:extLst>
          </p:cNvPr>
          <p:cNvCxnSpPr/>
          <p:nvPr/>
        </p:nvCxnSpPr>
        <p:spPr>
          <a:xfrm flipH="1">
            <a:off x="5468264" y="4790072"/>
            <a:ext cx="212783" cy="577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A288992-F1E5-4C67-80CB-74515F21FA4A}"/>
              </a:ext>
            </a:extLst>
          </p:cNvPr>
          <p:cNvCxnSpPr>
            <a:cxnSpLocks/>
          </p:cNvCxnSpPr>
          <p:nvPr/>
        </p:nvCxnSpPr>
        <p:spPr>
          <a:xfrm>
            <a:off x="6238887" y="4790072"/>
            <a:ext cx="231478" cy="577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F07EC72-3706-4757-8BED-7CB5E479FDBB}"/>
              </a:ext>
            </a:extLst>
          </p:cNvPr>
          <p:cNvCxnSpPr>
            <a:cxnSpLocks/>
            <a:stCxn id="14" idx="3"/>
          </p:cNvCxnSpPr>
          <p:nvPr/>
        </p:nvCxnSpPr>
        <p:spPr>
          <a:xfrm>
            <a:off x="6596887" y="4384631"/>
            <a:ext cx="12824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1B3BEEF-F837-4789-8B84-A5BB8D862B7B}"/>
              </a:ext>
            </a:extLst>
          </p:cNvPr>
          <p:cNvSpPr/>
          <p:nvPr/>
        </p:nvSpPr>
        <p:spPr>
          <a:xfrm>
            <a:off x="7879347" y="3979189"/>
            <a:ext cx="1147313" cy="810883"/>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a:t>
            </a:r>
            <a:r>
              <a:rPr lang="en-GB" dirty="0"/>
              <a:t>=</a:t>
            </a:r>
            <a:r>
              <a:rPr lang="en-GB"/>
              <a:t>10</a:t>
            </a:r>
          </a:p>
        </p:txBody>
      </p:sp>
      <p:cxnSp>
        <p:nvCxnSpPr>
          <p:cNvPr id="19" name="Straight Arrow Connector 18">
            <a:extLst>
              <a:ext uri="{FF2B5EF4-FFF2-40B4-BE49-F238E27FC236}">
                <a16:creationId xmlns:a16="http://schemas.microsoft.com/office/drawing/2014/main" id="{3738BCD6-B651-45C1-8497-91B5AC862660}"/>
              </a:ext>
            </a:extLst>
          </p:cNvPr>
          <p:cNvCxnSpPr/>
          <p:nvPr/>
        </p:nvCxnSpPr>
        <p:spPr>
          <a:xfrm flipH="1">
            <a:off x="7899472" y="4790072"/>
            <a:ext cx="212783" cy="577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B87C7CF-34E7-417F-9317-632F7E5B7C59}"/>
              </a:ext>
            </a:extLst>
          </p:cNvPr>
          <p:cNvCxnSpPr>
            <a:cxnSpLocks/>
          </p:cNvCxnSpPr>
          <p:nvPr/>
        </p:nvCxnSpPr>
        <p:spPr>
          <a:xfrm>
            <a:off x="8787989" y="4790072"/>
            <a:ext cx="231478" cy="577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0BC77DD-BDEE-497B-ABEF-B7852722F4B9}"/>
              </a:ext>
            </a:extLst>
          </p:cNvPr>
          <p:cNvSpPr txBox="1"/>
          <p:nvPr/>
        </p:nvSpPr>
        <p:spPr>
          <a:xfrm>
            <a:off x="2515146" y="5369142"/>
            <a:ext cx="957532" cy="646331"/>
          </a:xfrm>
          <a:prstGeom prst="rect">
            <a:avLst/>
          </a:prstGeom>
          <a:noFill/>
        </p:spPr>
        <p:txBody>
          <a:bodyPr wrap="square" rtlCol="0">
            <a:spAutoFit/>
          </a:bodyPr>
          <a:lstStyle/>
          <a:p>
            <a:pPr algn="ctr"/>
            <a:r>
              <a:rPr lang="en-GB" dirty="0"/>
              <a:t>AcceptH0</a:t>
            </a:r>
          </a:p>
        </p:txBody>
      </p:sp>
      <p:sp>
        <p:nvSpPr>
          <p:cNvPr id="29" name="TextBox 28">
            <a:extLst>
              <a:ext uri="{FF2B5EF4-FFF2-40B4-BE49-F238E27FC236}">
                <a16:creationId xmlns:a16="http://schemas.microsoft.com/office/drawing/2014/main" id="{E3961D20-1B1D-47E4-8E03-9BAB332714B4}"/>
              </a:ext>
            </a:extLst>
          </p:cNvPr>
          <p:cNvSpPr txBox="1"/>
          <p:nvPr/>
        </p:nvSpPr>
        <p:spPr>
          <a:xfrm>
            <a:off x="3628678" y="5378218"/>
            <a:ext cx="957532" cy="646331"/>
          </a:xfrm>
          <a:prstGeom prst="rect">
            <a:avLst/>
          </a:prstGeom>
          <a:noFill/>
        </p:spPr>
        <p:txBody>
          <a:bodyPr wrap="square" rtlCol="0">
            <a:spAutoFit/>
          </a:bodyPr>
          <a:lstStyle/>
          <a:p>
            <a:pPr algn="ctr"/>
            <a:r>
              <a:rPr lang="en-GB" dirty="0"/>
              <a:t>Reject H0</a:t>
            </a:r>
          </a:p>
        </p:txBody>
      </p:sp>
      <p:sp>
        <p:nvSpPr>
          <p:cNvPr id="30" name="TextBox 29">
            <a:extLst>
              <a:ext uri="{FF2B5EF4-FFF2-40B4-BE49-F238E27FC236}">
                <a16:creationId xmlns:a16="http://schemas.microsoft.com/office/drawing/2014/main" id="{72ABCF4E-D97B-4798-AD6F-FDB2AF55F7E7}"/>
              </a:ext>
            </a:extLst>
          </p:cNvPr>
          <p:cNvSpPr txBox="1"/>
          <p:nvPr/>
        </p:nvSpPr>
        <p:spPr>
          <a:xfrm>
            <a:off x="4329578" y="3997244"/>
            <a:ext cx="957532" cy="369332"/>
          </a:xfrm>
          <a:prstGeom prst="rect">
            <a:avLst/>
          </a:prstGeom>
          <a:noFill/>
        </p:spPr>
        <p:txBody>
          <a:bodyPr wrap="square" rtlCol="0">
            <a:spAutoFit/>
          </a:bodyPr>
          <a:lstStyle/>
          <a:p>
            <a:pPr algn="ctr"/>
            <a:r>
              <a:rPr lang="en-GB"/>
              <a:t>Unsure</a:t>
            </a:r>
          </a:p>
        </p:txBody>
      </p:sp>
      <p:sp>
        <p:nvSpPr>
          <p:cNvPr id="31" name="TextBox 30">
            <a:extLst>
              <a:ext uri="{FF2B5EF4-FFF2-40B4-BE49-F238E27FC236}">
                <a16:creationId xmlns:a16="http://schemas.microsoft.com/office/drawing/2014/main" id="{8772D224-D72B-43B1-A671-0CD0CC63E928}"/>
              </a:ext>
            </a:extLst>
          </p:cNvPr>
          <p:cNvSpPr txBox="1"/>
          <p:nvPr/>
        </p:nvSpPr>
        <p:spPr>
          <a:xfrm>
            <a:off x="5004589" y="5386619"/>
            <a:ext cx="957532" cy="646331"/>
          </a:xfrm>
          <a:prstGeom prst="rect">
            <a:avLst/>
          </a:prstGeom>
          <a:noFill/>
        </p:spPr>
        <p:txBody>
          <a:bodyPr wrap="square" rtlCol="0">
            <a:spAutoFit/>
          </a:bodyPr>
          <a:lstStyle/>
          <a:p>
            <a:pPr algn="ctr"/>
            <a:r>
              <a:rPr lang="en-GB"/>
              <a:t>AcceptH0</a:t>
            </a:r>
          </a:p>
        </p:txBody>
      </p:sp>
      <p:sp>
        <p:nvSpPr>
          <p:cNvPr id="32" name="TextBox 31">
            <a:extLst>
              <a:ext uri="{FF2B5EF4-FFF2-40B4-BE49-F238E27FC236}">
                <a16:creationId xmlns:a16="http://schemas.microsoft.com/office/drawing/2014/main" id="{664C1809-E7AD-4E55-9751-B88E503467B3}"/>
              </a:ext>
            </a:extLst>
          </p:cNvPr>
          <p:cNvSpPr txBox="1"/>
          <p:nvPr/>
        </p:nvSpPr>
        <p:spPr>
          <a:xfrm>
            <a:off x="6118121" y="5395695"/>
            <a:ext cx="957532" cy="646331"/>
          </a:xfrm>
          <a:prstGeom prst="rect">
            <a:avLst/>
          </a:prstGeom>
          <a:noFill/>
        </p:spPr>
        <p:txBody>
          <a:bodyPr wrap="square" rtlCol="0">
            <a:spAutoFit/>
          </a:bodyPr>
          <a:lstStyle/>
          <a:p>
            <a:pPr algn="ctr"/>
            <a:r>
              <a:rPr lang="en-GB"/>
              <a:t>Reject H0</a:t>
            </a:r>
          </a:p>
        </p:txBody>
      </p:sp>
      <p:sp>
        <p:nvSpPr>
          <p:cNvPr id="33" name="TextBox 32">
            <a:extLst>
              <a:ext uri="{FF2B5EF4-FFF2-40B4-BE49-F238E27FC236}">
                <a16:creationId xmlns:a16="http://schemas.microsoft.com/office/drawing/2014/main" id="{D5FA0732-A125-4DB8-A935-B0677D62A84D}"/>
              </a:ext>
            </a:extLst>
          </p:cNvPr>
          <p:cNvSpPr txBox="1"/>
          <p:nvPr/>
        </p:nvSpPr>
        <p:spPr>
          <a:xfrm>
            <a:off x="7459156" y="5386619"/>
            <a:ext cx="957532" cy="646331"/>
          </a:xfrm>
          <a:prstGeom prst="rect">
            <a:avLst/>
          </a:prstGeom>
          <a:noFill/>
        </p:spPr>
        <p:txBody>
          <a:bodyPr wrap="square" rtlCol="0">
            <a:spAutoFit/>
          </a:bodyPr>
          <a:lstStyle/>
          <a:p>
            <a:pPr algn="ctr"/>
            <a:r>
              <a:rPr lang="en-GB"/>
              <a:t>AcceptH0</a:t>
            </a:r>
          </a:p>
        </p:txBody>
      </p:sp>
      <p:sp>
        <p:nvSpPr>
          <p:cNvPr id="34" name="TextBox 33">
            <a:extLst>
              <a:ext uri="{FF2B5EF4-FFF2-40B4-BE49-F238E27FC236}">
                <a16:creationId xmlns:a16="http://schemas.microsoft.com/office/drawing/2014/main" id="{86DAEECF-355D-433B-A9DA-D9996457C058}"/>
              </a:ext>
            </a:extLst>
          </p:cNvPr>
          <p:cNvSpPr txBox="1"/>
          <p:nvPr/>
        </p:nvSpPr>
        <p:spPr>
          <a:xfrm>
            <a:off x="8572688" y="5395695"/>
            <a:ext cx="957532" cy="646331"/>
          </a:xfrm>
          <a:prstGeom prst="rect">
            <a:avLst/>
          </a:prstGeom>
          <a:noFill/>
        </p:spPr>
        <p:txBody>
          <a:bodyPr wrap="square" rtlCol="0">
            <a:spAutoFit/>
          </a:bodyPr>
          <a:lstStyle/>
          <a:p>
            <a:pPr algn="ctr"/>
            <a:r>
              <a:rPr lang="en-GB"/>
              <a:t>Reject H0</a:t>
            </a:r>
          </a:p>
        </p:txBody>
      </p:sp>
      <p:sp>
        <p:nvSpPr>
          <p:cNvPr id="35" name="TextBox 34">
            <a:extLst>
              <a:ext uri="{FF2B5EF4-FFF2-40B4-BE49-F238E27FC236}">
                <a16:creationId xmlns:a16="http://schemas.microsoft.com/office/drawing/2014/main" id="{D4D6ECA3-DD9A-4701-A5B3-3020B62DE21D}"/>
              </a:ext>
            </a:extLst>
          </p:cNvPr>
          <p:cNvSpPr txBox="1"/>
          <p:nvPr/>
        </p:nvSpPr>
        <p:spPr>
          <a:xfrm>
            <a:off x="6759351" y="3979189"/>
            <a:ext cx="957532" cy="369332"/>
          </a:xfrm>
          <a:prstGeom prst="rect">
            <a:avLst/>
          </a:prstGeom>
          <a:noFill/>
        </p:spPr>
        <p:txBody>
          <a:bodyPr wrap="square" rtlCol="0">
            <a:spAutoFit/>
          </a:bodyPr>
          <a:lstStyle/>
          <a:p>
            <a:pPr algn="ctr"/>
            <a:r>
              <a:rPr lang="en-GB"/>
              <a:t>Unsure</a:t>
            </a:r>
          </a:p>
        </p:txBody>
      </p:sp>
    </p:spTree>
    <p:extLst>
      <p:ext uri="{BB962C8B-B14F-4D97-AF65-F5344CB8AC3E}">
        <p14:creationId xmlns:p14="http://schemas.microsoft.com/office/powerpoint/2010/main" val="332191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6987-113A-4D93-A77F-30E4F41060AC}"/>
              </a:ext>
            </a:extLst>
          </p:cNvPr>
          <p:cNvSpPr>
            <a:spLocks noGrp="1"/>
          </p:cNvSpPr>
          <p:nvPr>
            <p:ph type="title"/>
          </p:nvPr>
        </p:nvSpPr>
        <p:spPr/>
        <p:txBody>
          <a:bodyPr/>
          <a:lstStyle/>
          <a:p>
            <a:r>
              <a:rPr lang="en-GB" dirty="0"/>
              <a:t>So what </a:t>
            </a:r>
            <a:r>
              <a:rPr lang="en-GB" b="1" dirty="0"/>
              <a:t>exactly </a:t>
            </a:r>
            <a:r>
              <a:rPr lang="en-GB" dirty="0"/>
              <a:t>is your scientific question?</a:t>
            </a:r>
          </a:p>
        </p:txBody>
      </p:sp>
      <p:sp>
        <p:nvSpPr>
          <p:cNvPr id="3" name="Content Placeholder 2">
            <a:extLst>
              <a:ext uri="{FF2B5EF4-FFF2-40B4-BE49-F238E27FC236}">
                <a16:creationId xmlns:a16="http://schemas.microsoft.com/office/drawing/2014/main" id="{35171DB8-471A-4895-83E1-23050EACCE7B}"/>
              </a:ext>
            </a:extLst>
          </p:cNvPr>
          <p:cNvSpPr>
            <a:spLocks noGrp="1"/>
          </p:cNvSpPr>
          <p:nvPr>
            <p:ph idx="1"/>
          </p:nvPr>
        </p:nvSpPr>
        <p:spPr>
          <a:xfrm>
            <a:off x="838200" y="1391346"/>
            <a:ext cx="4966253" cy="5101529"/>
          </a:xfrm>
        </p:spPr>
        <p:txBody>
          <a:bodyPr>
            <a:normAutofit fontScale="70000" lnSpcReduction="20000"/>
          </a:bodyPr>
          <a:lstStyle/>
          <a:p>
            <a:endParaRPr lang="en-GB" dirty="0"/>
          </a:p>
          <a:p>
            <a:pPr marL="0" indent="0">
              <a:buNone/>
            </a:pPr>
            <a:r>
              <a:rPr lang="en-GB" b="1" dirty="0"/>
              <a:t>The sample size question:</a:t>
            </a:r>
          </a:p>
          <a:p>
            <a:endParaRPr lang="en-GB" dirty="0"/>
          </a:p>
          <a:p>
            <a:pPr marL="0" indent="0">
              <a:buNone/>
            </a:pPr>
            <a:r>
              <a:rPr lang="en-GB" dirty="0"/>
              <a:t>How many samples do I need….</a:t>
            </a:r>
          </a:p>
          <a:p>
            <a:pPr marL="0" indent="0">
              <a:buNone/>
            </a:pPr>
            <a:r>
              <a:rPr lang="en-GB" dirty="0"/>
              <a:t>……….</a:t>
            </a:r>
            <a:r>
              <a:rPr lang="en-GB" b="1" dirty="0"/>
              <a:t>to meet my scientific objective.</a:t>
            </a:r>
          </a:p>
          <a:p>
            <a:endParaRPr lang="en-GB" dirty="0"/>
          </a:p>
          <a:p>
            <a:r>
              <a:rPr lang="en-GB" dirty="0" err="1"/>
              <a:t>Ie</a:t>
            </a:r>
            <a:r>
              <a:rPr lang="en-GB" dirty="0"/>
              <a:t> to answer the </a:t>
            </a:r>
            <a:r>
              <a:rPr lang="en-GB" b="1" i="1" dirty="0"/>
              <a:t>question</a:t>
            </a:r>
            <a:r>
              <a:rPr lang="en-GB" dirty="0"/>
              <a:t> you set out to answer.</a:t>
            </a:r>
          </a:p>
          <a:p>
            <a:endParaRPr lang="en-GB" dirty="0"/>
          </a:p>
          <a:p>
            <a:pPr marL="0" indent="0">
              <a:buNone/>
            </a:pPr>
            <a:r>
              <a:rPr lang="en-GB" b="1" dirty="0"/>
              <a:t>Two important things you need to know!</a:t>
            </a:r>
          </a:p>
          <a:p>
            <a:endParaRPr lang="en-GB" dirty="0"/>
          </a:p>
          <a:p>
            <a:pPr marL="514350" indent="-514350">
              <a:buFont typeface="+mj-lt"/>
              <a:buAutoNum type="arabicPeriod"/>
            </a:pPr>
            <a:r>
              <a:rPr lang="en-GB" dirty="0"/>
              <a:t>What is my scientific objective?</a:t>
            </a:r>
          </a:p>
          <a:p>
            <a:pPr marL="514350" indent="-514350">
              <a:buFont typeface="+mj-lt"/>
              <a:buAutoNum type="arabicPeriod"/>
            </a:pPr>
            <a:endParaRPr lang="en-GB" dirty="0"/>
          </a:p>
          <a:p>
            <a:pPr marL="514350" indent="-514350">
              <a:buFont typeface="+mj-lt"/>
              <a:buAutoNum type="arabicPeriod"/>
            </a:pPr>
            <a:r>
              <a:rPr lang="en-GB" dirty="0"/>
              <a:t>When will I know if I’ve met my objective</a:t>
            </a:r>
          </a:p>
        </p:txBody>
      </p:sp>
      <p:sp>
        <p:nvSpPr>
          <p:cNvPr id="6" name="Rectangle: Rounded Corners 5">
            <a:extLst>
              <a:ext uri="{FF2B5EF4-FFF2-40B4-BE49-F238E27FC236}">
                <a16:creationId xmlns:a16="http://schemas.microsoft.com/office/drawing/2014/main" id="{18F29F4E-F4F6-4108-863A-1A5B31450771}"/>
              </a:ext>
            </a:extLst>
          </p:cNvPr>
          <p:cNvSpPr/>
          <p:nvPr/>
        </p:nvSpPr>
        <p:spPr>
          <a:xfrm>
            <a:off x="6705602" y="1595551"/>
            <a:ext cx="2830286" cy="1300048"/>
          </a:xfrm>
          <a:prstGeom prst="round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r>
              <a:rPr lang="en-GB" dirty="0"/>
              <a:t>We want to describe the gut microbiome of older adults. How many samples do we need?</a:t>
            </a:r>
          </a:p>
        </p:txBody>
      </p:sp>
      <p:sp>
        <p:nvSpPr>
          <p:cNvPr id="7" name="Rectangle: Rounded Corners 6">
            <a:extLst>
              <a:ext uri="{FF2B5EF4-FFF2-40B4-BE49-F238E27FC236}">
                <a16:creationId xmlns:a16="http://schemas.microsoft.com/office/drawing/2014/main" id="{DF917184-F1E6-483A-9256-DB56268E4015}"/>
              </a:ext>
            </a:extLst>
          </p:cNvPr>
          <p:cNvSpPr/>
          <p:nvPr/>
        </p:nvSpPr>
        <p:spPr>
          <a:xfrm>
            <a:off x="8610602" y="4444168"/>
            <a:ext cx="2830286" cy="60993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Can you be more specific…</a:t>
            </a:r>
          </a:p>
        </p:txBody>
      </p:sp>
      <p:sp>
        <p:nvSpPr>
          <p:cNvPr id="8" name="Rectangle: Rounded Corners 7">
            <a:extLst>
              <a:ext uri="{FF2B5EF4-FFF2-40B4-BE49-F238E27FC236}">
                <a16:creationId xmlns:a16="http://schemas.microsoft.com/office/drawing/2014/main" id="{7F45F104-C078-49BE-86BA-EB765950FD94}"/>
              </a:ext>
            </a:extLst>
          </p:cNvPr>
          <p:cNvSpPr/>
          <p:nvPr/>
        </p:nvSpPr>
        <p:spPr>
          <a:xfrm>
            <a:off x="6705602" y="3697222"/>
            <a:ext cx="2830286" cy="609938"/>
          </a:xfrm>
          <a:prstGeom prst="round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r>
              <a:rPr lang="en-GB" dirty="0"/>
              <a:t>To describe the gut microbiome of older adults</a:t>
            </a:r>
          </a:p>
        </p:txBody>
      </p:sp>
      <p:sp>
        <p:nvSpPr>
          <p:cNvPr id="9" name="Rectangle: Rounded Corners 8">
            <a:extLst>
              <a:ext uri="{FF2B5EF4-FFF2-40B4-BE49-F238E27FC236}">
                <a16:creationId xmlns:a16="http://schemas.microsoft.com/office/drawing/2014/main" id="{2782C5D0-3994-41C1-A4C9-7ED3887A4F47}"/>
              </a:ext>
            </a:extLst>
          </p:cNvPr>
          <p:cNvSpPr/>
          <p:nvPr/>
        </p:nvSpPr>
        <p:spPr>
          <a:xfrm>
            <a:off x="8610602" y="2995216"/>
            <a:ext cx="2830286" cy="60993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What is your research question?</a:t>
            </a:r>
          </a:p>
        </p:txBody>
      </p:sp>
      <p:sp>
        <p:nvSpPr>
          <p:cNvPr id="10" name="Rectangle: Rounded Corners 9">
            <a:extLst>
              <a:ext uri="{FF2B5EF4-FFF2-40B4-BE49-F238E27FC236}">
                <a16:creationId xmlns:a16="http://schemas.microsoft.com/office/drawing/2014/main" id="{36A0890C-FA35-4500-93EC-BA19DD8BCD43}"/>
              </a:ext>
            </a:extLst>
          </p:cNvPr>
          <p:cNvSpPr/>
          <p:nvPr/>
        </p:nvSpPr>
        <p:spPr>
          <a:xfrm>
            <a:off x="6705602" y="5194351"/>
            <a:ext cx="2830286" cy="425970"/>
          </a:xfrm>
          <a:prstGeom prst="round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dk1"/>
                </a:solidFill>
              </a:rPr>
              <a:t>What do you mean?</a:t>
            </a:r>
          </a:p>
        </p:txBody>
      </p:sp>
      <p:sp>
        <p:nvSpPr>
          <p:cNvPr id="11" name="Rectangle: Rounded Corners 10">
            <a:extLst>
              <a:ext uri="{FF2B5EF4-FFF2-40B4-BE49-F238E27FC236}">
                <a16:creationId xmlns:a16="http://schemas.microsoft.com/office/drawing/2014/main" id="{741FFB17-CAE2-40CE-8D3D-78F2419C20E0}"/>
              </a:ext>
            </a:extLst>
          </p:cNvPr>
          <p:cNvSpPr/>
          <p:nvPr/>
        </p:nvSpPr>
        <p:spPr>
          <a:xfrm>
            <a:off x="8610602" y="5737038"/>
            <a:ext cx="2830286" cy="92340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…..what exactly are you going to learn from your data…</a:t>
            </a:r>
          </a:p>
        </p:txBody>
      </p:sp>
    </p:spTree>
    <p:extLst>
      <p:ext uri="{BB962C8B-B14F-4D97-AF65-F5344CB8AC3E}">
        <p14:creationId xmlns:p14="http://schemas.microsoft.com/office/powerpoint/2010/main" val="363436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9952-98C1-4F52-9AA6-3F7978F3B69A}"/>
              </a:ext>
            </a:extLst>
          </p:cNvPr>
          <p:cNvSpPr>
            <a:spLocks noGrp="1"/>
          </p:cNvSpPr>
          <p:nvPr>
            <p:ph type="title"/>
          </p:nvPr>
        </p:nvSpPr>
        <p:spPr/>
        <p:txBody>
          <a:bodyPr/>
          <a:lstStyle/>
          <a:p>
            <a:r>
              <a:rPr lang="en-GB" dirty="0"/>
              <a:t>Conduct </a:t>
            </a:r>
            <a:r>
              <a:rPr lang="en-GB"/>
              <a:t>fewer</a:t>
            </a:r>
            <a:r>
              <a:rPr lang="en-GB" dirty="0"/>
              <a:t> primary</a:t>
            </a:r>
            <a:r>
              <a:rPr lang="en-GB"/>
              <a:t> studies</a:t>
            </a:r>
          </a:p>
        </p:txBody>
      </p:sp>
      <p:sp>
        <p:nvSpPr>
          <p:cNvPr id="3" name="Content Placeholder 2">
            <a:extLst>
              <a:ext uri="{FF2B5EF4-FFF2-40B4-BE49-F238E27FC236}">
                <a16:creationId xmlns:a16="http://schemas.microsoft.com/office/drawing/2014/main" id="{02F33D57-1BD5-495F-9C00-6843B026992F}"/>
              </a:ext>
            </a:extLst>
          </p:cNvPr>
          <p:cNvSpPr>
            <a:spLocks noGrp="1"/>
          </p:cNvSpPr>
          <p:nvPr>
            <p:ph idx="1"/>
          </p:nvPr>
        </p:nvSpPr>
        <p:spPr>
          <a:xfrm>
            <a:off x="838200" y="1825625"/>
            <a:ext cx="10515600" cy="4667250"/>
          </a:xfrm>
        </p:spPr>
        <p:txBody>
          <a:bodyPr>
            <a:normAutofit fontScale="92500" lnSpcReduction="10000"/>
          </a:bodyPr>
          <a:lstStyle/>
          <a:p>
            <a:r>
              <a:rPr lang="en-GB" b="1" dirty="0"/>
              <a:t>Many studies are a waste of time:</a:t>
            </a:r>
          </a:p>
          <a:p>
            <a:pPr lvl="1"/>
            <a:r>
              <a:rPr lang="en-GB" dirty="0"/>
              <a:t>Answering questions we already know the answers to </a:t>
            </a:r>
          </a:p>
          <a:p>
            <a:pPr lvl="1"/>
            <a:r>
              <a:rPr lang="en-GB" dirty="0"/>
              <a:t>Answering questions we don’t care about</a:t>
            </a:r>
          </a:p>
          <a:p>
            <a:pPr lvl="1"/>
            <a:r>
              <a:rPr lang="en-GB" dirty="0"/>
              <a:t>Generating data or materials we already have elsewhere</a:t>
            </a:r>
          </a:p>
          <a:p>
            <a:pPr lvl="1"/>
            <a:r>
              <a:rPr lang="en-GB" dirty="0"/>
              <a:t>Answering questions badly or</a:t>
            </a:r>
          </a:p>
          <a:p>
            <a:pPr lvl="1"/>
            <a:r>
              <a:rPr lang="en-GB" dirty="0"/>
              <a:t>Conducting studies that have no hope of meetings their objectives</a:t>
            </a:r>
            <a:br>
              <a:rPr lang="en-GB" dirty="0"/>
            </a:br>
            <a:endParaRPr lang="en-GB" dirty="0"/>
          </a:p>
          <a:p>
            <a:r>
              <a:rPr lang="en-GB" b="1" dirty="0"/>
              <a:t>What might you do?</a:t>
            </a:r>
          </a:p>
          <a:p>
            <a:pPr lvl="1"/>
            <a:r>
              <a:rPr lang="en-GB" dirty="0"/>
              <a:t>Start with a systematic review</a:t>
            </a:r>
          </a:p>
          <a:p>
            <a:pPr lvl="1"/>
            <a:r>
              <a:rPr lang="en-GB" dirty="0"/>
              <a:t>Speak to users / end users</a:t>
            </a:r>
          </a:p>
          <a:p>
            <a:pPr lvl="1"/>
            <a:r>
              <a:rPr lang="en-GB" dirty="0"/>
              <a:t>Use existing data where possible</a:t>
            </a:r>
          </a:p>
          <a:p>
            <a:pPr lvl="1"/>
            <a:r>
              <a:rPr lang="en-GB" dirty="0"/>
              <a:t>Pool resources, build consortia to apply for bigger (realistic) grants</a:t>
            </a:r>
          </a:p>
          <a:p>
            <a:pPr lvl="1"/>
            <a:r>
              <a:rPr lang="en-GB" dirty="0"/>
              <a:t>Don’t tackle impossible questions</a:t>
            </a:r>
          </a:p>
        </p:txBody>
      </p:sp>
    </p:spTree>
    <p:extLst>
      <p:ext uri="{BB962C8B-B14F-4D97-AF65-F5344CB8AC3E}">
        <p14:creationId xmlns:p14="http://schemas.microsoft.com/office/powerpoint/2010/main" val="39487383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CD2FF-2EA2-4C62-816E-4FBADE85528E}"/>
              </a:ext>
            </a:extLst>
          </p:cNvPr>
          <p:cNvSpPr>
            <a:spLocks noGrp="1"/>
          </p:cNvSpPr>
          <p:nvPr>
            <p:ph type="ctrTitle"/>
          </p:nvPr>
        </p:nvSpPr>
        <p:spPr>
          <a:xfrm>
            <a:off x="7464614" y="1783959"/>
            <a:ext cx="4087306" cy="2889114"/>
          </a:xfrm>
        </p:spPr>
        <p:txBody>
          <a:bodyPr anchor="b">
            <a:normAutofit/>
          </a:bodyPr>
          <a:lstStyle/>
          <a:p>
            <a:pPr algn="l"/>
            <a:r>
              <a:rPr lang="en-GB" sz="5400"/>
              <a:t>Final words</a:t>
            </a:r>
          </a:p>
        </p:txBody>
      </p:sp>
      <p:sp>
        <p:nvSpPr>
          <p:cNvPr id="4" name="Subtitle 3">
            <a:extLst>
              <a:ext uri="{FF2B5EF4-FFF2-40B4-BE49-F238E27FC236}">
                <a16:creationId xmlns:a16="http://schemas.microsoft.com/office/drawing/2014/main" id="{D2496A1E-F04C-4DC9-BDAA-7261FDA9195D}"/>
              </a:ext>
            </a:extLst>
          </p:cNvPr>
          <p:cNvSpPr>
            <a:spLocks noGrp="1"/>
          </p:cNvSpPr>
          <p:nvPr>
            <p:ph type="subTitle" idx="1"/>
          </p:nvPr>
        </p:nvSpPr>
        <p:spPr>
          <a:xfrm>
            <a:off x="7464612" y="4750893"/>
            <a:ext cx="4087305" cy="1147863"/>
          </a:xfrm>
        </p:spPr>
        <p:txBody>
          <a:bodyPr anchor="t">
            <a:normAutofit/>
          </a:bodyPr>
          <a:lstStyle/>
          <a:p>
            <a:pPr algn="l"/>
            <a:r>
              <a:rPr lang="en-GB" sz="2000"/>
              <a:t>Extracts from conversations between </a:t>
            </a:r>
            <a:br>
              <a:rPr lang="en-GB" sz="2000"/>
            </a:br>
            <a:r>
              <a:rPr lang="en-GB" sz="2000"/>
              <a:t>the scientist and the statistician</a:t>
            </a:r>
          </a:p>
        </p:txBody>
      </p:sp>
      <p:sp>
        <p:nvSpPr>
          <p:cNvPr id="2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5">
            <a:extLst>
              <a:ext uri="{FF2B5EF4-FFF2-40B4-BE49-F238E27FC236}">
                <a16:creationId xmlns:a16="http://schemas.microsoft.com/office/drawing/2014/main" id="{F962613F-2605-05AA-F0A8-F8BD30C8BCAE}"/>
              </a:ext>
            </a:extLst>
          </p:cNvPr>
          <p:cNvPicPr>
            <a:picLocks noChangeAspect="1"/>
          </p:cNvPicPr>
          <p:nvPr/>
        </p:nvPicPr>
        <p:blipFill rotWithShape="1">
          <a:blip r:embed="rId2"/>
          <a:srcRect l="14788" r="2115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40455489"/>
      </p:ext>
    </p:extLst>
  </p:cSld>
  <p:clrMapOvr>
    <a:overrideClrMapping bg1="dk1" tx1="lt1" bg2="dk2" tx2="lt2" accent1="accent1" accent2="accent2" accent3="accent3" accent4="accent4" accent5="accent5" accent6="accent6" hlink="hlink" folHlink="folHlink"/>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3"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9"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8"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9"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0"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1"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62"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63"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7F994360-AC62-459F-8C0F-25BB5D5F38CD}"/>
              </a:ext>
            </a:extLst>
          </p:cNvPr>
          <p:cNvSpPr>
            <a:spLocks noGrp="1"/>
          </p:cNvSpPr>
          <p:nvPr>
            <p:ph type="title"/>
          </p:nvPr>
        </p:nvSpPr>
        <p:spPr>
          <a:xfrm>
            <a:off x="806336" y="2275660"/>
            <a:ext cx="3621088" cy="2607660"/>
          </a:xfrm>
        </p:spPr>
        <p:txBody>
          <a:bodyPr>
            <a:normAutofit/>
          </a:bodyPr>
          <a:lstStyle/>
          <a:p>
            <a:pPr algn="ctr"/>
            <a:r>
              <a:rPr lang="en-GB" sz="2800" dirty="0">
                <a:solidFill>
                  <a:srgbClr val="FFFFFF"/>
                </a:solidFill>
              </a:rPr>
              <a:t>“It’s OK if we’re underpowered, the more things we test, the more chance we’ll find something!”</a:t>
            </a:r>
            <a:br>
              <a:rPr lang="en-GB" sz="2800" dirty="0">
                <a:solidFill>
                  <a:srgbClr val="FFFFFF"/>
                </a:solidFill>
              </a:rPr>
            </a:br>
            <a:r>
              <a:rPr lang="en-GB" sz="2800" dirty="0">
                <a:solidFill>
                  <a:srgbClr val="FFFFFF"/>
                </a:solidFill>
              </a:rPr>
              <a:t>	</a:t>
            </a:r>
            <a:r>
              <a:rPr lang="en-GB" sz="2800" i="1" dirty="0">
                <a:solidFill>
                  <a:srgbClr val="FFFFFF"/>
                </a:solidFill>
              </a:rPr>
              <a:t>- Anonymous RL</a:t>
            </a:r>
          </a:p>
        </p:txBody>
      </p:sp>
      <p:sp>
        <p:nvSpPr>
          <p:cNvPr id="3" name="Content Placeholder 2">
            <a:extLst>
              <a:ext uri="{FF2B5EF4-FFF2-40B4-BE49-F238E27FC236}">
                <a16:creationId xmlns:a16="http://schemas.microsoft.com/office/drawing/2014/main" id="{CD9FABAB-EAA7-42B0-8EDC-4310E14CD069}"/>
              </a:ext>
            </a:extLst>
          </p:cNvPr>
          <p:cNvSpPr>
            <a:spLocks noGrp="1"/>
          </p:cNvSpPr>
          <p:nvPr>
            <p:ph idx="1"/>
          </p:nvPr>
        </p:nvSpPr>
        <p:spPr>
          <a:xfrm>
            <a:off x="5120640" y="804671"/>
            <a:ext cx="6281928" cy="5563471"/>
          </a:xfrm>
        </p:spPr>
        <p:txBody>
          <a:bodyPr anchor="ctr">
            <a:normAutofit lnSpcReduction="10000"/>
          </a:bodyPr>
          <a:lstStyle/>
          <a:p>
            <a:r>
              <a:rPr lang="en-GB" sz="2400" dirty="0"/>
              <a:t>Hopefully I don’t need to explain this one?</a:t>
            </a:r>
          </a:p>
          <a:p>
            <a:endParaRPr lang="en-GB" sz="2400" dirty="0"/>
          </a:p>
          <a:p>
            <a:r>
              <a:rPr lang="en-GB" sz="2400" dirty="0"/>
              <a:t>Success or failure shouldn’t be judged on whether or not you ‘</a:t>
            </a:r>
            <a:r>
              <a:rPr lang="en-GB" sz="2400" i="1" dirty="0"/>
              <a:t>find something</a:t>
            </a:r>
            <a:r>
              <a:rPr lang="en-GB" sz="2400" dirty="0"/>
              <a:t>’.  It should be about how </a:t>
            </a:r>
            <a:r>
              <a:rPr lang="en-GB" sz="2400" b="1" dirty="0"/>
              <a:t>precisely</a:t>
            </a:r>
            <a:r>
              <a:rPr lang="en-GB" sz="2400" dirty="0"/>
              <a:t> and </a:t>
            </a:r>
            <a:r>
              <a:rPr lang="en-GB" sz="2400" b="1" dirty="0"/>
              <a:t>robustly</a:t>
            </a:r>
            <a:r>
              <a:rPr lang="en-GB" sz="2400" dirty="0"/>
              <a:t> you answered your original </a:t>
            </a:r>
            <a:r>
              <a:rPr lang="en-GB" sz="2400" b="1" dirty="0"/>
              <a:t>research question</a:t>
            </a:r>
            <a:r>
              <a:rPr lang="en-GB" sz="2400" dirty="0"/>
              <a:t>.</a:t>
            </a:r>
          </a:p>
          <a:p>
            <a:endParaRPr lang="en-GB" sz="2400" dirty="0"/>
          </a:p>
          <a:p>
            <a:r>
              <a:rPr lang="en-GB" sz="2400" dirty="0"/>
              <a:t>More tests = more false positives</a:t>
            </a:r>
          </a:p>
          <a:p>
            <a:endParaRPr lang="en-GB" sz="2400" dirty="0"/>
          </a:p>
          <a:p>
            <a:r>
              <a:rPr lang="en-GB" sz="2400" dirty="0"/>
              <a:t>P-value thresholds must be corrected downward</a:t>
            </a:r>
          </a:p>
          <a:p>
            <a:endParaRPr lang="en-GB" sz="2400" dirty="0"/>
          </a:p>
          <a:p>
            <a:r>
              <a:rPr lang="en-GB" sz="2400" dirty="0"/>
              <a:t>If you </a:t>
            </a:r>
            <a:r>
              <a:rPr lang="en-GB" sz="2400" i="1" dirty="0"/>
              <a:t>genuinely</a:t>
            </a:r>
            <a:r>
              <a:rPr lang="en-GB" sz="2400" dirty="0"/>
              <a:t> have a multiplicity of outcomes, plan for this appropriately.</a:t>
            </a:r>
          </a:p>
        </p:txBody>
      </p:sp>
    </p:spTree>
    <p:extLst>
      <p:ext uri="{BB962C8B-B14F-4D97-AF65-F5344CB8AC3E}">
        <p14:creationId xmlns:p14="http://schemas.microsoft.com/office/powerpoint/2010/main" val="57836582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CE8D75-55EC-4008-B183-7D0E088C89E4}"/>
              </a:ext>
            </a:extLst>
          </p:cNvPr>
          <p:cNvSpPr>
            <a:spLocks noGrp="1"/>
          </p:cNvSpPr>
          <p:nvPr>
            <p:ph type="title"/>
          </p:nvPr>
        </p:nvSpPr>
        <p:spPr>
          <a:xfrm>
            <a:off x="863028" y="1012004"/>
            <a:ext cx="3766121" cy="4795408"/>
          </a:xfrm>
        </p:spPr>
        <p:txBody>
          <a:bodyPr>
            <a:normAutofit/>
          </a:bodyPr>
          <a:lstStyle/>
          <a:p>
            <a:r>
              <a:rPr lang="en-GB" dirty="0">
                <a:solidFill>
                  <a:srgbClr val="FFFFFF"/>
                </a:solidFill>
              </a:rPr>
              <a:t>“But we </a:t>
            </a:r>
            <a:r>
              <a:rPr lang="en-GB" i="1" dirty="0">
                <a:solidFill>
                  <a:srgbClr val="FFFFFF"/>
                </a:solidFill>
              </a:rPr>
              <a:t>always</a:t>
            </a:r>
            <a:r>
              <a:rPr lang="en-GB" dirty="0">
                <a:solidFill>
                  <a:srgbClr val="FFFFFF"/>
                </a:solidFill>
              </a:rPr>
              <a:t> use N=3!”</a:t>
            </a:r>
            <a:br>
              <a:rPr lang="en-GB" dirty="0">
                <a:solidFill>
                  <a:srgbClr val="FFFFFF"/>
                </a:solidFill>
              </a:rPr>
            </a:br>
            <a:endParaRPr lang="en-GB" i="1" dirty="0">
              <a:solidFill>
                <a:srgbClr val="FFFFFF"/>
              </a:solidFill>
            </a:endParaRPr>
          </a:p>
        </p:txBody>
      </p:sp>
      <p:graphicFrame>
        <p:nvGraphicFramePr>
          <p:cNvPr id="13" name="Content Placeholder 2">
            <a:extLst>
              <a:ext uri="{FF2B5EF4-FFF2-40B4-BE49-F238E27FC236}">
                <a16:creationId xmlns:a16="http://schemas.microsoft.com/office/drawing/2014/main" id="{9E714A31-913B-46C9-93C8-F1DAC13FFFFB}"/>
              </a:ext>
            </a:extLst>
          </p:cNvPr>
          <p:cNvGraphicFramePr>
            <a:graphicFrameLocks noGrp="1"/>
          </p:cNvGraphicFramePr>
          <p:nvPr>
            <p:ph idx="1"/>
            <p:extLst>
              <p:ext uri="{D42A27DB-BD31-4B8C-83A1-F6EECF244321}">
                <p14:modId xmlns:p14="http://schemas.microsoft.com/office/powerpoint/2010/main" val="241557395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00314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41"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7174F437-137B-4FAF-99F7-F07A6FC4A73F}"/>
              </a:ext>
            </a:extLst>
          </p:cNvPr>
          <p:cNvSpPr>
            <a:spLocks noGrp="1"/>
          </p:cNvSpPr>
          <p:nvPr>
            <p:ph type="title"/>
          </p:nvPr>
        </p:nvSpPr>
        <p:spPr>
          <a:xfrm>
            <a:off x="904877" y="2415322"/>
            <a:ext cx="3451730" cy="2399869"/>
          </a:xfrm>
        </p:spPr>
        <p:txBody>
          <a:bodyPr>
            <a:normAutofit fontScale="90000"/>
          </a:bodyPr>
          <a:lstStyle/>
          <a:p>
            <a:pPr algn="ctr"/>
            <a:r>
              <a:rPr lang="en-GB" sz="4000" dirty="0">
                <a:solidFill>
                  <a:srgbClr val="FFFFFF"/>
                </a:solidFill>
              </a:rPr>
              <a:t>“But [previous work] got p=0.048 with 3 mice!  Why do I need 8?”</a:t>
            </a:r>
          </a:p>
        </p:txBody>
      </p:sp>
      <p:sp>
        <p:nvSpPr>
          <p:cNvPr id="3" name="Content Placeholder 2">
            <a:extLst>
              <a:ext uri="{FF2B5EF4-FFF2-40B4-BE49-F238E27FC236}">
                <a16:creationId xmlns:a16="http://schemas.microsoft.com/office/drawing/2014/main" id="{3998D4C4-DF42-424C-9FF7-141D5D1C6272}"/>
              </a:ext>
            </a:extLst>
          </p:cNvPr>
          <p:cNvSpPr>
            <a:spLocks noGrp="1"/>
          </p:cNvSpPr>
          <p:nvPr>
            <p:ph idx="1"/>
          </p:nvPr>
        </p:nvSpPr>
        <p:spPr>
          <a:xfrm>
            <a:off x="5121879" y="287337"/>
            <a:ext cx="6281928" cy="6095647"/>
          </a:xfrm>
        </p:spPr>
        <p:txBody>
          <a:bodyPr anchor="ctr">
            <a:normAutofit lnSpcReduction="10000"/>
          </a:bodyPr>
          <a:lstStyle/>
          <a:p>
            <a:r>
              <a:rPr lang="en-GB" sz="2000" dirty="0"/>
              <a:t>Previous work is a useful source of information for calculating sample size</a:t>
            </a:r>
          </a:p>
          <a:p>
            <a:endParaRPr lang="en-GB" sz="2000" dirty="0"/>
          </a:p>
          <a:p>
            <a:r>
              <a:rPr lang="en-GB" sz="2000" dirty="0"/>
              <a:t>But remember:</a:t>
            </a:r>
            <a:br>
              <a:rPr lang="en-GB" sz="2000" dirty="0"/>
            </a:br>
            <a:r>
              <a:rPr lang="en-GB" sz="2000" dirty="0"/>
              <a:t>           </a:t>
            </a:r>
            <a:r>
              <a:rPr lang="en-GB" sz="2000" b="1" dirty="0"/>
              <a:t>results of scientific experiments are random</a:t>
            </a:r>
          </a:p>
          <a:p>
            <a:endParaRPr lang="en-GB" sz="2000" dirty="0"/>
          </a:p>
          <a:p>
            <a:r>
              <a:rPr lang="en-GB" sz="2000" dirty="0"/>
              <a:t>Most published work over-estimates effects and under-estimates variance</a:t>
            </a:r>
          </a:p>
          <a:p>
            <a:endParaRPr lang="en-GB" sz="2000" dirty="0"/>
          </a:p>
          <a:p>
            <a:r>
              <a:rPr lang="en-GB" sz="2000" dirty="0"/>
              <a:t>And If p=0.048 in a previous study, then the power for that study was almost exactly 50%.  Can you think why?</a:t>
            </a:r>
          </a:p>
          <a:p>
            <a:endParaRPr lang="en-GB" sz="2000" dirty="0"/>
          </a:p>
          <a:p>
            <a:r>
              <a:rPr lang="en-GB" sz="2000" dirty="0"/>
              <a:t>So you can conclude the original study was underpowered and they got ‘lucky’ or likely to be a false positive, but in any case, you need more than they did.</a:t>
            </a:r>
          </a:p>
          <a:p>
            <a:endParaRPr lang="en-GB" sz="2000" dirty="0"/>
          </a:p>
          <a:p>
            <a:r>
              <a:rPr lang="en-GB" sz="2000" dirty="0"/>
              <a:t>(A p-value of 0.005 corresponds to 80% power at p=0.05)</a:t>
            </a:r>
          </a:p>
        </p:txBody>
      </p:sp>
    </p:spTree>
    <p:extLst>
      <p:ext uri="{BB962C8B-B14F-4D97-AF65-F5344CB8AC3E}">
        <p14:creationId xmlns:p14="http://schemas.microsoft.com/office/powerpoint/2010/main" val="38268318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C1334F8B-CDB4-417C-9B15-1FF71AF5D122}"/>
              </a:ext>
            </a:extLst>
          </p:cNvPr>
          <p:cNvSpPr>
            <a:spLocks noGrp="1"/>
          </p:cNvSpPr>
          <p:nvPr>
            <p:ph type="title"/>
          </p:nvPr>
        </p:nvSpPr>
        <p:spPr>
          <a:xfrm>
            <a:off x="904877" y="2415322"/>
            <a:ext cx="3451730" cy="2399869"/>
          </a:xfrm>
        </p:spPr>
        <p:txBody>
          <a:bodyPr>
            <a:normAutofit/>
          </a:bodyPr>
          <a:lstStyle/>
          <a:p>
            <a:pPr algn="ctr"/>
            <a:r>
              <a:rPr lang="en-GB" sz="3400" dirty="0">
                <a:solidFill>
                  <a:srgbClr val="FFFFFF"/>
                </a:solidFill>
              </a:rPr>
              <a:t>“Its OK, we’ll repeat the experiment to confirm it afterwards”</a:t>
            </a:r>
          </a:p>
        </p:txBody>
      </p:sp>
      <p:sp>
        <p:nvSpPr>
          <p:cNvPr id="37" name="Content Placeholder 2">
            <a:extLst>
              <a:ext uri="{FF2B5EF4-FFF2-40B4-BE49-F238E27FC236}">
                <a16:creationId xmlns:a16="http://schemas.microsoft.com/office/drawing/2014/main" id="{AB9A4444-9670-4CC7-A00C-4E2B60F647EC}"/>
              </a:ext>
            </a:extLst>
          </p:cNvPr>
          <p:cNvSpPr>
            <a:spLocks noGrp="1"/>
          </p:cNvSpPr>
          <p:nvPr>
            <p:ph idx="1"/>
          </p:nvPr>
        </p:nvSpPr>
        <p:spPr>
          <a:xfrm>
            <a:off x="5120640" y="552451"/>
            <a:ext cx="6281928" cy="5838823"/>
          </a:xfrm>
        </p:spPr>
        <p:txBody>
          <a:bodyPr anchor="ctr">
            <a:normAutofit fontScale="92500" lnSpcReduction="20000"/>
          </a:bodyPr>
          <a:lstStyle/>
          <a:p>
            <a:pPr marL="0" indent="0">
              <a:buNone/>
            </a:pPr>
            <a:r>
              <a:rPr lang="en-GB" sz="2400" dirty="0"/>
              <a:t>What are you really doing here?</a:t>
            </a:r>
            <a:br>
              <a:rPr lang="en-GB" sz="2400" dirty="0"/>
            </a:br>
            <a:r>
              <a:rPr lang="en-GB" sz="2400" dirty="0"/>
              <a:t>What do you learn from doing this repeat?</a:t>
            </a:r>
          </a:p>
          <a:p>
            <a:endParaRPr lang="en-GB" sz="2400" dirty="0"/>
          </a:p>
          <a:p>
            <a:pPr marL="0" indent="0">
              <a:buNone/>
            </a:pPr>
            <a:r>
              <a:rPr lang="en-GB" sz="2400" dirty="0"/>
              <a:t>Why don’t you believe the first experiment?  Fix the issue?</a:t>
            </a:r>
          </a:p>
          <a:p>
            <a:endParaRPr lang="en-GB" sz="2400" dirty="0"/>
          </a:p>
          <a:p>
            <a:r>
              <a:rPr lang="en-GB" sz="2400" dirty="0"/>
              <a:t>If you repeat an underpowered experiment, your chance of success is low even if the effect is real.  </a:t>
            </a:r>
          </a:p>
          <a:p>
            <a:r>
              <a:rPr lang="en-GB" sz="2400" dirty="0"/>
              <a:t>If you repeat a properly powered experiment, then you’ve wasted your time.</a:t>
            </a:r>
          </a:p>
          <a:p>
            <a:r>
              <a:rPr lang="en-GB" sz="2400" dirty="0"/>
              <a:t>By analysing individually you miss out on the benefits of the repeats!</a:t>
            </a:r>
          </a:p>
          <a:p>
            <a:r>
              <a:rPr lang="en-GB" sz="2400" dirty="0"/>
              <a:t>What you are really doing is a weird two-stage design (how do you get your effect estimates?).  Difficult to understand the statistical properties of this.</a:t>
            </a:r>
          </a:p>
          <a:p>
            <a:endParaRPr lang="en-GB" sz="2400" dirty="0"/>
          </a:p>
          <a:p>
            <a:pPr marL="0" indent="0">
              <a:buNone/>
            </a:pPr>
            <a:r>
              <a:rPr lang="en-GB" sz="2400" dirty="0"/>
              <a:t>Design it properly to begin with?</a:t>
            </a:r>
          </a:p>
        </p:txBody>
      </p:sp>
    </p:spTree>
    <p:extLst>
      <p:ext uri="{BB962C8B-B14F-4D97-AF65-F5344CB8AC3E}">
        <p14:creationId xmlns:p14="http://schemas.microsoft.com/office/powerpoint/2010/main" val="388341422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C4F7-5A2D-4C50-8780-A4D291B63D96}"/>
              </a:ext>
            </a:extLst>
          </p:cNvPr>
          <p:cNvSpPr>
            <a:spLocks noGrp="1"/>
          </p:cNvSpPr>
          <p:nvPr>
            <p:ph type="title"/>
          </p:nvPr>
        </p:nvSpPr>
        <p:spPr/>
        <p:txBody>
          <a:bodyPr/>
          <a:lstStyle/>
          <a:p>
            <a:r>
              <a:rPr lang="en-GB" dirty="0"/>
              <a:t>The ‘it’s OK we’ll repeat it afterwards’ design</a:t>
            </a:r>
          </a:p>
        </p:txBody>
      </p:sp>
      <p:sp>
        <p:nvSpPr>
          <p:cNvPr id="4" name="Rectangle 3">
            <a:extLst>
              <a:ext uri="{FF2B5EF4-FFF2-40B4-BE49-F238E27FC236}">
                <a16:creationId xmlns:a16="http://schemas.microsoft.com/office/drawing/2014/main" id="{0AAA7B2F-5CB5-4DF4-98E8-371346CF08AD}"/>
              </a:ext>
            </a:extLst>
          </p:cNvPr>
          <p:cNvSpPr/>
          <p:nvPr/>
        </p:nvSpPr>
        <p:spPr>
          <a:xfrm>
            <a:off x="1001483" y="1934482"/>
            <a:ext cx="1426029" cy="1023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Test 1</a:t>
            </a:r>
          </a:p>
        </p:txBody>
      </p:sp>
      <p:cxnSp>
        <p:nvCxnSpPr>
          <p:cNvPr id="6" name="Straight Arrow Connector 5">
            <a:extLst>
              <a:ext uri="{FF2B5EF4-FFF2-40B4-BE49-F238E27FC236}">
                <a16:creationId xmlns:a16="http://schemas.microsoft.com/office/drawing/2014/main" id="{C0F78F08-BD06-480C-9E56-55C9A2B9F797}"/>
              </a:ext>
            </a:extLst>
          </p:cNvPr>
          <p:cNvCxnSpPr>
            <a:cxnSpLocks/>
            <a:stCxn id="4" idx="3"/>
            <a:endCxn id="7" idx="1"/>
          </p:cNvCxnSpPr>
          <p:nvPr/>
        </p:nvCxnSpPr>
        <p:spPr>
          <a:xfrm>
            <a:off x="2427512" y="2446111"/>
            <a:ext cx="18569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E465B5A-8B31-4708-8A78-4FC43F80AF0D}"/>
              </a:ext>
            </a:extLst>
          </p:cNvPr>
          <p:cNvSpPr/>
          <p:nvPr/>
        </p:nvSpPr>
        <p:spPr>
          <a:xfrm>
            <a:off x="4284497" y="1934482"/>
            <a:ext cx="1114815" cy="1023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Test 2</a:t>
            </a:r>
          </a:p>
        </p:txBody>
      </p:sp>
      <p:cxnSp>
        <p:nvCxnSpPr>
          <p:cNvPr id="8" name="Straight Arrow Connector 7">
            <a:extLst>
              <a:ext uri="{FF2B5EF4-FFF2-40B4-BE49-F238E27FC236}">
                <a16:creationId xmlns:a16="http://schemas.microsoft.com/office/drawing/2014/main" id="{CAFB9089-97E5-46CA-AD54-F3F7DF4FDCE8}"/>
              </a:ext>
            </a:extLst>
          </p:cNvPr>
          <p:cNvCxnSpPr>
            <a:cxnSpLocks/>
            <a:stCxn id="7" idx="3"/>
            <a:endCxn id="17" idx="1"/>
          </p:cNvCxnSpPr>
          <p:nvPr/>
        </p:nvCxnSpPr>
        <p:spPr>
          <a:xfrm flipV="1">
            <a:off x="5399312" y="2435988"/>
            <a:ext cx="2576157" cy="10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98EC22E-0C31-41C0-B294-C83D5C15AF20}"/>
              </a:ext>
            </a:extLst>
          </p:cNvPr>
          <p:cNvCxnSpPr>
            <a:cxnSpLocks/>
            <a:stCxn id="4" idx="2"/>
          </p:cNvCxnSpPr>
          <p:nvPr/>
        </p:nvCxnSpPr>
        <p:spPr>
          <a:xfrm>
            <a:off x="1714498" y="2957739"/>
            <a:ext cx="0" cy="99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3ECD9F-D661-4F43-A728-A37B74721C34}"/>
              </a:ext>
            </a:extLst>
          </p:cNvPr>
          <p:cNvCxnSpPr>
            <a:cxnSpLocks/>
            <a:stCxn id="7" idx="2"/>
          </p:cNvCxnSpPr>
          <p:nvPr/>
        </p:nvCxnSpPr>
        <p:spPr>
          <a:xfrm>
            <a:off x="4841905" y="2957739"/>
            <a:ext cx="0" cy="99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C5AEEFC-09C0-4CBD-BAB7-0B8E0FA0C7F0}"/>
              </a:ext>
            </a:extLst>
          </p:cNvPr>
          <p:cNvSpPr/>
          <p:nvPr/>
        </p:nvSpPr>
        <p:spPr>
          <a:xfrm>
            <a:off x="7975469" y="1869935"/>
            <a:ext cx="1426029" cy="1132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Success!</a:t>
            </a:r>
          </a:p>
          <a:p>
            <a:pPr algn="ctr"/>
            <a:r>
              <a:rPr lang="en-GB" dirty="0">
                <a:sym typeface="Wingdings" panose="05000000000000000000" pitchFamily="2" charset="2"/>
              </a:rPr>
              <a:t> </a:t>
            </a:r>
            <a:endParaRPr lang="en-GB" dirty="0"/>
          </a:p>
        </p:txBody>
      </p:sp>
      <p:sp>
        <p:nvSpPr>
          <p:cNvPr id="18" name="Rectangle 17">
            <a:extLst>
              <a:ext uri="{FF2B5EF4-FFF2-40B4-BE49-F238E27FC236}">
                <a16:creationId xmlns:a16="http://schemas.microsoft.com/office/drawing/2014/main" id="{FA247523-22FD-4FF7-A369-B686DBC443B4}"/>
              </a:ext>
            </a:extLst>
          </p:cNvPr>
          <p:cNvSpPr/>
          <p:nvPr/>
        </p:nvSpPr>
        <p:spPr>
          <a:xfrm>
            <a:off x="1001483" y="3948341"/>
            <a:ext cx="4811488" cy="674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Failure</a:t>
            </a:r>
          </a:p>
          <a:p>
            <a:pPr algn="ctr"/>
            <a:r>
              <a:rPr lang="en-GB" dirty="0">
                <a:sym typeface="Wingdings" panose="05000000000000000000" pitchFamily="2" charset="2"/>
              </a:rPr>
              <a:t></a:t>
            </a:r>
            <a:endParaRPr lang="en-GB" dirty="0"/>
          </a:p>
        </p:txBody>
      </p:sp>
      <p:sp>
        <p:nvSpPr>
          <p:cNvPr id="23" name="TextBox 22">
            <a:extLst>
              <a:ext uri="{FF2B5EF4-FFF2-40B4-BE49-F238E27FC236}">
                <a16:creationId xmlns:a16="http://schemas.microsoft.com/office/drawing/2014/main" id="{4A167646-3CE1-4D33-997B-A4B0A59DB6AD}"/>
              </a:ext>
            </a:extLst>
          </p:cNvPr>
          <p:cNvSpPr txBox="1"/>
          <p:nvPr/>
        </p:nvSpPr>
        <p:spPr>
          <a:xfrm>
            <a:off x="2790502" y="2076778"/>
            <a:ext cx="830677" cy="369332"/>
          </a:xfrm>
          <a:prstGeom prst="rect">
            <a:avLst/>
          </a:prstGeom>
          <a:noFill/>
        </p:spPr>
        <p:txBody>
          <a:bodyPr wrap="none" rtlCol="0">
            <a:spAutoFit/>
          </a:bodyPr>
          <a:lstStyle/>
          <a:p>
            <a:r>
              <a:rPr lang="en-GB" dirty="0"/>
              <a:t>p&lt;0.05</a:t>
            </a:r>
          </a:p>
        </p:txBody>
      </p:sp>
      <p:sp>
        <p:nvSpPr>
          <p:cNvPr id="24" name="TextBox 23">
            <a:extLst>
              <a:ext uri="{FF2B5EF4-FFF2-40B4-BE49-F238E27FC236}">
                <a16:creationId xmlns:a16="http://schemas.microsoft.com/office/drawing/2014/main" id="{DC9CEEBB-C4D0-44D0-BD82-BA9EF138131D}"/>
              </a:ext>
            </a:extLst>
          </p:cNvPr>
          <p:cNvSpPr txBox="1"/>
          <p:nvPr/>
        </p:nvSpPr>
        <p:spPr>
          <a:xfrm>
            <a:off x="5811288" y="2076778"/>
            <a:ext cx="830677" cy="369332"/>
          </a:xfrm>
          <a:prstGeom prst="rect">
            <a:avLst/>
          </a:prstGeom>
          <a:noFill/>
        </p:spPr>
        <p:txBody>
          <a:bodyPr wrap="none" rtlCol="0">
            <a:spAutoFit/>
          </a:bodyPr>
          <a:lstStyle/>
          <a:p>
            <a:r>
              <a:rPr lang="en-GB" dirty="0"/>
              <a:t>p&lt;0.05</a:t>
            </a:r>
          </a:p>
        </p:txBody>
      </p:sp>
      <p:sp>
        <p:nvSpPr>
          <p:cNvPr id="25" name="TextBox 24">
            <a:extLst>
              <a:ext uri="{FF2B5EF4-FFF2-40B4-BE49-F238E27FC236}">
                <a16:creationId xmlns:a16="http://schemas.microsoft.com/office/drawing/2014/main" id="{FACF8B01-0321-4B54-96C2-B2F1E4664C6E}"/>
              </a:ext>
            </a:extLst>
          </p:cNvPr>
          <p:cNvSpPr txBox="1"/>
          <p:nvPr/>
        </p:nvSpPr>
        <p:spPr>
          <a:xfrm>
            <a:off x="1714498" y="3181287"/>
            <a:ext cx="1611531" cy="646331"/>
          </a:xfrm>
          <a:prstGeom prst="rect">
            <a:avLst/>
          </a:prstGeom>
          <a:noFill/>
        </p:spPr>
        <p:txBody>
          <a:bodyPr wrap="none" rtlCol="0">
            <a:spAutoFit/>
          </a:bodyPr>
          <a:lstStyle/>
          <a:p>
            <a:r>
              <a:rPr lang="en-GB" dirty="0"/>
              <a:t>p&gt;0.05</a:t>
            </a:r>
          </a:p>
          <a:p>
            <a:r>
              <a:rPr lang="en-GB" dirty="0"/>
              <a:t>(nothing there)</a:t>
            </a:r>
          </a:p>
        </p:txBody>
      </p:sp>
      <p:sp>
        <p:nvSpPr>
          <p:cNvPr id="26" name="TextBox 25">
            <a:extLst>
              <a:ext uri="{FF2B5EF4-FFF2-40B4-BE49-F238E27FC236}">
                <a16:creationId xmlns:a16="http://schemas.microsoft.com/office/drawing/2014/main" id="{910271C6-EFD3-48C3-ADD3-AE6B9C0A7352}"/>
              </a:ext>
            </a:extLst>
          </p:cNvPr>
          <p:cNvSpPr txBox="1"/>
          <p:nvPr/>
        </p:nvSpPr>
        <p:spPr>
          <a:xfrm>
            <a:off x="4957243" y="3181287"/>
            <a:ext cx="3796552" cy="646331"/>
          </a:xfrm>
          <a:prstGeom prst="rect">
            <a:avLst/>
          </a:prstGeom>
          <a:noFill/>
        </p:spPr>
        <p:txBody>
          <a:bodyPr wrap="none" rtlCol="0">
            <a:spAutoFit/>
          </a:bodyPr>
          <a:lstStyle/>
          <a:p>
            <a:r>
              <a:rPr lang="en-GB" dirty="0"/>
              <a:t>p&gt;0.05</a:t>
            </a:r>
          </a:p>
          <a:p>
            <a:r>
              <a:rPr lang="en-GB" dirty="0"/>
              <a:t>(must have been a fluke or something)</a:t>
            </a:r>
          </a:p>
        </p:txBody>
      </p:sp>
      <p:sp>
        <p:nvSpPr>
          <p:cNvPr id="29" name="TextBox 28">
            <a:extLst>
              <a:ext uri="{FF2B5EF4-FFF2-40B4-BE49-F238E27FC236}">
                <a16:creationId xmlns:a16="http://schemas.microsoft.com/office/drawing/2014/main" id="{C04B038C-B0A5-4370-945E-984FDCF073D5}"/>
              </a:ext>
            </a:extLst>
          </p:cNvPr>
          <p:cNvSpPr txBox="1"/>
          <p:nvPr/>
        </p:nvSpPr>
        <p:spPr>
          <a:xfrm>
            <a:off x="2554002" y="2474500"/>
            <a:ext cx="1604005" cy="923330"/>
          </a:xfrm>
          <a:prstGeom prst="rect">
            <a:avLst/>
          </a:prstGeom>
          <a:noFill/>
        </p:spPr>
        <p:txBody>
          <a:bodyPr wrap="square" rtlCol="0">
            <a:spAutoFit/>
          </a:bodyPr>
          <a:lstStyle/>
          <a:p>
            <a:r>
              <a:rPr lang="en-GB" dirty="0"/>
              <a:t>Power=80%</a:t>
            </a:r>
          </a:p>
          <a:p>
            <a:r>
              <a:rPr lang="en-GB" dirty="0"/>
              <a:t>(ok but I don’t trust myself)</a:t>
            </a:r>
          </a:p>
        </p:txBody>
      </p:sp>
      <p:sp>
        <p:nvSpPr>
          <p:cNvPr id="30" name="TextBox 29">
            <a:extLst>
              <a:ext uri="{FF2B5EF4-FFF2-40B4-BE49-F238E27FC236}">
                <a16:creationId xmlns:a16="http://schemas.microsoft.com/office/drawing/2014/main" id="{049421DD-AC15-4C5F-8144-4794BA127C8F}"/>
              </a:ext>
            </a:extLst>
          </p:cNvPr>
          <p:cNvSpPr txBox="1"/>
          <p:nvPr/>
        </p:nvSpPr>
        <p:spPr>
          <a:xfrm>
            <a:off x="5820884" y="2454407"/>
            <a:ext cx="1995418" cy="646331"/>
          </a:xfrm>
          <a:prstGeom prst="rect">
            <a:avLst/>
          </a:prstGeom>
          <a:noFill/>
        </p:spPr>
        <p:txBody>
          <a:bodyPr wrap="none" rtlCol="0">
            <a:spAutoFit/>
          </a:bodyPr>
          <a:lstStyle/>
          <a:p>
            <a:r>
              <a:rPr lang="en-GB" dirty="0"/>
              <a:t>Power=80%</a:t>
            </a:r>
          </a:p>
          <a:p>
            <a:r>
              <a:rPr lang="en-GB" dirty="0"/>
              <a:t>(well that settles it)</a:t>
            </a:r>
          </a:p>
        </p:txBody>
      </p:sp>
      <p:sp>
        <p:nvSpPr>
          <p:cNvPr id="31" name="TextBox 30">
            <a:extLst>
              <a:ext uri="{FF2B5EF4-FFF2-40B4-BE49-F238E27FC236}">
                <a16:creationId xmlns:a16="http://schemas.microsoft.com/office/drawing/2014/main" id="{C242C057-A462-4505-9AB6-075D8D47E5F3}"/>
              </a:ext>
            </a:extLst>
          </p:cNvPr>
          <p:cNvSpPr txBox="1"/>
          <p:nvPr/>
        </p:nvSpPr>
        <p:spPr>
          <a:xfrm>
            <a:off x="7157376" y="4285793"/>
            <a:ext cx="3796552"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Consider what we learnt about repeatability of studies from the first session.</a:t>
            </a:r>
          </a:p>
          <a:p>
            <a:endParaRPr lang="en-GB" dirty="0"/>
          </a:p>
          <a:p>
            <a:r>
              <a:rPr lang="en-GB" dirty="0"/>
              <a:t>If you have enough samples for two experiments, then run two studies or a proper adaptive design.</a:t>
            </a:r>
          </a:p>
        </p:txBody>
      </p:sp>
      <p:sp>
        <p:nvSpPr>
          <p:cNvPr id="19" name="TextBox 18">
            <a:extLst>
              <a:ext uri="{FF2B5EF4-FFF2-40B4-BE49-F238E27FC236}">
                <a16:creationId xmlns:a16="http://schemas.microsoft.com/office/drawing/2014/main" id="{96E743D7-2195-44FD-95B1-F593D6229801}"/>
              </a:ext>
            </a:extLst>
          </p:cNvPr>
          <p:cNvSpPr txBox="1"/>
          <p:nvPr/>
        </p:nvSpPr>
        <p:spPr>
          <a:xfrm>
            <a:off x="1141332" y="5013683"/>
            <a:ext cx="4129015" cy="1200329"/>
          </a:xfrm>
          <a:prstGeom prst="rect">
            <a:avLst/>
          </a:prstGeom>
          <a:noFill/>
        </p:spPr>
        <p:txBody>
          <a:bodyPr wrap="none" rtlCol="0">
            <a:spAutoFit/>
          </a:bodyPr>
          <a:lstStyle/>
          <a:p>
            <a:r>
              <a:rPr lang="en-GB" dirty="0"/>
              <a:t>What is the power and size of this design?</a:t>
            </a:r>
          </a:p>
          <a:p>
            <a:r>
              <a:rPr lang="en-GB" dirty="0"/>
              <a:t>Power = 64%</a:t>
            </a:r>
          </a:p>
          <a:p>
            <a:r>
              <a:rPr lang="en-GB" dirty="0"/>
              <a:t>Size = 0.0025</a:t>
            </a:r>
          </a:p>
          <a:p>
            <a:r>
              <a:rPr lang="en-GB" dirty="0"/>
              <a:t>Was this the intention?</a:t>
            </a:r>
          </a:p>
        </p:txBody>
      </p:sp>
    </p:spTree>
    <p:extLst>
      <p:ext uri="{BB962C8B-B14F-4D97-AF65-F5344CB8AC3E}">
        <p14:creationId xmlns:p14="http://schemas.microsoft.com/office/powerpoint/2010/main" val="29785198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C1334F8B-CDB4-417C-9B15-1FF71AF5D122}"/>
              </a:ext>
            </a:extLst>
          </p:cNvPr>
          <p:cNvSpPr>
            <a:spLocks noGrp="1"/>
          </p:cNvSpPr>
          <p:nvPr>
            <p:ph type="title"/>
          </p:nvPr>
        </p:nvSpPr>
        <p:spPr>
          <a:xfrm>
            <a:off x="904877" y="2415322"/>
            <a:ext cx="3451730" cy="2399869"/>
          </a:xfrm>
        </p:spPr>
        <p:txBody>
          <a:bodyPr>
            <a:normAutofit/>
          </a:bodyPr>
          <a:lstStyle/>
          <a:p>
            <a:pPr algn="ctr"/>
            <a:r>
              <a:rPr lang="en-GB" sz="3400" dirty="0">
                <a:solidFill>
                  <a:srgbClr val="FFFFFF"/>
                </a:solidFill>
              </a:rPr>
              <a:t>“I don’t care how different, I just want to show they are different…”</a:t>
            </a:r>
          </a:p>
        </p:txBody>
      </p:sp>
      <p:sp>
        <p:nvSpPr>
          <p:cNvPr id="37" name="Content Placeholder 2">
            <a:extLst>
              <a:ext uri="{FF2B5EF4-FFF2-40B4-BE49-F238E27FC236}">
                <a16:creationId xmlns:a16="http://schemas.microsoft.com/office/drawing/2014/main" id="{AB9A4444-9670-4CC7-A00C-4E2B60F647EC}"/>
              </a:ext>
            </a:extLst>
          </p:cNvPr>
          <p:cNvSpPr>
            <a:spLocks noGrp="1"/>
          </p:cNvSpPr>
          <p:nvPr>
            <p:ph idx="1"/>
          </p:nvPr>
        </p:nvSpPr>
        <p:spPr>
          <a:xfrm>
            <a:off x="5120640" y="552451"/>
            <a:ext cx="6281928" cy="5838823"/>
          </a:xfrm>
        </p:spPr>
        <p:txBody>
          <a:bodyPr anchor="ctr">
            <a:normAutofit/>
          </a:bodyPr>
          <a:lstStyle/>
          <a:p>
            <a:pPr marL="0" indent="0">
              <a:buNone/>
            </a:pPr>
            <a:r>
              <a:rPr lang="en-GB" sz="2400" dirty="0"/>
              <a:t>An argument against needing to think about minimum important differences.</a:t>
            </a:r>
          </a:p>
          <a:p>
            <a:pPr marL="0" indent="0">
              <a:buNone/>
            </a:pPr>
            <a:endParaRPr lang="en-GB" sz="2400" dirty="0"/>
          </a:p>
          <a:p>
            <a:pPr marL="0" indent="0">
              <a:buNone/>
            </a:pPr>
            <a:r>
              <a:rPr lang="en-GB" sz="2400" dirty="0"/>
              <a:t>Reasonable on the face of it…</a:t>
            </a:r>
          </a:p>
          <a:p>
            <a:pPr marL="0" indent="0">
              <a:buNone/>
            </a:pPr>
            <a:endParaRPr lang="en-GB" sz="2400" dirty="0"/>
          </a:p>
          <a:p>
            <a:pPr marL="0" indent="0">
              <a:buNone/>
            </a:pPr>
            <a:r>
              <a:rPr lang="en-GB" sz="2400" dirty="0"/>
              <a:t>But…</a:t>
            </a:r>
          </a:p>
          <a:p>
            <a:pPr marL="0" indent="0">
              <a:buNone/>
            </a:pPr>
            <a:endParaRPr lang="en-GB" sz="2400" dirty="0"/>
          </a:p>
          <a:p>
            <a:pPr marL="0" indent="0">
              <a:buNone/>
            </a:pPr>
            <a:r>
              <a:rPr lang="en-GB" sz="2400" dirty="0"/>
              <a:t>…given enough data, null hypothesis is always false</a:t>
            </a:r>
          </a:p>
          <a:p>
            <a:pPr marL="0" indent="0">
              <a:buNone/>
            </a:pPr>
            <a:endParaRPr lang="en-GB" sz="2400" dirty="0"/>
          </a:p>
          <a:p>
            <a:pPr marL="0" indent="0">
              <a:buNone/>
            </a:pPr>
            <a:r>
              <a:rPr lang="en-GB" sz="2400" dirty="0"/>
              <a:t>That is, </a:t>
            </a:r>
            <a:r>
              <a:rPr lang="en-GB" sz="2400" b="1" i="1" dirty="0"/>
              <a:t>every</a:t>
            </a:r>
            <a:r>
              <a:rPr lang="en-GB" sz="2400" dirty="0"/>
              <a:t> intervention makes at least some difference to an outcome.</a:t>
            </a:r>
          </a:p>
        </p:txBody>
      </p:sp>
    </p:spTree>
    <p:extLst>
      <p:ext uri="{BB962C8B-B14F-4D97-AF65-F5344CB8AC3E}">
        <p14:creationId xmlns:p14="http://schemas.microsoft.com/office/powerpoint/2010/main" val="5839297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03E3F-AE4B-48DD-8AA5-81D0B92DEA4B}"/>
              </a:ext>
            </a:extLst>
          </p:cNvPr>
          <p:cNvSpPr>
            <a:spLocks noGrp="1"/>
          </p:cNvSpPr>
          <p:nvPr>
            <p:ph type="title"/>
          </p:nvPr>
        </p:nvSpPr>
        <p:spPr>
          <a:xfrm>
            <a:off x="838199" y="963877"/>
            <a:ext cx="3621185" cy="4930246"/>
          </a:xfrm>
        </p:spPr>
        <p:txBody>
          <a:bodyPr>
            <a:normAutofit/>
          </a:bodyPr>
          <a:lstStyle/>
          <a:p>
            <a:r>
              <a:rPr lang="en-GB" sz="3600" dirty="0">
                <a:solidFill>
                  <a:schemeClr val="accent1"/>
                </a:solidFill>
              </a:rPr>
              <a:t>“If we see an effect even in an underpowered study, then it </a:t>
            </a:r>
            <a:r>
              <a:rPr lang="en-GB" sz="3600" b="1" i="1" dirty="0">
                <a:solidFill>
                  <a:schemeClr val="accent1"/>
                </a:solidFill>
              </a:rPr>
              <a:t>must </a:t>
            </a:r>
            <a:r>
              <a:rPr lang="en-GB" sz="3600" dirty="0">
                <a:solidFill>
                  <a:schemeClr val="accent1"/>
                </a:solidFill>
              </a:rPr>
              <a:t>be real”</a:t>
            </a:r>
            <a:br>
              <a:rPr lang="en-GB" sz="3600" dirty="0">
                <a:solidFill>
                  <a:schemeClr val="accent1"/>
                </a:solidFill>
              </a:rPr>
            </a:br>
            <a:r>
              <a:rPr lang="en-GB" sz="3600" dirty="0">
                <a:solidFill>
                  <a:schemeClr val="accent1"/>
                </a:solidFill>
              </a:rPr>
              <a:t>	</a:t>
            </a:r>
            <a:r>
              <a:rPr lang="en-GB" sz="3600" i="1" dirty="0">
                <a:solidFill>
                  <a:schemeClr val="accent1"/>
                </a:solidFill>
              </a:rPr>
              <a:t>- me in less enlightened times</a:t>
            </a:r>
          </a:p>
        </p:txBody>
      </p:sp>
      <p:cxnSp>
        <p:nvCxnSpPr>
          <p:cNvPr id="19"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472B98-4EAA-4FD9-A396-79D3654A0DFE}"/>
              </a:ext>
            </a:extLst>
          </p:cNvPr>
          <p:cNvSpPr>
            <a:spLocks noGrp="1"/>
          </p:cNvSpPr>
          <p:nvPr>
            <p:ph idx="1"/>
          </p:nvPr>
        </p:nvSpPr>
        <p:spPr>
          <a:xfrm>
            <a:off x="4976031" y="963877"/>
            <a:ext cx="6377769" cy="4930246"/>
          </a:xfrm>
        </p:spPr>
        <p:txBody>
          <a:bodyPr anchor="ctr">
            <a:normAutofit lnSpcReduction="10000"/>
          </a:bodyPr>
          <a:lstStyle/>
          <a:p>
            <a:r>
              <a:rPr lang="en-GB" dirty="0"/>
              <a:t>Sort of intuitively correct?</a:t>
            </a:r>
          </a:p>
          <a:p>
            <a:endParaRPr lang="en-GB" dirty="0"/>
          </a:p>
          <a:p>
            <a:r>
              <a:rPr lang="en-GB" dirty="0"/>
              <a:t>But NO!</a:t>
            </a:r>
          </a:p>
          <a:p>
            <a:endParaRPr lang="en-GB" dirty="0"/>
          </a:p>
          <a:p>
            <a:r>
              <a:rPr lang="en-GB" dirty="0"/>
              <a:t>We have seen that underpowered studies are more likely to throw false positives</a:t>
            </a:r>
          </a:p>
          <a:p>
            <a:endParaRPr lang="en-GB" dirty="0"/>
          </a:p>
          <a:p>
            <a:r>
              <a:rPr lang="en-GB" dirty="0"/>
              <a:t>A very large observed effect is highly likely to be a false positive if your prior belief is that the true effect is small..</a:t>
            </a:r>
          </a:p>
        </p:txBody>
      </p:sp>
    </p:spTree>
    <p:extLst>
      <p:ext uri="{BB962C8B-B14F-4D97-AF65-F5344CB8AC3E}">
        <p14:creationId xmlns:p14="http://schemas.microsoft.com/office/powerpoint/2010/main" val="24464745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24A75A-793E-4095-97EC-3D0E85DF1A67}"/>
              </a:ext>
            </a:extLst>
          </p:cNvPr>
          <p:cNvSpPr>
            <a:spLocks noGrp="1"/>
          </p:cNvSpPr>
          <p:nvPr>
            <p:ph type="title"/>
          </p:nvPr>
        </p:nvSpPr>
        <p:spPr>
          <a:xfrm>
            <a:off x="578370" y="1647241"/>
            <a:ext cx="3669161" cy="3286110"/>
          </a:xfrm>
        </p:spPr>
        <p:txBody>
          <a:bodyPr>
            <a:normAutofit/>
          </a:bodyPr>
          <a:lstStyle/>
          <a:p>
            <a:r>
              <a:rPr lang="en-GB" sz="3600" dirty="0">
                <a:solidFill>
                  <a:srgbClr val="FFFFFF"/>
                </a:solidFill>
              </a:rPr>
              <a:t>“My grant is due next week, I’m using five mice, can I have a power calculation to justify this?”</a:t>
            </a:r>
          </a:p>
        </p:txBody>
      </p:sp>
      <p:sp>
        <p:nvSpPr>
          <p:cNvPr id="3" name="Content Placeholder 2">
            <a:extLst>
              <a:ext uri="{FF2B5EF4-FFF2-40B4-BE49-F238E27FC236}">
                <a16:creationId xmlns:a16="http://schemas.microsoft.com/office/drawing/2014/main" id="{1CD8D5D5-3795-4316-810B-5503BBF16A39}"/>
              </a:ext>
            </a:extLst>
          </p:cNvPr>
          <p:cNvSpPr>
            <a:spLocks noGrp="1"/>
          </p:cNvSpPr>
          <p:nvPr>
            <p:ph idx="1"/>
          </p:nvPr>
        </p:nvSpPr>
        <p:spPr>
          <a:xfrm>
            <a:off x="5594555" y="334297"/>
            <a:ext cx="5802103" cy="6115663"/>
          </a:xfrm>
        </p:spPr>
        <p:txBody>
          <a:bodyPr anchor="ctr">
            <a:normAutofit/>
          </a:bodyPr>
          <a:lstStyle/>
          <a:p>
            <a:r>
              <a:rPr lang="en-GB" sz="2200" b="1" dirty="0">
                <a:solidFill>
                  <a:srgbClr val="000000"/>
                </a:solidFill>
              </a:rPr>
              <a:t>Previously:  </a:t>
            </a:r>
            <a:r>
              <a:rPr lang="en-GB" sz="2200" dirty="0">
                <a:solidFill>
                  <a:srgbClr val="000000"/>
                </a:solidFill>
              </a:rPr>
              <a:t>I have misgivings about this but I’ll see what I can do.</a:t>
            </a:r>
          </a:p>
          <a:p>
            <a:r>
              <a:rPr lang="en-GB" sz="2200" b="1" dirty="0">
                <a:solidFill>
                  <a:srgbClr val="000000"/>
                </a:solidFill>
              </a:rPr>
              <a:t>In future: </a:t>
            </a:r>
            <a:r>
              <a:rPr lang="en-GB" sz="2200" dirty="0">
                <a:solidFill>
                  <a:srgbClr val="000000"/>
                </a:solidFill>
              </a:rPr>
              <a:t>No.</a:t>
            </a:r>
          </a:p>
          <a:p>
            <a:endParaRPr lang="en-GB" sz="2200" dirty="0">
              <a:solidFill>
                <a:srgbClr val="000000"/>
              </a:solidFill>
            </a:endParaRPr>
          </a:p>
          <a:p>
            <a:pPr marL="0" indent="0">
              <a:buNone/>
            </a:pPr>
            <a:r>
              <a:rPr lang="en-GB" sz="2200" dirty="0">
                <a:solidFill>
                  <a:srgbClr val="000000"/>
                </a:solidFill>
              </a:rPr>
              <a:t>When in your project planning process should you think about sample size?</a:t>
            </a:r>
          </a:p>
          <a:p>
            <a:r>
              <a:rPr lang="en-GB" sz="2200" b="1" dirty="0">
                <a:solidFill>
                  <a:srgbClr val="000000"/>
                </a:solidFill>
              </a:rPr>
              <a:t>Keep in mind from the earliest stages of planning</a:t>
            </a:r>
          </a:p>
          <a:p>
            <a:r>
              <a:rPr lang="en-GB" sz="2200" b="1" dirty="0">
                <a:solidFill>
                  <a:srgbClr val="000000"/>
                </a:solidFill>
              </a:rPr>
              <a:t>Not </a:t>
            </a:r>
            <a:r>
              <a:rPr lang="en-GB" sz="2200" dirty="0">
                <a:solidFill>
                  <a:srgbClr val="000000"/>
                </a:solidFill>
              </a:rPr>
              <a:t>2 weeks before a grant deadline when all the costs are already done and you’re up to budget.</a:t>
            </a:r>
          </a:p>
          <a:p>
            <a:r>
              <a:rPr lang="en-GB" sz="2200" b="1" dirty="0">
                <a:solidFill>
                  <a:srgbClr val="000000"/>
                </a:solidFill>
              </a:rPr>
              <a:t>Not </a:t>
            </a:r>
            <a:r>
              <a:rPr lang="en-GB" sz="2200" dirty="0">
                <a:solidFill>
                  <a:srgbClr val="000000"/>
                </a:solidFill>
              </a:rPr>
              <a:t>6 months into your  PhD project – what if it’s not feasible?</a:t>
            </a:r>
          </a:p>
          <a:p>
            <a:r>
              <a:rPr lang="en-GB" sz="2200" dirty="0">
                <a:solidFill>
                  <a:srgbClr val="000000"/>
                </a:solidFill>
              </a:rPr>
              <a:t>But </a:t>
            </a:r>
            <a:r>
              <a:rPr lang="en-GB" sz="2200" i="1" dirty="0">
                <a:solidFill>
                  <a:srgbClr val="000000"/>
                </a:solidFill>
              </a:rPr>
              <a:t>do </a:t>
            </a:r>
            <a:r>
              <a:rPr lang="en-GB" sz="2200" dirty="0">
                <a:solidFill>
                  <a:srgbClr val="000000"/>
                </a:solidFill>
              </a:rPr>
              <a:t>revisit at those times and whenever design decisions are being taken!</a:t>
            </a:r>
          </a:p>
        </p:txBody>
      </p:sp>
    </p:spTree>
    <p:extLst>
      <p:ext uri="{BB962C8B-B14F-4D97-AF65-F5344CB8AC3E}">
        <p14:creationId xmlns:p14="http://schemas.microsoft.com/office/powerpoint/2010/main" val="9425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7793-8DB8-4B34-9FFE-93EB8E70DBA7}"/>
              </a:ext>
            </a:extLst>
          </p:cNvPr>
          <p:cNvSpPr>
            <a:spLocks noGrp="1"/>
          </p:cNvSpPr>
          <p:nvPr>
            <p:ph type="title"/>
          </p:nvPr>
        </p:nvSpPr>
        <p:spPr/>
        <p:txBody>
          <a:bodyPr/>
          <a:lstStyle/>
          <a:p>
            <a:r>
              <a:rPr lang="en-GB" dirty="0"/>
              <a:t>“I want to describe the microbiome of older adults in Norfolk</a:t>
            </a:r>
            <a:r>
              <a:rPr lang="en-GB" i="1" dirty="0"/>
              <a:t>”</a:t>
            </a:r>
            <a:endParaRPr lang="en-GB" dirty="0"/>
          </a:p>
        </p:txBody>
      </p:sp>
      <p:sp>
        <p:nvSpPr>
          <p:cNvPr id="3" name="Content Placeholder 2">
            <a:extLst>
              <a:ext uri="{FF2B5EF4-FFF2-40B4-BE49-F238E27FC236}">
                <a16:creationId xmlns:a16="http://schemas.microsoft.com/office/drawing/2014/main" id="{CD77713D-EFED-4D9B-99DE-AF5B55BDE0E2}"/>
              </a:ext>
            </a:extLst>
          </p:cNvPr>
          <p:cNvSpPr>
            <a:spLocks noGrp="1"/>
          </p:cNvSpPr>
          <p:nvPr>
            <p:ph idx="1"/>
          </p:nvPr>
        </p:nvSpPr>
        <p:spPr>
          <a:xfrm>
            <a:off x="838200" y="1825625"/>
            <a:ext cx="10515600" cy="4897904"/>
          </a:xfrm>
        </p:spPr>
        <p:txBody>
          <a:bodyPr>
            <a:normAutofit fontScale="62500" lnSpcReduction="20000"/>
          </a:bodyPr>
          <a:lstStyle/>
          <a:p>
            <a:pPr marL="0" indent="0">
              <a:buNone/>
            </a:pPr>
            <a:r>
              <a:rPr lang="en-GB" sz="3200" b="1" dirty="0"/>
              <a:t>How will you determine when this objective is met?</a:t>
            </a:r>
          </a:p>
          <a:p>
            <a:endParaRPr lang="en-GB" sz="3200" b="1" dirty="0"/>
          </a:p>
          <a:p>
            <a:r>
              <a:rPr lang="en-GB" dirty="0">
                <a:latin typeface="MV Boli" panose="02000500030200090000" pitchFamily="2" charset="0"/>
                <a:cs typeface="MV Boli" panose="02000500030200090000" pitchFamily="2" charset="0"/>
              </a:rPr>
              <a:t>What is the distribution of alpha/beta diversity?</a:t>
            </a:r>
          </a:p>
          <a:p>
            <a:r>
              <a:rPr lang="en-GB" dirty="0">
                <a:latin typeface="MV Boli" panose="02000500030200090000" pitchFamily="2" charset="0"/>
                <a:cs typeface="MV Boli" panose="02000500030200090000" pitchFamily="2" charset="0"/>
              </a:rPr>
              <a:t>Which are the most common species?</a:t>
            </a:r>
          </a:p>
          <a:p>
            <a:r>
              <a:rPr lang="en-GB" dirty="0">
                <a:latin typeface="MV Boli" panose="02000500030200090000" pitchFamily="2" charset="0"/>
                <a:cs typeface="MV Boli" panose="02000500030200090000" pitchFamily="2" charset="0"/>
              </a:rPr>
              <a:t>What is the prevalence of…? (How precise?)</a:t>
            </a:r>
          </a:p>
          <a:p>
            <a:r>
              <a:rPr lang="en-GB" dirty="0">
                <a:latin typeface="MV Boli" panose="02000500030200090000" pitchFamily="2" charset="0"/>
                <a:cs typeface="MV Boli" panose="02000500030200090000" pitchFamily="2" charset="0"/>
              </a:rPr>
              <a:t>How does diversity vary with age?</a:t>
            </a:r>
          </a:p>
          <a:p>
            <a:r>
              <a:rPr lang="en-GB" dirty="0">
                <a:latin typeface="MV Boli" panose="02000500030200090000" pitchFamily="2" charset="0"/>
                <a:cs typeface="MV Boli" panose="02000500030200090000" pitchFamily="2" charset="0"/>
              </a:rPr>
              <a:t>What is going on in specific sub-populations?</a:t>
            </a:r>
          </a:p>
          <a:p>
            <a:r>
              <a:rPr lang="en-GB" dirty="0">
                <a:latin typeface="MV Boli" panose="02000500030200090000" pitchFamily="2" charset="0"/>
                <a:cs typeface="MV Boli" panose="02000500030200090000" pitchFamily="2" charset="0"/>
              </a:rPr>
              <a:t>Which rare species do we find?  (How rare?)</a:t>
            </a:r>
          </a:p>
          <a:p>
            <a:r>
              <a:rPr lang="en-GB" dirty="0">
                <a:latin typeface="MV Boli" panose="02000500030200090000" pitchFamily="2" charset="0"/>
                <a:cs typeface="MV Boli" panose="02000500030200090000" pitchFamily="2" charset="0"/>
              </a:rPr>
              <a:t>How do drugs affect species/diversity</a:t>
            </a:r>
          </a:p>
          <a:p>
            <a:r>
              <a:rPr lang="en-GB" dirty="0">
                <a:latin typeface="MV Boli" panose="02000500030200090000" pitchFamily="2" charset="0"/>
                <a:cs typeface="MV Boli" panose="02000500030200090000" pitchFamily="2" charset="0"/>
              </a:rPr>
              <a:t>Etc…</a:t>
            </a:r>
          </a:p>
          <a:p>
            <a:endParaRPr lang="en-GB" dirty="0"/>
          </a:p>
          <a:p>
            <a:r>
              <a:rPr lang="en-GB" sz="3200" dirty="0"/>
              <a:t>These questions </a:t>
            </a:r>
            <a:r>
              <a:rPr lang="en-GB" sz="3200" b="1" dirty="0"/>
              <a:t>must</a:t>
            </a:r>
            <a:r>
              <a:rPr lang="en-GB" sz="3200" dirty="0"/>
              <a:t> be specified to design your study.</a:t>
            </a:r>
          </a:p>
          <a:p>
            <a:r>
              <a:rPr lang="en-GB" sz="3200" dirty="0"/>
              <a:t>Sometimes it’s not obvious and needs some work</a:t>
            </a:r>
          </a:p>
          <a:p>
            <a:r>
              <a:rPr lang="en-GB" sz="3200" dirty="0"/>
              <a:t>Every questions needs a different analysis (possibly a different design) and a different sample size</a:t>
            </a:r>
          </a:p>
        </p:txBody>
      </p:sp>
      <p:sp>
        <p:nvSpPr>
          <p:cNvPr id="4" name="TextBox 3">
            <a:extLst>
              <a:ext uri="{FF2B5EF4-FFF2-40B4-BE49-F238E27FC236}">
                <a16:creationId xmlns:a16="http://schemas.microsoft.com/office/drawing/2014/main" id="{0F807597-E33A-4DB1-B99C-22C1647D26E5}"/>
              </a:ext>
            </a:extLst>
          </p:cNvPr>
          <p:cNvSpPr txBox="1"/>
          <p:nvPr/>
        </p:nvSpPr>
        <p:spPr>
          <a:xfrm>
            <a:off x="7128590" y="1729254"/>
            <a:ext cx="4758611" cy="193899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4000" dirty="0"/>
              <a:t>Bigger sample = </a:t>
            </a:r>
          </a:p>
          <a:p>
            <a:pPr algn="r"/>
            <a:r>
              <a:rPr lang="en-GB" sz="4000" dirty="0"/>
              <a:t>More precise answers to more questions</a:t>
            </a:r>
          </a:p>
        </p:txBody>
      </p:sp>
      <p:sp>
        <p:nvSpPr>
          <p:cNvPr id="5" name="TextBox 4">
            <a:extLst>
              <a:ext uri="{FF2B5EF4-FFF2-40B4-BE49-F238E27FC236}">
                <a16:creationId xmlns:a16="http://schemas.microsoft.com/office/drawing/2014/main" id="{9341975F-75D1-4E86-96E9-E8004C936D16}"/>
              </a:ext>
            </a:extLst>
          </p:cNvPr>
          <p:cNvSpPr txBox="1"/>
          <p:nvPr/>
        </p:nvSpPr>
        <p:spPr>
          <a:xfrm>
            <a:off x="7128590" y="4159250"/>
            <a:ext cx="4758610" cy="15081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800" dirty="0"/>
              <a:t>Specifying the questions </a:t>
            </a:r>
            <a:r>
              <a:rPr lang="en-GB" sz="2800" b="1" dirty="0"/>
              <a:t>and the required precision</a:t>
            </a:r>
            <a:r>
              <a:rPr lang="en-GB" sz="2800" dirty="0"/>
              <a:t>:</a:t>
            </a:r>
          </a:p>
          <a:p>
            <a:r>
              <a:rPr lang="en-GB" sz="2800" dirty="0"/>
              <a:t>A bit more work for you </a:t>
            </a:r>
            <a:r>
              <a:rPr lang="en-GB" sz="3600" b="1" dirty="0">
                <a:sym typeface="Wingdings" panose="05000000000000000000" pitchFamily="2" charset="2"/>
              </a:rPr>
              <a:t></a:t>
            </a:r>
            <a:endParaRPr lang="en-GB" sz="2800" b="1" dirty="0"/>
          </a:p>
        </p:txBody>
      </p:sp>
    </p:spTree>
    <p:extLst>
      <p:ext uri="{BB962C8B-B14F-4D97-AF65-F5344CB8AC3E}">
        <p14:creationId xmlns:p14="http://schemas.microsoft.com/office/powerpoint/2010/main" val="18854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9E346-9BF2-4D40-AF9C-D6A863DAC8A0}"/>
              </a:ext>
            </a:extLst>
          </p:cNvPr>
          <p:cNvSpPr>
            <a:spLocks noGrp="1"/>
          </p:cNvSpPr>
          <p:nvPr>
            <p:ph type="title"/>
          </p:nvPr>
        </p:nvSpPr>
        <p:spPr>
          <a:xfrm>
            <a:off x="838200" y="963877"/>
            <a:ext cx="3494362" cy="4930246"/>
          </a:xfrm>
        </p:spPr>
        <p:txBody>
          <a:bodyPr>
            <a:normAutofit/>
          </a:bodyPr>
          <a:lstStyle/>
          <a:p>
            <a:pPr algn="r"/>
            <a:r>
              <a:rPr lang="en-GB">
                <a:solidFill>
                  <a:schemeClr val="accent1"/>
                </a:solidFill>
              </a:rPr>
              <a:t>Take home messages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EC94C1F-FF32-4E16-ACCE-CAB5B364C7DE}"/>
              </a:ext>
            </a:extLst>
          </p:cNvPr>
          <p:cNvSpPr>
            <a:spLocks noGrp="1"/>
          </p:cNvSpPr>
          <p:nvPr>
            <p:ph idx="1"/>
          </p:nvPr>
        </p:nvSpPr>
        <p:spPr>
          <a:xfrm>
            <a:off x="4976031" y="620486"/>
            <a:ext cx="6736994" cy="5802085"/>
          </a:xfrm>
        </p:spPr>
        <p:txBody>
          <a:bodyPr>
            <a:normAutofit fontScale="85000" lnSpcReduction="20000"/>
          </a:bodyPr>
          <a:lstStyle/>
          <a:p>
            <a:pPr lvl="0"/>
            <a:r>
              <a:rPr lang="en-GB" dirty="0"/>
              <a:t>Conducting underpowered studies is a waste of time and resources.</a:t>
            </a:r>
          </a:p>
          <a:p>
            <a:pPr lvl="1"/>
            <a:r>
              <a:rPr lang="en-GB" dirty="0"/>
              <a:t>An unethical waste in the case of animal and human studies</a:t>
            </a:r>
          </a:p>
          <a:p>
            <a:pPr lvl="0"/>
            <a:r>
              <a:rPr lang="en-GB" dirty="0"/>
              <a:t>Conducting sample size calculation requires you to think through your research questions, design and analysis</a:t>
            </a:r>
          </a:p>
          <a:p>
            <a:pPr lvl="1"/>
            <a:r>
              <a:rPr lang="en-GB" dirty="0"/>
              <a:t>Plans are useless – planning is essential</a:t>
            </a:r>
          </a:p>
          <a:p>
            <a:pPr lvl="0"/>
            <a:r>
              <a:rPr lang="en-GB" dirty="0"/>
              <a:t>Broadly speaking – sample size depends on:</a:t>
            </a:r>
          </a:p>
          <a:p>
            <a:pPr lvl="1"/>
            <a:r>
              <a:rPr lang="en-GB" dirty="0"/>
              <a:t>Your willingness to accept false positives and negatives</a:t>
            </a:r>
          </a:p>
          <a:p>
            <a:pPr lvl="1"/>
            <a:r>
              <a:rPr lang="en-GB" dirty="0"/>
              <a:t>At a given ratio of ‘signal’ to ‘noise’ in your experiment.  </a:t>
            </a:r>
          </a:p>
          <a:p>
            <a:pPr lvl="0"/>
            <a:r>
              <a:rPr lang="en-GB" dirty="0"/>
              <a:t>To detect a smaller signal -&gt; more numbers</a:t>
            </a:r>
          </a:p>
          <a:p>
            <a:pPr lvl="0"/>
            <a:r>
              <a:rPr lang="en-GB" dirty="0"/>
              <a:t>With more ‘noisy’ experiment -&gt; more numbers</a:t>
            </a:r>
          </a:p>
          <a:p>
            <a:r>
              <a:rPr lang="en-GB" dirty="0"/>
              <a:t>It isn’t an exact science, so consider a range of inputs</a:t>
            </a:r>
          </a:p>
          <a:p>
            <a:pPr lvl="0"/>
            <a:r>
              <a:rPr lang="en-GB" dirty="0"/>
              <a:t>The principle is the same, but is operationalised differently for different designs and research questions.</a:t>
            </a:r>
          </a:p>
        </p:txBody>
      </p:sp>
    </p:spTree>
    <p:extLst>
      <p:ext uri="{BB962C8B-B14F-4D97-AF65-F5344CB8AC3E}">
        <p14:creationId xmlns:p14="http://schemas.microsoft.com/office/powerpoint/2010/main" val="22592460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92729-1686-4488-BDFD-6BFDB8C95D80}"/>
              </a:ext>
            </a:extLst>
          </p:cNvPr>
          <p:cNvSpPr txBox="1"/>
          <p:nvPr/>
        </p:nvSpPr>
        <p:spPr>
          <a:xfrm>
            <a:off x="3091542" y="1074509"/>
            <a:ext cx="5812971" cy="4708981"/>
          </a:xfrm>
          <a:prstGeom prst="rect">
            <a:avLst/>
          </a:prstGeom>
          <a:noFill/>
        </p:spPr>
        <p:txBody>
          <a:bodyPr wrap="square" rtlCol="0">
            <a:spAutoFit/>
          </a:bodyPr>
          <a:lstStyle/>
          <a:p>
            <a:pPr algn="ctr"/>
            <a:r>
              <a:rPr lang="en-GB" sz="6000" dirty="0"/>
              <a:t>Thanks</a:t>
            </a:r>
          </a:p>
          <a:p>
            <a:pPr algn="ctr"/>
            <a:endParaRPr lang="en-GB" sz="6000" dirty="0"/>
          </a:p>
          <a:p>
            <a:pPr algn="ctr"/>
            <a:r>
              <a:rPr lang="en-GB" sz="6000" dirty="0"/>
              <a:t>Questions</a:t>
            </a:r>
          </a:p>
          <a:p>
            <a:pPr algn="ctr"/>
            <a:endParaRPr lang="en-GB" sz="6000" dirty="0"/>
          </a:p>
          <a:p>
            <a:pPr algn="ctr"/>
            <a:r>
              <a:rPr lang="en-GB" sz="6000" dirty="0"/>
              <a:t>Feedback</a:t>
            </a:r>
          </a:p>
        </p:txBody>
      </p:sp>
    </p:spTree>
    <p:extLst>
      <p:ext uri="{BB962C8B-B14F-4D97-AF65-F5344CB8AC3E}">
        <p14:creationId xmlns:p14="http://schemas.microsoft.com/office/powerpoint/2010/main" val="373595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DD0E-5B84-451F-85B3-FF695CF0A44C}"/>
              </a:ext>
            </a:extLst>
          </p:cNvPr>
          <p:cNvSpPr>
            <a:spLocks noGrp="1"/>
          </p:cNvSpPr>
          <p:nvPr>
            <p:ph type="title"/>
          </p:nvPr>
        </p:nvSpPr>
        <p:spPr>
          <a:xfrm>
            <a:off x="838200" y="365125"/>
            <a:ext cx="7718778" cy="1325563"/>
          </a:xfrm>
        </p:spPr>
        <p:txBody>
          <a:bodyPr/>
          <a:lstStyle/>
          <a:p>
            <a:r>
              <a:rPr lang="en-GB" dirty="0"/>
              <a:t>Make sure your calculation aligns with your </a:t>
            </a:r>
            <a:r>
              <a:rPr lang="en-GB" u="sng" dirty="0"/>
              <a:t>real</a:t>
            </a:r>
            <a:r>
              <a:rPr lang="en-GB" dirty="0"/>
              <a:t> aims.</a:t>
            </a:r>
          </a:p>
        </p:txBody>
      </p:sp>
      <p:sp>
        <p:nvSpPr>
          <p:cNvPr id="3" name="Content Placeholder 2">
            <a:extLst>
              <a:ext uri="{FF2B5EF4-FFF2-40B4-BE49-F238E27FC236}">
                <a16:creationId xmlns:a16="http://schemas.microsoft.com/office/drawing/2014/main" id="{0F7119F2-9F19-4395-9908-7AB70682B9E6}"/>
              </a:ext>
            </a:extLst>
          </p:cNvPr>
          <p:cNvSpPr>
            <a:spLocks noGrp="1"/>
          </p:cNvSpPr>
          <p:nvPr>
            <p:ph idx="1"/>
          </p:nvPr>
        </p:nvSpPr>
        <p:spPr>
          <a:xfrm>
            <a:off x="838200" y="1876425"/>
            <a:ext cx="10515600" cy="4351338"/>
          </a:xfrm>
        </p:spPr>
        <p:txBody>
          <a:bodyPr>
            <a:normAutofit lnSpcReduction="10000"/>
          </a:bodyPr>
          <a:lstStyle/>
          <a:p>
            <a:r>
              <a:rPr lang="en-GB" dirty="0"/>
              <a:t>A group wanted to see if their dietary intervention affects alpha diversity of the gut microbiome</a:t>
            </a:r>
          </a:p>
          <a:p>
            <a:endParaRPr lang="en-GB" dirty="0"/>
          </a:p>
          <a:p>
            <a:r>
              <a:rPr lang="en-GB" dirty="0"/>
              <a:t>We calculated they would need 20 people</a:t>
            </a:r>
          </a:p>
          <a:p>
            <a:endParaRPr lang="en-GB" dirty="0"/>
          </a:p>
          <a:p>
            <a:r>
              <a:rPr lang="en-GB" dirty="0"/>
              <a:t>But then proposed to </a:t>
            </a:r>
          </a:p>
          <a:p>
            <a:pPr lvl="1"/>
            <a:r>
              <a:rPr lang="en-GB" dirty="0"/>
              <a:t>Use machine learning to identify ‘responders’ to treatment</a:t>
            </a:r>
          </a:p>
          <a:p>
            <a:pPr lvl="1"/>
            <a:r>
              <a:rPr lang="en-GB" dirty="0"/>
              <a:t>Do detailed comparisons of microbial compositions</a:t>
            </a:r>
          </a:p>
          <a:p>
            <a:pPr lvl="1"/>
            <a:r>
              <a:rPr lang="en-GB" dirty="0"/>
              <a:t>Correlate microbiome with urinary metabolites</a:t>
            </a:r>
          </a:p>
          <a:p>
            <a:pPr lvl="1"/>
            <a:r>
              <a:rPr lang="en-GB" dirty="0"/>
              <a:t>Etc…</a:t>
            </a:r>
          </a:p>
        </p:txBody>
      </p:sp>
    </p:spTree>
    <p:extLst>
      <p:ext uri="{BB962C8B-B14F-4D97-AF65-F5344CB8AC3E}">
        <p14:creationId xmlns:p14="http://schemas.microsoft.com/office/powerpoint/2010/main" val="245979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58CD-A631-2EC8-4F91-7317E111E7A0}"/>
              </a:ext>
            </a:extLst>
          </p:cNvPr>
          <p:cNvSpPr>
            <a:spLocks noGrp="1"/>
          </p:cNvSpPr>
          <p:nvPr>
            <p:ph type="title"/>
          </p:nvPr>
        </p:nvSpPr>
        <p:spPr/>
        <p:txBody>
          <a:bodyPr/>
          <a:lstStyle/>
          <a:p>
            <a:r>
              <a:rPr lang="en-GB" dirty="0"/>
              <a:t>Similarly</a:t>
            </a:r>
          </a:p>
        </p:txBody>
      </p:sp>
      <p:sp>
        <p:nvSpPr>
          <p:cNvPr id="3" name="Content Placeholder 2">
            <a:extLst>
              <a:ext uri="{FF2B5EF4-FFF2-40B4-BE49-F238E27FC236}">
                <a16:creationId xmlns:a16="http://schemas.microsoft.com/office/drawing/2014/main" id="{98C3F39E-C2E2-D521-E964-60B798B08DF2}"/>
              </a:ext>
            </a:extLst>
          </p:cNvPr>
          <p:cNvSpPr>
            <a:spLocks noGrp="1"/>
          </p:cNvSpPr>
          <p:nvPr>
            <p:ph idx="1"/>
          </p:nvPr>
        </p:nvSpPr>
        <p:spPr/>
        <p:txBody>
          <a:bodyPr/>
          <a:lstStyle/>
          <a:p>
            <a:r>
              <a:rPr lang="en-GB" dirty="0"/>
              <a:t>We want to test whether a treatment is effective (overall) in mice</a:t>
            </a:r>
          </a:p>
          <a:p>
            <a:endParaRPr lang="en-GB" dirty="0"/>
          </a:p>
          <a:p>
            <a:r>
              <a:rPr lang="en-GB" dirty="0"/>
              <a:t>The research plan suggests the investigators will also test for sex differences in the treatment effect (do male vs female mice respond differently)!</a:t>
            </a:r>
          </a:p>
          <a:p>
            <a:endParaRPr lang="en-GB" dirty="0"/>
          </a:p>
          <a:p>
            <a:r>
              <a:rPr lang="en-GB" dirty="0"/>
              <a:t>This is a </a:t>
            </a:r>
            <a:r>
              <a:rPr lang="en-GB" b="1" dirty="0"/>
              <a:t>different question </a:t>
            </a:r>
            <a:r>
              <a:rPr lang="en-GB" dirty="0"/>
              <a:t>and needs a </a:t>
            </a:r>
            <a:r>
              <a:rPr lang="en-GB" b="1" dirty="0"/>
              <a:t>different sample size calculation</a:t>
            </a:r>
          </a:p>
        </p:txBody>
      </p:sp>
    </p:spTree>
    <p:extLst>
      <p:ext uri="{BB962C8B-B14F-4D97-AF65-F5344CB8AC3E}">
        <p14:creationId xmlns:p14="http://schemas.microsoft.com/office/powerpoint/2010/main" val="318771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4425B-DF3E-4B07-9A5D-433C56B5394E}"/>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GB" sz="2800">
                <a:solidFill>
                  <a:schemeClr val="bg1"/>
                </a:solidFill>
              </a:rPr>
              <a:t>Purpose of a sample size calculation</a:t>
            </a:r>
          </a:p>
        </p:txBody>
      </p:sp>
      <p:sp>
        <p:nvSpPr>
          <p:cNvPr id="3" name="Content Placeholder 2">
            <a:extLst>
              <a:ext uri="{FF2B5EF4-FFF2-40B4-BE49-F238E27FC236}">
                <a16:creationId xmlns:a16="http://schemas.microsoft.com/office/drawing/2014/main" id="{FD29B499-943F-4F1C-913E-789D2A97CB04}"/>
              </a:ext>
            </a:extLst>
          </p:cNvPr>
          <p:cNvSpPr>
            <a:spLocks noGrp="1"/>
          </p:cNvSpPr>
          <p:nvPr>
            <p:ph idx="1"/>
          </p:nvPr>
        </p:nvSpPr>
        <p:spPr>
          <a:xfrm>
            <a:off x="643468" y="2638043"/>
            <a:ext cx="3363974" cy="4016757"/>
          </a:xfrm>
        </p:spPr>
        <p:txBody>
          <a:bodyPr>
            <a:normAutofit fontScale="77500" lnSpcReduction="20000"/>
          </a:bodyPr>
          <a:lstStyle/>
          <a:p>
            <a:pPr marL="0" indent="0">
              <a:buNone/>
            </a:pPr>
            <a:r>
              <a:rPr lang="en-GB" sz="2400" dirty="0">
                <a:solidFill>
                  <a:schemeClr val="bg1"/>
                </a:solidFill>
              </a:rPr>
              <a:t>Plan an efficient and effective study</a:t>
            </a:r>
          </a:p>
          <a:p>
            <a:endParaRPr lang="en-GB" sz="2400" dirty="0">
              <a:solidFill>
                <a:schemeClr val="bg1"/>
              </a:solidFill>
            </a:endParaRPr>
          </a:p>
          <a:p>
            <a:pPr marL="0" indent="0">
              <a:buNone/>
            </a:pPr>
            <a:r>
              <a:rPr lang="en-GB" sz="2400" dirty="0">
                <a:solidFill>
                  <a:schemeClr val="bg1"/>
                </a:solidFill>
              </a:rPr>
              <a:t>Convince funders/ethics etc that your proposals are feasible</a:t>
            </a:r>
          </a:p>
          <a:p>
            <a:endParaRPr lang="en-GB" sz="2400" dirty="0">
              <a:solidFill>
                <a:schemeClr val="bg1"/>
              </a:solidFill>
            </a:endParaRPr>
          </a:p>
          <a:p>
            <a:pPr marL="0" indent="0">
              <a:buNone/>
            </a:pPr>
            <a:r>
              <a:rPr lang="en-GB" sz="2400" dirty="0">
                <a:solidFill>
                  <a:schemeClr val="bg1"/>
                </a:solidFill>
              </a:rPr>
              <a:t>Reassure readers that your results are credible</a:t>
            </a:r>
          </a:p>
          <a:p>
            <a:pPr marL="0" indent="0">
              <a:buNone/>
            </a:pPr>
            <a:endParaRPr lang="en-GB" sz="2400" dirty="0">
              <a:solidFill>
                <a:schemeClr val="bg1"/>
              </a:solidFill>
            </a:endParaRPr>
          </a:p>
          <a:p>
            <a:pPr marL="0" indent="0">
              <a:buNone/>
            </a:pPr>
            <a:r>
              <a:rPr lang="en-GB" sz="2400" dirty="0">
                <a:solidFill>
                  <a:schemeClr val="bg1"/>
                </a:solidFill>
              </a:rPr>
              <a:t>Give you faith in interpreting your positive and negative results</a:t>
            </a:r>
          </a:p>
          <a:p>
            <a:pPr marL="0" indent="0">
              <a:buNone/>
            </a:pPr>
            <a:endParaRPr lang="en-GB" sz="2400" dirty="0">
              <a:solidFill>
                <a:schemeClr val="bg1"/>
              </a:solidFill>
            </a:endParaRPr>
          </a:p>
          <a:p>
            <a:pPr marL="0" indent="0">
              <a:buNone/>
            </a:pPr>
            <a:r>
              <a:rPr lang="en-GB" sz="2400" dirty="0">
                <a:solidFill>
                  <a:schemeClr val="bg1"/>
                </a:solidFill>
              </a:rPr>
              <a:t>Think through your analysis</a:t>
            </a:r>
          </a:p>
        </p:txBody>
      </p:sp>
      <p:pic>
        <p:nvPicPr>
          <p:cNvPr id="4" name="Picture 3">
            <a:extLst>
              <a:ext uri="{FF2B5EF4-FFF2-40B4-BE49-F238E27FC236}">
                <a16:creationId xmlns:a16="http://schemas.microsoft.com/office/drawing/2014/main" id="{8BBEA5C5-923A-4849-8520-85A8BDA9FBC4}"/>
              </a:ext>
            </a:extLst>
          </p:cNvPr>
          <p:cNvPicPr>
            <a:picLocks noChangeAspect="1"/>
          </p:cNvPicPr>
          <p:nvPr/>
        </p:nvPicPr>
        <p:blipFill>
          <a:blip r:embed="rId2"/>
          <a:stretch>
            <a:fillRect/>
          </a:stretch>
        </p:blipFill>
        <p:spPr>
          <a:xfrm>
            <a:off x="5532965" y="2528887"/>
            <a:ext cx="6250769" cy="1203272"/>
          </a:xfrm>
          <a:prstGeom prst="rect">
            <a:avLst/>
          </a:prstGeom>
        </p:spPr>
      </p:pic>
      <p:pic>
        <p:nvPicPr>
          <p:cNvPr id="5" name="Picture 4">
            <a:extLst>
              <a:ext uri="{FF2B5EF4-FFF2-40B4-BE49-F238E27FC236}">
                <a16:creationId xmlns:a16="http://schemas.microsoft.com/office/drawing/2014/main" id="{0BF45E8D-B01F-415A-BA4B-0D4EA5B6C0D1}"/>
              </a:ext>
            </a:extLst>
          </p:cNvPr>
          <p:cNvPicPr>
            <a:picLocks noChangeAspect="1"/>
          </p:cNvPicPr>
          <p:nvPr/>
        </p:nvPicPr>
        <p:blipFill>
          <a:blip r:embed="rId3"/>
          <a:stretch>
            <a:fillRect/>
          </a:stretch>
        </p:blipFill>
        <p:spPr>
          <a:xfrm>
            <a:off x="5297762" y="406007"/>
            <a:ext cx="6666589" cy="2122880"/>
          </a:xfrm>
          <a:prstGeom prst="rect">
            <a:avLst/>
          </a:prstGeom>
        </p:spPr>
      </p:pic>
      <p:pic>
        <p:nvPicPr>
          <p:cNvPr id="6" name="Picture 5">
            <a:extLst>
              <a:ext uri="{FF2B5EF4-FFF2-40B4-BE49-F238E27FC236}">
                <a16:creationId xmlns:a16="http://schemas.microsoft.com/office/drawing/2014/main" id="{ABDB17CD-27C8-4525-9D83-DD4A6616F98E}"/>
              </a:ext>
            </a:extLst>
          </p:cNvPr>
          <p:cNvPicPr>
            <a:picLocks noChangeAspect="1"/>
          </p:cNvPicPr>
          <p:nvPr/>
        </p:nvPicPr>
        <p:blipFill>
          <a:blip r:embed="rId4"/>
          <a:stretch>
            <a:fillRect/>
          </a:stretch>
        </p:blipFill>
        <p:spPr>
          <a:xfrm>
            <a:off x="5119015" y="4345855"/>
            <a:ext cx="6775555" cy="1749978"/>
          </a:xfrm>
          <a:prstGeom prst="rect">
            <a:avLst/>
          </a:prstGeom>
        </p:spPr>
      </p:pic>
    </p:spTree>
    <p:extLst>
      <p:ext uri="{BB962C8B-B14F-4D97-AF65-F5344CB8AC3E}">
        <p14:creationId xmlns:p14="http://schemas.microsoft.com/office/powerpoint/2010/main" val="200094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3629CE16-9734-D49F-9209-015C9F809F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1253" y="142461"/>
            <a:ext cx="6573078" cy="6573078"/>
          </a:xfrm>
          <a:prstGeom prst="rect">
            <a:avLst/>
          </a:prstGeom>
        </p:spPr>
      </p:pic>
    </p:spTree>
    <p:extLst>
      <p:ext uri="{BB962C8B-B14F-4D97-AF65-F5344CB8AC3E}">
        <p14:creationId xmlns:p14="http://schemas.microsoft.com/office/powerpoint/2010/main" val="2707046207"/>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DBB8-C660-4173-90E6-EC93E3B44319}"/>
              </a:ext>
            </a:extLst>
          </p:cNvPr>
          <p:cNvSpPr>
            <a:spLocks noGrp="1"/>
          </p:cNvSpPr>
          <p:nvPr>
            <p:ph type="title"/>
          </p:nvPr>
        </p:nvSpPr>
        <p:spPr/>
        <p:txBody>
          <a:bodyPr/>
          <a:lstStyle/>
          <a:p>
            <a:r>
              <a:rPr lang="en-GB" dirty="0"/>
              <a:t>Implications of low sample sizes</a:t>
            </a:r>
          </a:p>
        </p:txBody>
      </p:sp>
      <p:sp>
        <p:nvSpPr>
          <p:cNvPr id="3" name="Content Placeholder 2">
            <a:extLst>
              <a:ext uri="{FF2B5EF4-FFF2-40B4-BE49-F238E27FC236}">
                <a16:creationId xmlns:a16="http://schemas.microsoft.com/office/drawing/2014/main" id="{82884197-C342-C5F9-FE6D-87764D0F68C5}"/>
              </a:ext>
            </a:extLst>
          </p:cNvPr>
          <p:cNvSpPr>
            <a:spLocks noGrp="1"/>
          </p:cNvSpPr>
          <p:nvPr>
            <p:ph idx="1"/>
          </p:nvPr>
        </p:nvSpPr>
        <p:spPr/>
        <p:txBody>
          <a:bodyPr>
            <a:normAutofit fontScale="85000" lnSpcReduction="20000"/>
          </a:bodyPr>
          <a:lstStyle/>
          <a:p>
            <a:pPr marL="0" indent="0">
              <a:buNone/>
            </a:pPr>
            <a:r>
              <a:rPr lang="en-GB" b="1" dirty="0"/>
              <a:t>False negatives (obviously)</a:t>
            </a:r>
          </a:p>
          <a:p>
            <a:pPr marL="0" indent="0">
              <a:buNone/>
            </a:pPr>
            <a:endParaRPr lang="en-GB" dirty="0"/>
          </a:p>
          <a:p>
            <a:r>
              <a:rPr lang="en-GB" dirty="0"/>
              <a:t>Because studies are too imprecise to see smaller effects</a:t>
            </a:r>
          </a:p>
          <a:p>
            <a:pPr marL="0" indent="0">
              <a:buNone/>
            </a:pPr>
            <a:endParaRPr lang="en-GB" dirty="0"/>
          </a:p>
          <a:p>
            <a:pPr marL="0" indent="0">
              <a:buNone/>
            </a:pPr>
            <a:r>
              <a:rPr lang="en-GB" b="1" dirty="0"/>
              <a:t>But also false positives!</a:t>
            </a:r>
          </a:p>
          <a:p>
            <a:pPr marL="0" indent="0">
              <a:buNone/>
            </a:pPr>
            <a:endParaRPr lang="en-GB" dirty="0"/>
          </a:p>
          <a:p>
            <a:r>
              <a:rPr lang="en-GB" dirty="0"/>
              <a:t>The temptation / impact of fudging is higher</a:t>
            </a:r>
          </a:p>
          <a:p>
            <a:endParaRPr lang="en-GB" dirty="0"/>
          </a:p>
          <a:p>
            <a:r>
              <a:rPr lang="en-GB" dirty="0"/>
              <a:t>High rates of false positives in the literature</a:t>
            </a:r>
          </a:p>
          <a:p>
            <a:endParaRPr lang="en-GB" dirty="0"/>
          </a:p>
          <a:p>
            <a:pPr lvl="1"/>
            <a:r>
              <a:rPr lang="en-GB" dirty="0"/>
              <a:t>If most work is underpowered, then false positives become a higher proportion of all positives.</a:t>
            </a:r>
          </a:p>
        </p:txBody>
      </p:sp>
    </p:spTree>
    <p:extLst>
      <p:ext uri="{BB962C8B-B14F-4D97-AF65-F5344CB8AC3E}">
        <p14:creationId xmlns:p14="http://schemas.microsoft.com/office/powerpoint/2010/main" val="224685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18A1-1A2D-B26C-1B10-2C157265BA96}"/>
              </a:ext>
            </a:extLst>
          </p:cNvPr>
          <p:cNvSpPr>
            <a:spLocks noGrp="1"/>
          </p:cNvSpPr>
          <p:nvPr>
            <p:ph type="title"/>
          </p:nvPr>
        </p:nvSpPr>
        <p:spPr>
          <a:xfrm>
            <a:off x="542636" y="153192"/>
            <a:ext cx="10744200" cy="1325563"/>
          </a:xfrm>
        </p:spPr>
        <p:txBody>
          <a:bodyPr/>
          <a:lstStyle/>
          <a:p>
            <a:r>
              <a:rPr lang="en-GB" dirty="0"/>
              <a:t>Hypothesis tests:  </a:t>
            </a:r>
            <a:r>
              <a:rPr lang="en-GB" b="1" dirty="0"/>
              <a:t>Comparing two proportions.</a:t>
            </a:r>
          </a:p>
        </p:txBody>
      </p:sp>
      <p:sp>
        <p:nvSpPr>
          <p:cNvPr id="3" name="Content Placeholder 2">
            <a:extLst>
              <a:ext uri="{FF2B5EF4-FFF2-40B4-BE49-F238E27FC236}">
                <a16:creationId xmlns:a16="http://schemas.microsoft.com/office/drawing/2014/main" id="{A6D6D29E-3F76-0663-7DB8-5673A193E24A}"/>
              </a:ext>
            </a:extLst>
          </p:cNvPr>
          <p:cNvSpPr>
            <a:spLocks noGrp="1"/>
          </p:cNvSpPr>
          <p:nvPr>
            <p:ph idx="1"/>
          </p:nvPr>
        </p:nvSpPr>
        <p:spPr>
          <a:xfrm>
            <a:off x="890887" y="1715349"/>
            <a:ext cx="5197025" cy="4351338"/>
          </a:xfrm>
        </p:spPr>
        <p:txBody>
          <a:bodyPr>
            <a:normAutofit fontScale="70000" lnSpcReduction="20000"/>
          </a:bodyPr>
          <a:lstStyle/>
          <a:p>
            <a:pPr marL="0" indent="0">
              <a:buNone/>
            </a:pPr>
            <a:r>
              <a:rPr lang="en-GB" dirty="0"/>
              <a:t>Suppose we want to compare the rate of survival between a treated and an untreated group of mice</a:t>
            </a:r>
          </a:p>
          <a:p>
            <a:endParaRPr lang="en-GB" dirty="0"/>
          </a:p>
          <a:p>
            <a:pPr marL="0" indent="0">
              <a:buNone/>
            </a:pPr>
            <a:r>
              <a:rPr lang="en-GB" dirty="0"/>
              <a:t>How many mice per group would we need?</a:t>
            </a:r>
          </a:p>
          <a:p>
            <a:pPr marL="0" indent="0">
              <a:buNone/>
            </a:pPr>
            <a:endParaRPr lang="en-GB" dirty="0"/>
          </a:p>
          <a:p>
            <a:pPr marL="0" indent="0">
              <a:buNone/>
            </a:pPr>
            <a:r>
              <a:rPr lang="en-GB" b="1" dirty="0"/>
              <a:t>Pilot Observation:</a:t>
            </a:r>
          </a:p>
          <a:p>
            <a:r>
              <a:rPr lang="en-GB" dirty="0"/>
              <a:t>Treated:      1 in 6 died</a:t>
            </a:r>
          </a:p>
          <a:p>
            <a:r>
              <a:rPr lang="en-GB" dirty="0"/>
              <a:t>Untreated: 4 in 8 died</a:t>
            </a:r>
          </a:p>
          <a:p>
            <a:endParaRPr lang="en-GB" dirty="0"/>
          </a:p>
          <a:p>
            <a:pPr marL="0" indent="0">
              <a:buNone/>
            </a:pPr>
            <a:r>
              <a:rPr lang="en-GB" dirty="0"/>
              <a:t>How would you analyse this data?</a:t>
            </a:r>
          </a:p>
          <a:p>
            <a:pPr marL="0" indent="0">
              <a:buNone/>
            </a:pPr>
            <a:r>
              <a:rPr lang="en-GB" dirty="0"/>
              <a:t>How would we represent the treatment effect?</a:t>
            </a:r>
          </a:p>
          <a:p>
            <a:pPr marL="0" indent="0">
              <a:buNone/>
            </a:pPr>
            <a:r>
              <a:rPr lang="en-GB" dirty="0"/>
              <a:t>Do you think the treatment ‘works’?</a:t>
            </a:r>
          </a:p>
          <a:p>
            <a:endParaRPr lang="en-GB" dirty="0"/>
          </a:p>
        </p:txBody>
      </p:sp>
      <p:pic>
        <p:nvPicPr>
          <p:cNvPr id="4" name="Picture 3" descr="A graph of a number of days&#10;&#10;Description automatically generated">
            <a:extLst>
              <a:ext uri="{FF2B5EF4-FFF2-40B4-BE49-F238E27FC236}">
                <a16:creationId xmlns:a16="http://schemas.microsoft.com/office/drawing/2014/main" id="{D81DB224-6DFA-39DD-2333-11C395B79904}"/>
              </a:ext>
            </a:extLst>
          </p:cNvPr>
          <p:cNvPicPr>
            <a:picLocks noChangeAspect="1"/>
          </p:cNvPicPr>
          <p:nvPr/>
        </p:nvPicPr>
        <p:blipFill>
          <a:blip r:embed="rId2"/>
          <a:stretch>
            <a:fillRect/>
          </a:stretch>
        </p:blipFill>
        <p:spPr>
          <a:xfrm>
            <a:off x="6305336" y="2890993"/>
            <a:ext cx="4981500" cy="2873942"/>
          </a:xfrm>
          <a:prstGeom prst="rect">
            <a:avLst/>
          </a:prstGeom>
        </p:spPr>
      </p:pic>
      <p:sp>
        <p:nvSpPr>
          <p:cNvPr id="6" name="TextBox 5">
            <a:extLst>
              <a:ext uri="{FF2B5EF4-FFF2-40B4-BE49-F238E27FC236}">
                <a16:creationId xmlns:a16="http://schemas.microsoft.com/office/drawing/2014/main" id="{302A7F27-8073-0FA0-6303-8EC87A45C0D4}"/>
              </a:ext>
            </a:extLst>
          </p:cNvPr>
          <p:cNvSpPr txBox="1"/>
          <p:nvPr/>
        </p:nvSpPr>
        <p:spPr>
          <a:xfrm>
            <a:off x="11090524" y="3589266"/>
            <a:ext cx="827471" cy="369332"/>
          </a:xfrm>
          <a:prstGeom prst="rect">
            <a:avLst/>
          </a:prstGeom>
          <a:noFill/>
        </p:spPr>
        <p:txBody>
          <a:bodyPr wrap="none" rtlCol="0">
            <a:spAutoFit/>
          </a:bodyPr>
          <a:lstStyle/>
          <a:p>
            <a:r>
              <a:rPr lang="en-GB" dirty="0"/>
              <a:t>P&lt;0.01</a:t>
            </a:r>
          </a:p>
        </p:txBody>
      </p:sp>
      <p:sp>
        <p:nvSpPr>
          <p:cNvPr id="7" name="TextBox 6">
            <a:extLst>
              <a:ext uri="{FF2B5EF4-FFF2-40B4-BE49-F238E27FC236}">
                <a16:creationId xmlns:a16="http://schemas.microsoft.com/office/drawing/2014/main" id="{A33889DF-2FC4-2EB8-43FB-D1EBB7DC06ED}"/>
              </a:ext>
            </a:extLst>
          </p:cNvPr>
          <p:cNvSpPr txBox="1"/>
          <p:nvPr/>
        </p:nvSpPr>
        <p:spPr>
          <a:xfrm>
            <a:off x="7488382" y="2359785"/>
            <a:ext cx="2791277" cy="369332"/>
          </a:xfrm>
          <a:prstGeom prst="rect">
            <a:avLst/>
          </a:prstGeom>
          <a:noFill/>
        </p:spPr>
        <p:txBody>
          <a:bodyPr wrap="none" rtlCol="0">
            <a:spAutoFit/>
          </a:bodyPr>
          <a:lstStyle/>
          <a:p>
            <a:r>
              <a:rPr lang="en-GB" b="1" dirty="0"/>
              <a:t>Published in a recent paper</a:t>
            </a:r>
          </a:p>
        </p:txBody>
      </p:sp>
      <p:sp>
        <p:nvSpPr>
          <p:cNvPr id="8" name="Rectangle 7">
            <a:extLst>
              <a:ext uri="{FF2B5EF4-FFF2-40B4-BE49-F238E27FC236}">
                <a16:creationId xmlns:a16="http://schemas.microsoft.com/office/drawing/2014/main" id="{10B2EFE1-2A1B-5CBC-11AA-A7F58AA253C3}"/>
              </a:ext>
            </a:extLst>
          </p:cNvPr>
          <p:cNvSpPr/>
          <p:nvPr/>
        </p:nvSpPr>
        <p:spPr>
          <a:xfrm>
            <a:off x="7239000" y="4076700"/>
            <a:ext cx="1231900" cy="736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88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9B5F-784C-460B-B6D7-E17DC4AB623A}"/>
              </a:ext>
            </a:extLst>
          </p:cNvPr>
          <p:cNvSpPr>
            <a:spLocks noGrp="1"/>
          </p:cNvSpPr>
          <p:nvPr>
            <p:ph type="title"/>
          </p:nvPr>
        </p:nvSpPr>
        <p:spPr/>
        <p:txBody>
          <a:bodyPr>
            <a:normAutofit/>
          </a:bodyPr>
          <a:lstStyle/>
          <a:p>
            <a:r>
              <a:rPr lang="en-GB" dirty="0"/>
              <a:t>Worked example (exercise 3) – </a:t>
            </a:r>
            <a:br>
              <a:rPr lang="en-GB" dirty="0"/>
            </a:br>
            <a:r>
              <a:rPr lang="en-GB" dirty="0"/>
              <a:t>Bread study / Sample size by simulation</a:t>
            </a:r>
          </a:p>
        </p:txBody>
      </p:sp>
      <p:sp>
        <p:nvSpPr>
          <p:cNvPr id="3" name="Content Placeholder 2">
            <a:extLst>
              <a:ext uri="{FF2B5EF4-FFF2-40B4-BE49-F238E27FC236}">
                <a16:creationId xmlns:a16="http://schemas.microsoft.com/office/drawing/2014/main" id="{C5C767F0-BBD5-4910-A39E-0337EE86F03F}"/>
              </a:ext>
            </a:extLst>
          </p:cNvPr>
          <p:cNvSpPr>
            <a:spLocks noGrp="1"/>
          </p:cNvSpPr>
          <p:nvPr>
            <p:ph idx="1"/>
          </p:nvPr>
        </p:nvSpPr>
        <p:spPr/>
        <p:txBody>
          <a:bodyPr>
            <a:normAutofit/>
          </a:bodyPr>
          <a:lstStyle/>
          <a:p>
            <a:pPr marL="0" indent="0">
              <a:buNone/>
            </a:pPr>
            <a:endParaRPr lang="en-GB" b="1" dirty="0"/>
          </a:p>
          <a:p>
            <a:pPr marL="0" indent="0">
              <a:buNone/>
            </a:pPr>
            <a:r>
              <a:rPr lang="en-GB" dirty="0"/>
              <a:t>Estimate the effect of a new type of bread compared to standard white bread on glycaemia (blood glucose).</a:t>
            </a:r>
          </a:p>
          <a:p>
            <a:endParaRPr lang="en-GB" dirty="0"/>
          </a:p>
          <a:p>
            <a:r>
              <a:rPr lang="en-GB" dirty="0"/>
              <a:t>First, I’ll run a preliminary study of the intervention, to illustrate the effect of sample size on precision of estimates and reliability of p-values.</a:t>
            </a:r>
          </a:p>
          <a:p>
            <a:endParaRPr lang="en-GB" dirty="0"/>
          </a:p>
          <a:p>
            <a:r>
              <a:rPr lang="en-GB" dirty="0"/>
              <a:t>Then we’ll consider how many participants we need.</a:t>
            </a:r>
          </a:p>
          <a:p>
            <a:endParaRPr lang="en-GB" dirty="0"/>
          </a:p>
          <a:p>
            <a:endParaRPr lang="en-GB" dirty="0"/>
          </a:p>
        </p:txBody>
      </p:sp>
    </p:spTree>
    <p:extLst>
      <p:ext uri="{BB962C8B-B14F-4D97-AF65-F5344CB8AC3E}">
        <p14:creationId xmlns:p14="http://schemas.microsoft.com/office/powerpoint/2010/main" val="180168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AADC-E346-496C-A94D-BCD7487F0171}"/>
              </a:ext>
            </a:extLst>
          </p:cNvPr>
          <p:cNvSpPr>
            <a:spLocks noGrp="1"/>
          </p:cNvSpPr>
          <p:nvPr>
            <p:ph type="title"/>
          </p:nvPr>
        </p:nvSpPr>
        <p:spPr/>
        <p:txBody>
          <a:bodyPr/>
          <a:lstStyle/>
          <a:p>
            <a:r>
              <a:rPr lang="en-GB" dirty="0"/>
              <a:t>Discussion points</a:t>
            </a:r>
          </a:p>
        </p:txBody>
      </p:sp>
      <p:sp>
        <p:nvSpPr>
          <p:cNvPr id="3" name="Content Placeholder 2">
            <a:extLst>
              <a:ext uri="{FF2B5EF4-FFF2-40B4-BE49-F238E27FC236}">
                <a16:creationId xmlns:a16="http://schemas.microsoft.com/office/drawing/2014/main" id="{0AFAAE52-18D0-4C85-BB02-EED9C1479F30}"/>
              </a:ext>
            </a:extLst>
          </p:cNvPr>
          <p:cNvSpPr>
            <a:spLocks noGrp="1"/>
          </p:cNvSpPr>
          <p:nvPr>
            <p:ph idx="1"/>
          </p:nvPr>
        </p:nvSpPr>
        <p:spPr/>
        <p:txBody>
          <a:bodyPr>
            <a:normAutofit fontScale="92500" lnSpcReduction="10000"/>
          </a:bodyPr>
          <a:lstStyle/>
          <a:p>
            <a:r>
              <a:rPr lang="en-GB" dirty="0"/>
              <a:t>How </a:t>
            </a:r>
            <a:r>
              <a:rPr lang="en-GB" i="1" dirty="0"/>
              <a:t>precise</a:t>
            </a:r>
            <a:r>
              <a:rPr lang="en-GB" dirty="0"/>
              <a:t> was the estimate of treatment effect with 10 participants?</a:t>
            </a:r>
          </a:p>
          <a:p>
            <a:endParaRPr lang="en-GB" dirty="0"/>
          </a:p>
          <a:p>
            <a:r>
              <a:rPr lang="en-GB" dirty="0"/>
              <a:t>How did this change with increasing sample size?</a:t>
            </a:r>
          </a:p>
          <a:p>
            <a:endParaRPr lang="en-GB" dirty="0"/>
          </a:p>
          <a:p>
            <a:r>
              <a:rPr lang="en-GB" dirty="0"/>
              <a:t>How reliable was the p-value across repeated experiments?</a:t>
            </a:r>
          </a:p>
          <a:p>
            <a:endParaRPr lang="en-GB" dirty="0"/>
          </a:p>
          <a:p>
            <a:r>
              <a:rPr lang="en-GB" dirty="0"/>
              <a:t>Did the experiments agree or disagree regarding the efficacy of the new bread?</a:t>
            </a:r>
          </a:p>
          <a:p>
            <a:endParaRPr lang="en-GB" dirty="0"/>
          </a:p>
          <a:p>
            <a:r>
              <a:rPr lang="en-GB" dirty="0"/>
              <a:t>How many samples was ‘enough’?</a:t>
            </a:r>
          </a:p>
        </p:txBody>
      </p:sp>
    </p:spTree>
    <p:extLst>
      <p:ext uri="{BB962C8B-B14F-4D97-AF65-F5344CB8AC3E}">
        <p14:creationId xmlns:p14="http://schemas.microsoft.com/office/powerpoint/2010/main" val="4259311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A42C-BFE7-4869-9379-33F2B9664CC6}"/>
              </a:ext>
            </a:extLst>
          </p:cNvPr>
          <p:cNvSpPr>
            <a:spLocks noGrp="1"/>
          </p:cNvSpPr>
          <p:nvPr>
            <p:ph type="title"/>
          </p:nvPr>
        </p:nvSpPr>
        <p:spPr/>
        <p:txBody>
          <a:bodyPr/>
          <a:lstStyle/>
          <a:p>
            <a:r>
              <a:rPr lang="en-GB" dirty="0"/>
              <a:t>Exercise 4.  Power (check our understanding)</a:t>
            </a:r>
          </a:p>
        </p:txBody>
      </p:sp>
      <p:sp>
        <p:nvSpPr>
          <p:cNvPr id="3" name="Content Placeholder 2">
            <a:extLst>
              <a:ext uri="{FF2B5EF4-FFF2-40B4-BE49-F238E27FC236}">
                <a16:creationId xmlns:a16="http://schemas.microsoft.com/office/drawing/2014/main" id="{31B4B7DA-BD71-4170-9DAE-E83ABC597416}"/>
              </a:ext>
            </a:extLst>
          </p:cNvPr>
          <p:cNvSpPr>
            <a:spLocks noGrp="1"/>
          </p:cNvSpPr>
          <p:nvPr>
            <p:ph idx="1"/>
          </p:nvPr>
        </p:nvSpPr>
        <p:spPr/>
        <p:txBody>
          <a:bodyPr>
            <a:normAutofit fontScale="92500" lnSpcReduction="10000"/>
          </a:bodyPr>
          <a:lstStyle/>
          <a:p>
            <a:pPr marL="0" indent="0">
              <a:buNone/>
            </a:pPr>
            <a:r>
              <a:rPr lang="en-GB" dirty="0"/>
              <a:t>What is statistical power?</a:t>
            </a:r>
          </a:p>
          <a:p>
            <a:endParaRPr lang="en-GB" dirty="0"/>
          </a:p>
          <a:p>
            <a:endParaRPr lang="en-GB" dirty="0"/>
          </a:p>
          <a:p>
            <a:pPr marL="514350" indent="-514350">
              <a:buFont typeface="+mj-lt"/>
              <a:buAutoNum type="arabicPeriod"/>
            </a:pPr>
            <a:r>
              <a:rPr lang="en-GB" dirty="0"/>
              <a:t>What does it mean if an experiment has a power of, say, 80%?</a:t>
            </a:r>
          </a:p>
          <a:p>
            <a:pPr marL="514350" indent="-514350">
              <a:buFont typeface="+mj-lt"/>
              <a:buAutoNum type="arabicPeriod"/>
            </a:pPr>
            <a:endParaRPr lang="en-GB" dirty="0"/>
          </a:p>
          <a:p>
            <a:pPr marL="514350" indent="-514350">
              <a:buFont typeface="+mj-lt"/>
              <a:buAutoNum type="arabicPeriod"/>
            </a:pPr>
            <a:r>
              <a:rPr lang="en-GB" dirty="0"/>
              <a:t>What is an ‘under-powered’ study?</a:t>
            </a:r>
          </a:p>
          <a:p>
            <a:pPr marL="514350" indent="-514350">
              <a:buFont typeface="+mj-lt"/>
              <a:buAutoNum type="arabicPeriod"/>
            </a:pPr>
            <a:endParaRPr lang="en-GB" dirty="0"/>
          </a:p>
          <a:p>
            <a:pPr marL="514350" indent="-514350">
              <a:buFont typeface="+mj-lt"/>
              <a:buAutoNum type="arabicPeriod"/>
            </a:pPr>
            <a:r>
              <a:rPr lang="en-GB" dirty="0"/>
              <a:t>What are the consequences of an underpowered study?  </a:t>
            </a:r>
          </a:p>
          <a:p>
            <a:pPr marL="971550" lvl="1" indent="-514350">
              <a:buFont typeface="+mj-lt"/>
              <a:buAutoNum type="arabicPeriod"/>
            </a:pPr>
            <a:r>
              <a:rPr lang="en-GB" dirty="0"/>
              <a:t>Immediate?  </a:t>
            </a:r>
          </a:p>
          <a:p>
            <a:pPr marL="971550" lvl="1" indent="-514350">
              <a:buFont typeface="+mj-lt"/>
              <a:buAutoNum type="arabicPeriod"/>
            </a:pPr>
            <a:r>
              <a:rPr lang="en-GB" dirty="0"/>
              <a:t>Wider?</a:t>
            </a:r>
          </a:p>
        </p:txBody>
      </p:sp>
    </p:spTree>
    <p:extLst>
      <p:ext uri="{BB962C8B-B14F-4D97-AF65-F5344CB8AC3E}">
        <p14:creationId xmlns:p14="http://schemas.microsoft.com/office/powerpoint/2010/main" val="2645220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EF24-88A5-4EFC-86A5-00B54E5FC1C4}"/>
              </a:ext>
            </a:extLst>
          </p:cNvPr>
          <p:cNvSpPr>
            <a:spLocks noGrp="1"/>
          </p:cNvSpPr>
          <p:nvPr>
            <p:ph type="title"/>
          </p:nvPr>
        </p:nvSpPr>
        <p:spPr>
          <a:xfrm>
            <a:off x="838200" y="681037"/>
            <a:ext cx="4388556" cy="1325563"/>
          </a:xfrm>
        </p:spPr>
        <p:txBody>
          <a:bodyPr/>
          <a:lstStyle/>
          <a:p>
            <a:r>
              <a:rPr lang="en-GB" dirty="0"/>
              <a:t>Another poor </a:t>
            </a:r>
            <a:br>
              <a:rPr lang="en-GB" dirty="0"/>
            </a:br>
            <a:r>
              <a:rPr lang="en-GB" dirty="0"/>
              <a:t>interpretation</a:t>
            </a:r>
          </a:p>
        </p:txBody>
      </p:sp>
      <p:sp>
        <p:nvSpPr>
          <p:cNvPr id="3" name="Content Placeholder 2">
            <a:extLst>
              <a:ext uri="{FF2B5EF4-FFF2-40B4-BE49-F238E27FC236}">
                <a16:creationId xmlns:a16="http://schemas.microsoft.com/office/drawing/2014/main" id="{4D3A13B8-A7DB-4044-85CC-950A1039BEFE}"/>
              </a:ext>
            </a:extLst>
          </p:cNvPr>
          <p:cNvSpPr>
            <a:spLocks noGrp="1"/>
          </p:cNvSpPr>
          <p:nvPr>
            <p:ph idx="1"/>
          </p:nvPr>
        </p:nvSpPr>
        <p:spPr>
          <a:xfrm>
            <a:off x="838200" y="2731911"/>
            <a:ext cx="4191000" cy="3445052"/>
          </a:xfrm>
        </p:spPr>
        <p:txBody>
          <a:bodyPr/>
          <a:lstStyle/>
          <a:p>
            <a:r>
              <a:rPr lang="en-GB" dirty="0"/>
              <a:t>This mistake is made every day in biomedical journals.</a:t>
            </a:r>
          </a:p>
          <a:p>
            <a:endParaRPr lang="en-GB" dirty="0"/>
          </a:p>
          <a:p>
            <a:r>
              <a:rPr lang="en-GB" dirty="0"/>
              <a:t>Danger of </a:t>
            </a:r>
            <a:r>
              <a:rPr lang="en-GB" b="1" dirty="0"/>
              <a:t>real harm </a:t>
            </a:r>
            <a:r>
              <a:rPr lang="en-GB" dirty="0"/>
              <a:t>or promising interventions abandoned.</a:t>
            </a:r>
          </a:p>
        </p:txBody>
      </p:sp>
      <p:pic>
        <p:nvPicPr>
          <p:cNvPr id="4" name="Picture 3">
            <a:extLst>
              <a:ext uri="{FF2B5EF4-FFF2-40B4-BE49-F238E27FC236}">
                <a16:creationId xmlns:a16="http://schemas.microsoft.com/office/drawing/2014/main" id="{9AE85164-211A-4944-986F-AC5DFD84B433}"/>
              </a:ext>
            </a:extLst>
          </p:cNvPr>
          <p:cNvPicPr>
            <a:picLocks noChangeAspect="1"/>
          </p:cNvPicPr>
          <p:nvPr/>
        </p:nvPicPr>
        <p:blipFill>
          <a:blip r:embed="rId3"/>
          <a:stretch>
            <a:fillRect/>
          </a:stretch>
        </p:blipFill>
        <p:spPr>
          <a:xfrm>
            <a:off x="5494548" y="0"/>
            <a:ext cx="6777453" cy="6858000"/>
          </a:xfrm>
          <a:prstGeom prst="rect">
            <a:avLst/>
          </a:prstGeom>
        </p:spPr>
      </p:pic>
    </p:spTree>
    <p:extLst>
      <p:ext uri="{BB962C8B-B14F-4D97-AF65-F5344CB8AC3E}">
        <p14:creationId xmlns:p14="http://schemas.microsoft.com/office/powerpoint/2010/main" val="3717745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DBDC-C20B-94BE-EB85-7A6AED7A84EF}"/>
              </a:ext>
            </a:extLst>
          </p:cNvPr>
          <p:cNvSpPr>
            <a:spLocks noGrp="1"/>
          </p:cNvSpPr>
          <p:nvPr>
            <p:ph type="title"/>
          </p:nvPr>
        </p:nvSpPr>
        <p:spPr/>
        <p:txBody>
          <a:bodyPr/>
          <a:lstStyle/>
          <a:p>
            <a:r>
              <a:rPr lang="en-GB" dirty="0"/>
              <a:t>Exercise 5</a:t>
            </a:r>
            <a:br>
              <a:rPr lang="en-GB" dirty="0"/>
            </a:br>
            <a:r>
              <a:rPr lang="en-GB" dirty="0"/>
              <a:t>Why do scientists ignore sample size issues?</a:t>
            </a:r>
          </a:p>
        </p:txBody>
      </p:sp>
      <p:sp>
        <p:nvSpPr>
          <p:cNvPr id="3" name="Content Placeholder 2">
            <a:extLst>
              <a:ext uri="{FF2B5EF4-FFF2-40B4-BE49-F238E27FC236}">
                <a16:creationId xmlns:a16="http://schemas.microsoft.com/office/drawing/2014/main" id="{EFB90D65-C618-3A3F-32EC-3D0870ECBBB8}"/>
              </a:ext>
            </a:extLst>
          </p:cNvPr>
          <p:cNvSpPr>
            <a:spLocks noGrp="1"/>
          </p:cNvSpPr>
          <p:nvPr>
            <p:ph idx="1"/>
          </p:nvPr>
        </p:nvSpPr>
        <p:spPr/>
        <p:txBody>
          <a:bodyPr/>
          <a:lstStyle/>
          <a:p>
            <a:pPr marL="0" indent="0">
              <a:buNone/>
            </a:pPr>
            <a:r>
              <a:rPr lang="en-GB" dirty="0"/>
              <a:t>Because this is the typical logic:</a:t>
            </a:r>
          </a:p>
          <a:p>
            <a:endParaRPr lang="en-GB" dirty="0"/>
          </a:p>
          <a:p>
            <a:pPr marL="514350" indent="-514350">
              <a:buFont typeface="+mj-lt"/>
              <a:buAutoNum type="arabicPeriod"/>
            </a:pPr>
            <a:r>
              <a:rPr lang="en-GB" sz="2400" dirty="0"/>
              <a:t>Do experiment</a:t>
            </a:r>
          </a:p>
          <a:p>
            <a:pPr marL="514350" indent="-514350">
              <a:buFont typeface="+mj-lt"/>
              <a:buAutoNum type="arabicPeriod"/>
            </a:pPr>
            <a:r>
              <a:rPr lang="en-GB" sz="2400" dirty="0"/>
              <a:t>Do analysis</a:t>
            </a:r>
          </a:p>
          <a:p>
            <a:pPr marL="514350" indent="-514350">
              <a:buFont typeface="+mj-lt"/>
              <a:buAutoNum type="arabicPeriod"/>
            </a:pPr>
            <a:r>
              <a:rPr lang="en-GB" sz="2400" dirty="0"/>
              <a:t>If p&gt;0.05 – we have proved there is no effect, </a:t>
            </a:r>
          </a:p>
          <a:p>
            <a:pPr marL="514350" indent="-514350">
              <a:buFont typeface="+mj-lt"/>
              <a:buAutoNum type="arabicPeriod"/>
            </a:pPr>
            <a:r>
              <a:rPr lang="en-GB" sz="2400" dirty="0"/>
              <a:t>if p&lt;0.05 – we have proved there is an effect</a:t>
            </a:r>
          </a:p>
          <a:p>
            <a:pPr marL="514350" indent="-514350">
              <a:buFont typeface="+mj-lt"/>
              <a:buAutoNum type="arabicPeriod"/>
            </a:pPr>
            <a:endParaRPr lang="en-GB" dirty="0"/>
          </a:p>
          <a:p>
            <a:pPr marL="0" indent="0">
              <a:buNone/>
            </a:pPr>
            <a:r>
              <a:rPr lang="en-GB" dirty="0"/>
              <a:t>What’s wrong with this logic?  Can you correct it?</a:t>
            </a:r>
          </a:p>
        </p:txBody>
      </p:sp>
    </p:spTree>
    <p:extLst>
      <p:ext uri="{BB962C8B-B14F-4D97-AF65-F5344CB8AC3E}">
        <p14:creationId xmlns:p14="http://schemas.microsoft.com/office/powerpoint/2010/main" val="1768715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E08A-E4CF-42A3-AF3B-2921FA38A5FA}"/>
              </a:ext>
            </a:extLst>
          </p:cNvPr>
          <p:cNvSpPr>
            <a:spLocks noGrp="1"/>
          </p:cNvSpPr>
          <p:nvPr>
            <p:ph type="title"/>
          </p:nvPr>
        </p:nvSpPr>
        <p:spPr/>
        <p:txBody>
          <a:bodyPr/>
          <a:lstStyle/>
          <a:p>
            <a:r>
              <a:rPr lang="en-GB" dirty="0"/>
              <a:t>Hypothesis testing and types of error</a:t>
            </a:r>
          </a:p>
        </p:txBody>
      </p:sp>
      <p:sp>
        <p:nvSpPr>
          <p:cNvPr id="3" name="Content Placeholder 2">
            <a:extLst>
              <a:ext uri="{FF2B5EF4-FFF2-40B4-BE49-F238E27FC236}">
                <a16:creationId xmlns:a16="http://schemas.microsoft.com/office/drawing/2014/main" id="{CE326A20-59EC-452B-930F-486258272DD5}"/>
              </a:ext>
            </a:extLst>
          </p:cNvPr>
          <p:cNvSpPr>
            <a:spLocks noGrp="1"/>
          </p:cNvSpPr>
          <p:nvPr>
            <p:ph idx="1"/>
          </p:nvPr>
        </p:nvSpPr>
        <p:spPr/>
        <p:txBody>
          <a:bodyPr>
            <a:normAutofit/>
          </a:bodyPr>
          <a:lstStyle/>
          <a:p>
            <a:pPr marL="0" indent="0">
              <a:buNone/>
            </a:pPr>
            <a:r>
              <a:rPr lang="en-GB" sz="2400" b="1" dirty="0"/>
              <a:t>For any given experiment:  </a:t>
            </a:r>
            <a:r>
              <a:rPr lang="en-GB" sz="2400" dirty="0"/>
              <a:t>The null hypothesis is either true or false.</a:t>
            </a:r>
          </a:p>
          <a:p>
            <a:endParaRPr lang="en-GB" sz="2400" dirty="0"/>
          </a:p>
          <a:p>
            <a:pPr marL="0" indent="0">
              <a:buNone/>
            </a:pPr>
            <a:r>
              <a:rPr lang="en-GB" sz="2400" dirty="0"/>
              <a:t>If the null hypothesis is true     (</a:t>
            </a:r>
            <a:r>
              <a:rPr lang="en-GB" sz="2400" dirty="0">
                <a:latin typeface="MV Boli" panose="02000500030200090000" pitchFamily="2" charset="0"/>
                <a:cs typeface="MV Boli" panose="02000500030200090000" pitchFamily="2" charset="0"/>
              </a:rPr>
              <a:t>no effect</a:t>
            </a:r>
            <a:r>
              <a:rPr lang="en-GB" sz="2400" dirty="0"/>
              <a:t>)</a:t>
            </a:r>
          </a:p>
          <a:p>
            <a:pPr lvl="1"/>
            <a:r>
              <a:rPr lang="en-GB" sz="2000" dirty="0"/>
              <a:t>You might get a false positive   </a:t>
            </a:r>
            <a:r>
              <a:rPr lang="en-GB" sz="2000" dirty="0">
                <a:latin typeface="MV Boli" panose="02000500030200090000" pitchFamily="2" charset="0"/>
                <a:cs typeface="MV Boli" panose="02000500030200090000" pitchFamily="2" charset="0"/>
              </a:rPr>
              <a:t>(type I error – Prob=</a:t>
            </a:r>
            <a:r>
              <a:rPr lang="en-GB" sz="2000" b="1" dirty="0">
                <a:latin typeface="MV Boli" panose="02000500030200090000" pitchFamily="2" charset="0"/>
                <a:cs typeface="MV Boli" panose="02000500030200090000" pitchFamily="2" charset="0"/>
              </a:rPr>
              <a:t>size</a:t>
            </a:r>
            <a:r>
              <a:rPr lang="en-GB" sz="2000" dirty="0">
                <a:latin typeface="MV Boli" panose="02000500030200090000" pitchFamily="2" charset="0"/>
                <a:cs typeface="MV Boli" panose="02000500030200090000" pitchFamily="2" charset="0"/>
              </a:rPr>
              <a:t> of the experiment)</a:t>
            </a:r>
          </a:p>
          <a:p>
            <a:pPr lvl="1"/>
            <a:r>
              <a:rPr lang="en-GB" sz="2000" dirty="0"/>
              <a:t>You might get a true negative </a:t>
            </a:r>
          </a:p>
          <a:p>
            <a:pPr lvl="1"/>
            <a:endParaRPr lang="en-GB" sz="2000" dirty="0"/>
          </a:p>
          <a:p>
            <a:pPr marL="0" indent="0">
              <a:buNone/>
            </a:pPr>
            <a:r>
              <a:rPr lang="en-GB" sz="2400" dirty="0"/>
              <a:t>If the null hypothesis is false    (</a:t>
            </a:r>
            <a:r>
              <a:rPr lang="en-GB" sz="2400" dirty="0">
                <a:latin typeface="MV Boli" panose="02000500030200090000" pitchFamily="2" charset="0"/>
                <a:cs typeface="MV Boli" panose="02000500030200090000" pitchFamily="2" charset="0"/>
              </a:rPr>
              <a:t>there is a real effect</a:t>
            </a:r>
            <a:r>
              <a:rPr lang="en-GB" sz="2400" dirty="0"/>
              <a:t>)</a:t>
            </a:r>
            <a:endParaRPr lang="en-GB" sz="2000" dirty="0">
              <a:latin typeface="MV Boli" panose="02000500030200090000" pitchFamily="2" charset="0"/>
              <a:cs typeface="MV Boli" panose="02000500030200090000" pitchFamily="2" charset="0"/>
            </a:endParaRPr>
          </a:p>
          <a:p>
            <a:pPr lvl="1"/>
            <a:r>
              <a:rPr lang="en-GB" sz="2000" dirty="0"/>
              <a:t>You might get a true positive    </a:t>
            </a:r>
            <a:r>
              <a:rPr lang="en-GB" sz="2000" dirty="0">
                <a:latin typeface="MV Boli" panose="02000500030200090000" pitchFamily="2" charset="0"/>
                <a:cs typeface="MV Boli" panose="02000500030200090000" pitchFamily="2" charset="0"/>
              </a:rPr>
              <a:t>(Prob = </a:t>
            </a:r>
            <a:r>
              <a:rPr lang="en-GB" sz="2000" b="1" dirty="0">
                <a:latin typeface="MV Boli" panose="02000500030200090000" pitchFamily="2" charset="0"/>
                <a:cs typeface="MV Boli" panose="02000500030200090000" pitchFamily="2" charset="0"/>
              </a:rPr>
              <a:t>power </a:t>
            </a:r>
            <a:r>
              <a:rPr lang="en-GB" sz="2000" dirty="0">
                <a:latin typeface="MV Boli" panose="02000500030200090000" pitchFamily="2" charset="0"/>
                <a:cs typeface="MV Boli" panose="02000500030200090000" pitchFamily="2" charset="0"/>
              </a:rPr>
              <a:t>of the experiment)</a:t>
            </a:r>
          </a:p>
          <a:p>
            <a:pPr lvl="1"/>
            <a:r>
              <a:rPr lang="en-GB" sz="2000" dirty="0"/>
              <a:t>You might get a false negative  </a:t>
            </a:r>
            <a:r>
              <a:rPr lang="en-GB" sz="2000" dirty="0">
                <a:latin typeface="MV Boli" panose="02000500030200090000" pitchFamily="2" charset="0"/>
                <a:cs typeface="MV Boli" panose="02000500030200090000" pitchFamily="2" charset="0"/>
              </a:rPr>
              <a:t>(type II error)</a:t>
            </a:r>
          </a:p>
          <a:p>
            <a:pPr lvl="1"/>
            <a:endParaRPr lang="en-GB" sz="2000" dirty="0"/>
          </a:p>
          <a:p>
            <a:pPr marL="457200" lvl="1" indent="0">
              <a:buNone/>
            </a:pPr>
            <a:r>
              <a:rPr lang="en-GB" sz="2000" dirty="0"/>
              <a:t>Remember: experimental results are </a:t>
            </a:r>
            <a:r>
              <a:rPr lang="en-GB" sz="2000" i="1" dirty="0"/>
              <a:t>random</a:t>
            </a:r>
            <a:r>
              <a:rPr lang="en-GB" sz="2000" dirty="0"/>
              <a:t>.</a:t>
            </a:r>
          </a:p>
          <a:p>
            <a:pPr marL="457200" lvl="1" indent="0">
              <a:buNone/>
            </a:pPr>
            <a:endParaRPr lang="en-GB" sz="2000" dirty="0"/>
          </a:p>
        </p:txBody>
      </p:sp>
    </p:spTree>
    <p:extLst>
      <p:ext uri="{BB962C8B-B14F-4D97-AF65-F5344CB8AC3E}">
        <p14:creationId xmlns:p14="http://schemas.microsoft.com/office/powerpoint/2010/main" val="215916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0B53-2FC8-4C34-8C00-C47302241A9C}"/>
              </a:ext>
            </a:extLst>
          </p:cNvPr>
          <p:cNvSpPr>
            <a:spLocks noGrp="1"/>
          </p:cNvSpPr>
          <p:nvPr>
            <p:ph type="title"/>
          </p:nvPr>
        </p:nvSpPr>
        <p:spPr/>
        <p:txBody>
          <a:bodyPr/>
          <a:lstStyle/>
          <a:p>
            <a:r>
              <a:rPr lang="en-GB" dirty="0"/>
              <a:t>Power and size (typical values)</a:t>
            </a:r>
          </a:p>
        </p:txBody>
      </p:sp>
      <p:sp>
        <p:nvSpPr>
          <p:cNvPr id="3" name="Content Placeholder 2">
            <a:extLst>
              <a:ext uri="{FF2B5EF4-FFF2-40B4-BE49-F238E27FC236}">
                <a16:creationId xmlns:a16="http://schemas.microsoft.com/office/drawing/2014/main" id="{DF82B895-AF5B-4608-9AA3-DD2BE7C4D1E7}"/>
              </a:ext>
            </a:extLst>
          </p:cNvPr>
          <p:cNvSpPr>
            <a:spLocks noGrp="1"/>
          </p:cNvSpPr>
          <p:nvPr>
            <p:ph idx="1"/>
          </p:nvPr>
        </p:nvSpPr>
        <p:spPr/>
        <p:txBody>
          <a:bodyPr>
            <a:normAutofit fontScale="77500" lnSpcReduction="20000"/>
          </a:bodyPr>
          <a:lstStyle/>
          <a:p>
            <a:pPr marL="0" indent="0">
              <a:buNone/>
            </a:pPr>
            <a:r>
              <a:rPr lang="en-GB" b="1" dirty="0"/>
              <a:t>Power of 80%:</a:t>
            </a:r>
          </a:p>
          <a:p>
            <a:endParaRPr lang="en-GB" dirty="0"/>
          </a:p>
          <a:p>
            <a:pPr marL="457200" lvl="1" indent="0">
              <a:buNone/>
            </a:pPr>
            <a:r>
              <a:rPr lang="en-GB" dirty="0">
                <a:latin typeface="MV Boli" panose="02000500030200090000" pitchFamily="2" charset="0"/>
                <a:cs typeface="MV Boli" panose="02000500030200090000" pitchFamily="2" charset="0"/>
              </a:rPr>
              <a:t>“If the effect is there, then my experiment has an 80% chance of detecting it (as statistically significant)”</a:t>
            </a:r>
          </a:p>
          <a:p>
            <a:pPr marL="457200" lvl="1" indent="0">
              <a:buNone/>
            </a:pPr>
            <a:endParaRPr lang="en-GB" dirty="0">
              <a:latin typeface="MV Boli" panose="02000500030200090000" pitchFamily="2" charset="0"/>
              <a:cs typeface="MV Boli" panose="02000500030200090000" pitchFamily="2" charset="0"/>
            </a:endParaRPr>
          </a:p>
          <a:p>
            <a:pPr marL="457200" lvl="1" indent="0">
              <a:buNone/>
            </a:pPr>
            <a:r>
              <a:rPr lang="en-GB" dirty="0">
                <a:latin typeface="MV Boli" panose="02000500030200090000" pitchFamily="2" charset="0"/>
                <a:cs typeface="MV Boli" panose="02000500030200090000" pitchFamily="2" charset="0"/>
              </a:rPr>
              <a:t>Perhaps better:  </a:t>
            </a:r>
            <a:r>
              <a:rPr lang="en-GB" b="1" dirty="0">
                <a:latin typeface="MV Boli" panose="02000500030200090000" pitchFamily="2" charset="0"/>
                <a:cs typeface="MV Boli" panose="02000500030200090000" pitchFamily="2" charset="0"/>
              </a:rPr>
              <a:t>“I have a 20% chance of missing a real effect”</a:t>
            </a:r>
          </a:p>
          <a:p>
            <a:pPr lvl="1"/>
            <a:endParaRPr lang="en-GB" dirty="0"/>
          </a:p>
          <a:p>
            <a:pPr marL="0" indent="0">
              <a:buNone/>
            </a:pPr>
            <a:r>
              <a:rPr lang="en-GB" b="1" dirty="0"/>
              <a:t>Size of 5%:</a:t>
            </a:r>
          </a:p>
          <a:p>
            <a:endParaRPr lang="en-GB" dirty="0"/>
          </a:p>
          <a:p>
            <a:pPr marL="457200" lvl="1" indent="0">
              <a:buNone/>
            </a:pPr>
            <a:r>
              <a:rPr lang="en-GB" dirty="0">
                <a:latin typeface="MV Boli" panose="02000500030200090000" pitchFamily="2" charset="0"/>
                <a:cs typeface="MV Boli" panose="02000500030200090000" pitchFamily="2" charset="0"/>
              </a:rPr>
              <a:t>“If the effect is not there, then my experiment has a 5% chance of reporting a (false) positive”</a:t>
            </a:r>
          </a:p>
          <a:p>
            <a:pPr marL="0" indent="0">
              <a:buNone/>
            </a:pPr>
            <a:endParaRPr lang="en-GB" dirty="0">
              <a:latin typeface="MV Boli" panose="02000500030200090000" pitchFamily="2" charset="0"/>
              <a:cs typeface="MV Boli" panose="02000500030200090000" pitchFamily="2" charset="0"/>
            </a:endParaRPr>
          </a:p>
          <a:p>
            <a:r>
              <a:rPr lang="en-GB" dirty="0"/>
              <a:t>How do we set the size of an experiment?</a:t>
            </a:r>
          </a:p>
          <a:p>
            <a:r>
              <a:rPr lang="en-GB" dirty="0"/>
              <a:t>We fix the size by setting the critical p-value (usually p&lt;0.05) for our analysis</a:t>
            </a:r>
          </a:p>
        </p:txBody>
      </p:sp>
    </p:spTree>
    <p:extLst>
      <p:ext uri="{BB962C8B-B14F-4D97-AF65-F5344CB8AC3E}">
        <p14:creationId xmlns:p14="http://schemas.microsoft.com/office/powerpoint/2010/main" val="215762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40DB-D2F4-4D08-B701-DA4D83A1BC95}"/>
              </a:ext>
            </a:extLst>
          </p:cNvPr>
          <p:cNvSpPr>
            <a:spLocks noGrp="1"/>
          </p:cNvSpPr>
          <p:nvPr>
            <p:ph type="title"/>
          </p:nvPr>
        </p:nvSpPr>
        <p:spPr/>
        <p:txBody>
          <a:bodyPr/>
          <a:lstStyle/>
          <a:p>
            <a:r>
              <a:rPr lang="en-GB" dirty="0"/>
              <a:t>Funders scientific integrity review</a:t>
            </a:r>
          </a:p>
        </p:txBody>
      </p:sp>
      <p:pic>
        <p:nvPicPr>
          <p:cNvPr id="4" name="Content Placeholder 3">
            <a:extLst>
              <a:ext uri="{FF2B5EF4-FFF2-40B4-BE49-F238E27FC236}">
                <a16:creationId xmlns:a16="http://schemas.microsoft.com/office/drawing/2014/main" id="{5A908D69-2CB1-4E5F-AD93-33A5AB8218D0}"/>
              </a:ext>
            </a:extLst>
          </p:cNvPr>
          <p:cNvPicPr>
            <a:picLocks noGrp="1" noChangeAspect="1"/>
          </p:cNvPicPr>
          <p:nvPr>
            <p:ph idx="1"/>
          </p:nvPr>
        </p:nvPicPr>
        <p:blipFill>
          <a:blip r:embed="rId2"/>
          <a:stretch>
            <a:fillRect/>
          </a:stretch>
        </p:blipFill>
        <p:spPr>
          <a:xfrm>
            <a:off x="6096000" y="1690688"/>
            <a:ext cx="3669263" cy="4351338"/>
          </a:xfrm>
          <a:prstGeom prst="rect">
            <a:avLst/>
          </a:prstGeom>
          <a:effectLst>
            <a:outerShdw blurRad="50800" dist="38100" dir="2700000" algn="tl" rotWithShape="0">
              <a:prstClr val="black">
                <a:alpha val="40000"/>
              </a:prstClr>
            </a:outerShdw>
          </a:effectLst>
        </p:spPr>
      </p:pic>
      <p:pic>
        <p:nvPicPr>
          <p:cNvPr id="5" name="Content Placeholder 2">
            <a:extLst>
              <a:ext uri="{FF2B5EF4-FFF2-40B4-BE49-F238E27FC236}">
                <a16:creationId xmlns:a16="http://schemas.microsoft.com/office/drawing/2014/main" id="{BB8EFF72-39B6-4D2E-88B6-EE45C2792696}"/>
              </a:ext>
            </a:extLst>
          </p:cNvPr>
          <p:cNvPicPr>
            <a:picLocks noChangeAspect="1"/>
          </p:cNvPicPr>
          <p:nvPr/>
        </p:nvPicPr>
        <p:blipFill>
          <a:blip r:embed="rId3"/>
          <a:stretch>
            <a:fillRect/>
          </a:stretch>
        </p:blipFill>
        <p:spPr>
          <a:xfrm>
            <a:off x="2192124" y="1690688"/>
            <a:ext cx="3425096" cy="4351338"/>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9B2E57C9-B17B-4C1B-A465-221FDC02AE4C}"/>
              </a:ext>
            </a:extLst>
          </p:cNvPr>
          <p:cNvSpPr/>
          <p:nvPr/>
        </p:nvSpPr>
        <p:spPr>
          <a:xfrm>
            <a:off x="8183418" y="1598685"/>
            <a:ext cx="2189018" cy="2668876"/>
          </a:xfrm>
          <a:prstGeom prst="ellipse">
            <a:avLst/>
          </a:prstGeom>
          <a:solidFill>
            <a:srgbClr val="FFFF00">
              <a:alpha val="18039"/>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40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7B4A9-A8D1-4BE5-9BF1-2BC2F7F70ED9}"/>
              </a:ext>
            </a:extLst>
          </p:cNvPr>
          <p:cNvSpPr/>
          <p:nvPr/>
        </p:nvSpPr>
        <p:spPr>
          <a:xfrm>
            <a:off x="457204" y="1762125"/>
            <a:ext cx="11306175" cy="2472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832F86-E0B7-4232-A21C-CD2D474FB05D}"/>
              </a:ext>
            </a:extLst>
          </p:cNvPr>
          <p:cNvSpPr>
            <a:spLocks noGrp="1"/>
          </p:cNvSpPr>
          <p:nvPr>
            <p:ph type="ctrTitle"/>
          </p:nvPr>
        </p:nvSpPr>
        <p:spPr>
          <a:xfrm>
            <a:off x="4" y="1951038"/>
            <a:ext cx="12192000" cy="1195834"/>
          </a:xfrm>
        </p:spPr>
        <p:txBody>
          <a:bodyPr>
            <a:normAutofit/>
          </a:bodyPr>
          <a:lstStyle/>
          <a:p>
            <a:r>
              <a:rPr lang="en-GB" sz="7200" dirty="0">
                <a:solidFill>
                  <a:schemeClr val="bg1"/>
                </a:solidFill>
                <a:latin typeface="Franklin Gothic Demi Cond" panose="020B0706030402020204" pitchFamily="34" charset="0"/>
              </a:rPr>
              <a:t>How many samples do I need?</a:t>
            </a:r>
          </a:p>
        </p:txBody>
      </p:sp>
      <p:sp>
        <p:nvSpPr>
          <p:cNvPr id="3" name="Subtitle 2">
            <a:extLst>
              <a:ext uri="{FF2B5EF4-FFF2-40B4-BE49-F238E27FC236}">
                <a16:creationId xmlns:a16="http://schemas.microsoft.com/office/drawing/2014/main" id="{9367C44C-AA09-45AC-B02B-9229024F1329}"/>
              </a:ext>
            </a:extLst>
          </p:cNvPr>
          <p:cNvSpPr>
            <a:spLocks noGrp="1"/>
          </p:cNvSpPr>
          <p:nvPr>
            <p:ph type="subTitle" idx="1"/>
          </p:nvPr>
        </p:nvSpPr>
        <p:spPr>
          <a:xfrm>
            <a:off x="0" y="3384605"/>
            <a:ext cx="12191999" cy="612530"/>
          </a:xfrm>
        </p:spPr>
        <p:txBody>
          <a:bodyPr/>
          <a:lstStyle/>
          <a:p>
            <a:r>
              <a:rPr lang="en-GB" dirty="0">
                <a:solidFill>
                  <a:schemeClr val="bg1"/>
                </a:solidFill>
                <a:latin typeface="Franklin Gothic Book" panose="020B0503020102020204" pitchFamily="34" charset="0"/>
              </a:rPr>
              <a:t>George Savva (QIB)     June 2024</a:t>
            </a:r>
          </a:p>
        </p:txBody>
      </p:sp>
      <p:sp>
        <p:nvSpPr>
          <p:cNvPr id="4" name="TextBox 3">
            <a:extLst>
              <a:ext uri="{FF2B5EF4-FFF2-40B4-BE49-F238E27FC236}">
                <a16:creationId xmlns:a16="http://schemas.microsoft.com/office/drawing/2014/main" id="{FD63B5AB-0EAF-4077-BFA9-98FA0B3C8F04}"/>
              </a:ext>
            </a:extLst>
          </p:cNvPr>
          <p:cNvSpPr txBox="1"/>
          <p:nvPr/>
        </p:nvSpPr>
        <p:spPr>
          <a:xfrm>
            <a:off x="828536" y="5454128"/>
            <a:ext cx="10534918" cy="707886"/>
          </a:xfrm>
          <a:prstGeom prst="rect">
            <a:avLst/>
          </a:prstGeom>
          <a:noFill/>
        </p:spPr>
        <p:txBody>
          <a:bodyPr wrap="square" rtlCol="0">
            <a:spAutoFit/>
          </a:bodyPr>
          <a:lstStyle/>
          <a:p>
            <a:pPr algn="ctr"/>
            <a:r>
              <a:rPr lang="en-GB" sz="4000" b="1" dirty="0"/>
              <a:t>Welcome – Please take handout</a:t>
            </a:r>
          </a:p>
        </p:txBody>
      </p:sp>
    </p:spTree>
    <p:extLst>
      <p:ext uri="{BB962C8B-B14F-4D97-AF65-F5344CB8AC3E}">
        <p14:creationId xmlns:p14="http://schemas.microsoft.com/office/powerpoint/2010/main" val="103151209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kinja-img.com/gawker-media/image/upload/idnvqprqgnfmp14eo0qk.jpg">
            <a:extLst>
              <a:ext uri="{FF2B5EF4-FFF2-40B4-BE49-F238E27FC236}">
                <a16:creationId xmlns:a16="http://schemas.microsoft.com/office/drawing/2014/main" id="{8D13D4D6-8C6A-4FF2-AC0A-4852EB66ED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29" r="11887"/>
          <a:stretch/>
        </p:blipFill>
        <p:spPr bwMode="auto">
          <a:xfrm>
            <a:off x="0" y="3603171"/>
            <a:ext cx="3755572" cy="30026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80E106-8875-48ED-94F2-5FE07AFF1E60}"/>
              </a:ext>
            </a:extLst>
          </p:cNvPr>
          <p:cNvSpPr>
            <a:spLocks noGrp="1"/>
          </p:cNvSpPr>
          <p:nvPr>
            <p:ph type="title"/>
          </p:nvPr>
        </p:nvSpPr>
        <p:spPr/>
        <p:txBody>
          <a:bodyPr/>
          <a:lstStyle/>
          <a:p>
            <a:r>
              <a:rPr lang="en-GB"/>
              <a:t>…what about ‘exploratory’ research</a:t>
            </a:r>
          </a:p>
        </p:txBody>
      </p:sp>
      <p:sp>
        <p:nvSpPr>
          <p:cNvPr id="3" name="Content Placeholder 2">
            <a:extLst>
              <a:ext uri="{FF2B5EF4-FFF2-40B4-BE49-F238E27FC236}">
                <a16:creationId xmlns:a16="http://schemas.microsoft.com/office/drawing/2014/main" id="{905E0552-BC35-4A87-A2D6-1F12816364C1}"/>
              </a:ext>
            </a:extLst>
          </p:cNvPr>
          <p:cNvSpPr>
            <a:spLocks noGrp="1"/>
          </p:cNvSpPr>
          <p:nvPr>
            <p:ph idx="1"/>
          </p:nvPr>
        </p:nvSpPr>
        <p:spPr>
          <a:xfrm>
            <a:off x="5188749" y="1690687"/>
            <a:ext cx="6360991" cy="4802187"/>
          </a:xfrm>
        </p:spPr>
        <p:txBody>
          <a:bodyPr>
            <a:normAutofit fontScale="85000" lnSpcReduction="10000"/>
          </a:bodyPr>
          <a:lstStyle/>
          <a:p>
            <a:endParaRPr lang="en-GB" dirty="0"/>
          </a:p>
          <a:p>
            <a:r>
              <a:rPr lang="en-GB" dirty="0"/>
              <a:t>When do you need a sample size calculation?</a:t>
            </a:r>
          </a:p>
          <a:p>
            <a:endParaRPr lang="en-GB" dirty="0"/>
          </a:p>
          <a:p>
            <a:r>
              <a:rPr lang="en-GB" dirty="0"/>
              <a:t>When don’t you need a sample size calculation?</a:t>
            </a:r>
          </a:p>
          <a:p>
            <a:endParaRPr lang="en-GB" dirty="0"/>
          </a:p>
          <a:p>
            <a:r>
              <a:rPr lang="en-GB" dirty="0"/>
              <a:t>You should </a:t>
            </a:r>
            <a:r>
              <a:rPr lang="en-GB" b="1" dirty="0"/>
              <a:t>always</a:t>
            </a:r>
            <a:r>
              <a:rPr lang="en-GB" dirty="0"/>
              <a:t> have a good rationale for your sample size</a:t>
            </a:r>
          </a:p>
          <a:p>
            <a:r>
              <a:rPr lang="en-GB" dirty="0"/>
              <a:t>What is the purpose of exploratory research?</a:t>
            </a:r>
          </a:p>
          <a:p>
            <a:pPr lvl="1"/>
            <a:r>
              <a:rPr lang="en-GB" dirty="0"/>
              <a:t>To my mind exploratory research should be sensitive.</a:t>
            </a:r>
          </a:p>
          <a:p>
            <a:pPr lvl="1"/>
            <a:r>
              <a:rPr lang="en-GB" dirty="0"/>
              <a:t>What’s the point of screening for associations if you’re going to miss most of them?</a:t>
            </a:r>
          </a:p>
          <a:p>
            <a:pPr lvl="1"/>
            <a:r>
              <a:rPr lang="en-GB" dirty="0"/>
              <a:t>Thoughts?</a:t>
            </a:r>
          </a:p>
        </p:txBody>
      </p:sp>
      <p:sp>
        <p:nvSpPr>
          <p:cNvPr id="6" name="Speech Bubble: Oval 5">
            <a:extLst>
              <a:ext uri="{FF2B5EF4-FFF2-40B4-BE49-F238E27FC236}">
                <a16:creationId xmlns:a16="http://schemas.microsoft.com/office/drawing/2014/main" id="{5540CAF7-560C-43F5-85C1-8371484DBE0A}"/>
              </a:ext>
            </a:extLst>
          </p:cNvPr>
          <p:cNvSpPr/>
          <p:nvPr/>
        </p:nvSpPr>
        <p:spPr>
          <a:xfrm>
            <a:off x="1877786" y="1636260"/>
            <a:ext cx="2786742" cy="232614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It’s OK, it’s only an exploratory study</a:t>
            </a:r>
          </a:p>
        </p:txBody>
      </p:sp>
    </p:spTree>
    <p:extLst>
      <p:ext uri="{BB962C8B-B14F-4D97-AF65-F5344CB8AC3E}">
        <p14:creationId xmlns:p14="http://schemas.microsoft.com/office/powerpoint/2010/main" val="31235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1206-8177-4055-889A-38C98700DAE6}"/>
              </a:ext>
            </a:extLst>
          </p:cNvPr>
          <p:cNvSpPr>
            <a:spLocks noGrp="1"/>
          </p:cNvSpPr>
          <p:nvPr>
            <p:ph type="title"/>
          </p:nvPr>
        </p:nvSpPr>
        <p:spPr/>
        <p:txBody>
          <a:bodyPr/>
          <a:lstStyle/>
          <a:p>
            <a:r>
              <a:rPr lang="en-GB" dirty="0"/>
              <a:t>….what about feasibility / pilot / proof of concept studies?</a:t>
            </a:r>
          </a:p>
        </p:txBody>
      </p:sp>
      <p:sp>
        <p:nvSpPr>
          <p:cNvPr id="3" name="Content Placeholder 2">
            <a:extLst>
              <a:ext uri="{FF2B5EF4-FFF2-40B4-BE49-F238E27FC236}">
                <a16:creationId xmlns:a16="http://schemas.microsoft.com/office/drawing/2014/main" id="{0D5C6CB8-181B-4DA1-A5A6-514457C4C905}"/>
              </a:ext>
            </a:extLst>
          </p:cNvPr>
          <p:cNvSpPr>
            <a:spLocks noGrp="1"/>
          </p:cNvSpPr>
          <p:nvPr>
            <p:ph idx="1"/>
          </p:nvPr>
        </p:nvSpPr>
        <p:spPr/>
        <p:txBody>
          <a:bodyPr>
            <a:normAutofit lnSpcReduction="10000"/>
          </a:bodyPr>
          <a:lstStyle/>
          <a:p>
            <a:pPr marL="0" indent="0">
              <a:buNone/>
            </a:pPr>
            <a:r>
              <a:rPr lang="en-GB" dirty="0"/>
              <a:t>What is the aim of a pilot study?</a:t>
            </a:r>
          </a:p>
          <a:p>
            <a:endParaRPr lang="en-GB" dirty="0"/>
          </a:p>
          <a:p>
            <a:pPr lvl="1"/>
            <a:r>
              <a:rPr lang="en-GB" sz="2000" dirty="0">
                <a:latin typeface="MV Boli" panose="02000500030200090000" pitchFamily="2" charset="0"/>
                <a:cs typeface="MV Boli" panose="02000500030200090000" pitchFamily="2" charset="0"/>
              </a:rPr>
              <a:t>Get estimates for reliability and variation</a:t>
            </a:r>
          </a:p>
          <a:p>
            <a:pPr lvl="1"/>
            <a:r>
              <a:rPr lang="en-GB" sz="2000" dirty="0">
                <a:latin typeface="MV Boli" panose="02000500030200090000" pitchFamily="2" charset="0"/>
                <a:cs typeface="MV Boli" panose="02000500030200090000" pitchFamily="2" charset="0"/>
              </a:rPr>
              <a:t>Test feasibility of protocols</a:t>
            </a:r>
          </a:p>
          <a:p>
            <a:pPr lvl="1"/>
            <a:r>
              <a:rPr lang="en-GB" sz="2000" dirty="0">
                <a:latin typeface="MV Boli" panose="02000500030200090000" pitchFamily="2" charset="0"/>
                <a:cs typeface="MV Boli" panose="02000500030200090000" pitchFamily="2" charset="0"/>
              </a:rPr>
              <a:t>Get initial estimates for effect size</a:t>
            </a:r>
          </a:p>
          <a:p>
            <a:pPr lvl="1"/>
            <a:r>
              <a:rPr lang="en-GB" sz="2000" dirty="0">
                <a:latin typeface="MV Boli" panose="02000500030200090000" pitchFamily="2" charset="0"/>
                <a:cs typeface="MV Boli" panose="02000500030200090000" pitchFamily="2" charset="0"/>
              </a:rPr>
              <a:t>Screen out ‘useless’ interventions</a:t>
            </a:r>
          </a:p>
          <a:p>
            <a:pPr lvl="1"/>
            <a:r>
              <a:rPr lang="en-GB" sz="2000" dirty="0">
                <a:latin typeface="MV Boli" panose="02000500030200090000" pitchFamily="2" charset="0"/>
                <a:cs typeface="MV Boli" panose="02000500030200090000" pitchFamily="2" charset="0"/>
              </a:rPr>
              <a:t>Show change in a proximal biomarker</a:t>
            </a:r>
          </a:p>
          <a:p>
            <a:pPr lvl="1"/>
            <a:r>
              <a:rPr lang="en-GB" sz="2000" dirty="0">
                <a:latin typeface="MV Boli" panose="02000500030200090000" pitchFamily="2" charset="0"/>
                <a:cs typeface="MV Boli" panose="02000500030200090000" pitchFamily="2" charset="0"/>
              </a:rPr>
              <a:t>Get preliminary data for grant application</a:t>
            </a:r>
          </a:p>
          <a:p>
            <a:pPr lvl="1"/>
            <a:r>
              <a:rPr lang="en-GB" sz="2000" u="sng" dirty="0">
                <a:latin typeface="MV Boli" panose="02000500030200090000" pitchFamily="2" charset="0"/>
                <a:cs typeface="MV Boli" panose="02000500030200090000" pitchFamily="2" charset="0"/>
              </a:rPr>
              <a:t>Usually not</a:t>
            </a:r>
            <a:r>
              <a:rPr lang="en-GB" sz="2000" dirty="0">
                <a:latin typeface="MV Boli" panose="02000500030200090000" pitchFamily="2" charset="0"/>
                <a:cs typeface="MV Boli" panose="02000500030200090000" pitchFamily="2" charset="0"/>
              </a:rPr>
              <a:t> to demonstrate something conclusively</a:t>
            </a:r>
          </a:p>
          <a:p>
            <a:pPr lvl="1"/>
            <a:endParaRPr lang="en-GB" sz="2000" dirty="0">
              <a:latin typeface="MV Boli" panose="02000500030200090000" pitchFamily="2" charset="0"/>
              <a:cs typeface="MV Boli" panose="02000500030200090000" pitchFamily="2" charset="0"/>
            </a:endParaRPr>
          </a:p>
          <a:p>
            <a:pPr marL="0" indent="0">
              <a:buNone/>
            </a:pPr>
            <a:r>
              <a:rPr lang="en-GB" b="1" dirty="0"/>
              <a:t>Make sure your study is designed to meet </a:t>
            </a:r>
            <a:r>
              <a:rPr lang="en-GB" b="1" i="1" u="sng" dirty="0"/>
              <a:t>its own </a:t>
            </a:r>
            <a:r>
              <a:rPr lang="en-GB" b="1" u="sng" dirty="0"/>
              <a:t>objectives</a:t>
            </a:r>
          </a:p>
          <a:p>
            <a:pPr marL="0" indent="0">
              <a:buNone/>
            </a:pPr>
            <a:r>
              <a:rPr lang="en-GB" b="1" dirty="0"/>
              <a:t>May not need a power calc but </a:t>
            </a:r>
            <a:r>
              <a:rPr lang="en-GB" b="1" i="1" u="sng" dirty="0"/>
              <a:t>does</a:t>
            </a:r>
            <a:r>
              <a:rPr lang="en-GB" b="1" u="sng" dirty="0"/>
              <a:t> need a rationale </a:t>
            </a:r>
            <a:r>
              <a:rPr lang="en-GB" b="1" dirty="0"/>
              <a:t>for sample size.</a:t>
            </a:r>
          </a:p>
        </p:txBody>
      </p:sp>
      <p:sp>
        <p:nvSpPr>
          <p:cNvPr id="4" name="TextBox 3">
            <a:extLst>
              <a:ext uri="{FF2B5EF4-FFF2-40B4-BE49-F238E27FC236}">
                <a16:creationId xmlns:a16="http://schemas.microsoft.com/office/drawing/2014/main" id="{AC926738-3E72-4EA5-881B-2E02DDCD3798}"/>
              </a:ext>
            </a:extLst>
          </p:cNvPr>
          <p:cNvSpPr txBox="1"/>
          <p:nvPr/>
        </p:nvSpPr>
        <p:spPr>
          <a:xfrm>
            <a:off x="8524875" y="2355414"/>
            <a:ext cx="2249260"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a:t>Have you conducted a pilot study?</a:t>
            </a:r>
          </a:p>
          <a:p>
            <a:pPr algn="ctr"/>
            <a:endParaRPr lang="en-GB" dirty="0"/>
          </a:p>
          <a:p>
            <a:pPr algn="ctr"/>
            <a:r>
              <a:rPr lang="en-GB" dirty="0"/>
              <a:t>What did you learn from it?</a:t>
            </a:r>
          </a:p>
          <a:p>
            <a:endParaRPr lang="en-GB" dirty="0"/>
          </a:p>
          <a:p>
            <a:pPr algn="ctr"/>
            <a:r>
              <a:rPr lang="en-GB" dirty="0"/>
              <a:t>Did you meet your objectives?</a:t>
            </a:r>
          </a:p>
        </p:txBody>
      </p:sp>
    </p:spTree>
    <p:extLst>
      <p:ext uri="{BB962C8B-B14F-4D97-AF65-F5344CB8AC3E}">
        <p14:creationId xmlns:p14="http://schemas.microsoft.com/office/powerpoint/2010/main" val="37613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FFA8-33F9-8A56-98E5-C83540D5D4DD}"/>
              </a:ext>
            </a:extLst>
          </p:cNvPr>
          <p:cNvSpPr>
            <a:spLocks noGrp="1"/>
          </p:cNvSpPr>
          <p:nvPr>
            <p:ph type="title"/>
          </p:nvPr>
        </p:nvSpPr>
        <p:spPr/>
        <p:txBody>
          <a:bodyPr/>
          <a:lstStyle/>
          <a:p>
            <a:r>
              <a:rPr lang="en-GB" dirty="0"/>
              <a:t>Why is N=30 (total) considered a reasonable number for a feasibility study?</a:t>
            </a:r>
          </a:p>
        </p:txBody>
      </p:sp>
      <p:sp>
        <p:nvSpPr>
          <p:cNvPr id="3" name="Content Placeholder 2">
            <a:extLst>
              <a:ext uri="{FF2B5EF4-FFF2-40B4-BE49-F238E27FC236}">
                <a16:creationId xmlns:a16="http://schemas.microsoft.com/office/drawing/2014/main" id="{4F77BA92-DE02-D7D2-8124-9DF31E2179CF}"/>
              </a:ext>
            </a:extLst>
          </p:cNvPr>
          <p:cNvSpPr>
            <a:spLocks noGrp="1"/>
          </p:cNvSpPr>
          <p:nvPr>
            <p:ph idx="1"/>
          </p:nvPr>
        </p:nvSpPr>
        <p:spPr/>
        <p:txBody>
          <a:bodyPr/>
          <a:lstStyle/>
          <a:p>
            <a:r>
              <a:rPr lang="en-GB" dirty="0">
                <a:hlinkClick r:id="rId2"/>
              </a:rPr>
              <a:t>https://www.rds-london.nihr.ac.uk/wpcms/wp-content/uploads/2019/02/Justifying-sample-size-for-feasibility-study-updated-22-Feb-2019.pdf</a:t>
            </a:r>
            <a:r>
              <a:rPr lang="en-GB" dirty="0"/>
              <a:t> </a:t>
            </a:r>
          </a:p>
        </p:txBody>
      </p:sp>
      <p:pic>
        <p:nvPicPr>
          <p:cNvPr id="5" name="Picture 4">
            <a:extLst>
              <a:ext uri="{FF2B5EF4-FFF2-40B4-BE49-F238E27FC236}">
                <a16:creationId xmlns:a16="http://schemas.microsoft.com/office/drawing/2014/main" id="{3BB7963B-3516-58E5-102B-44CD3F666364}"/>
              </a:ext>
            </a:extLst>
          </p:cNvPr>
          <p:cNvPicPr>
            <a:picLocks noChangeAspect="1"/>
          </p:cNvPicPr>
          <p:nvPr/>
        </p:nvPicPr>
        <p:blipFill>
          <a:blip r:embed="rId3"/>
          <a:stretch>
            <a:fillRect/>
          </a:stretch>
        </p:blipFill>
        <p:spPr>
          <a:xfrm>
            <a:off x="917142" y="3429000"/>
            <a:ext cx="4417147" cy="2888760"/>
          </a:xfrm>
          <a:prstGeom prst="rect">
            <a:avLst/>
          </a:prstGeom>
        </p:spPr>
        <p:style>
          <a:lnRef idx="2">
            <a:schemeClr val="dk1"/>
          </a:lnRef>
          <a:fillRef idx="1">
            <a:schemeClr val="lt1"/>
          </a:fillRef>
          <a:effectRef idx="0">
            <a:schemeClr val="dk1"/>
          </a:effectRef>
          <a:fontRef idx="minor">
            <a:schemeClr val="dk1"/>
          </a:fontRef>
        </p:style>
      </p:pic>
      <p:sp>
        <p:nvSpPr>
          <p:cNvPr id="7" name="TextBox 6">
            <a:extLst>
              <a:ext uri="{FF2B5EF4-FFF2-40B4-BE49-F238E27FC236}">
                <a16:creationId xmlns:a16="http://schemas.microsoft.com/office/drawing/2014/main" id="{229A1297-22FA-F53A-9F4C-BEAE4725C9B4}"/>
              </a:ext>
            </a:extLst>
          </p:cNvPr>
          <p:cNvSpPr txBox="1"/>
          <p:nvPr/>
        </p:nvSpPr>
        <p:spPr>
          <a:xfrm>
            <a:off x="6243782" y="3622963"/>
            <a:ext cx="5257800" cy="2308324"/>
          </a:xfrm>
          <a:prstGeom prst="rect">
            <a:avLst/>
          </a:prstGeom>
          <a:noFill/>
        </p:spPr>
        <p:txBody>
          <a:bodyPr wrap="square" rtlCol="0">
            <a:spAutoFit/>
          </a:bodyPr>
          <a:lstStyle/>
          <a:p>
            <a:r>
              <a:rPr lang="en-GB" b="1" dirty="0">
                <a:latin typeface="MV Boli" panose="02000500030200090000" pitchFamily="2" charset="0"/>
                <a:cs typeface="MV Boli" panose="02000500030200090000" pitchFamily="2" charset="0"/>
              </a:rPr>
              <a:t>What are the goals of a feasibility study?</a:t>
            </a:r>
          </a:p>
          <a:p>
            <a:endParaRPr lang="en-GB" dirty="0">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r>
              <a:rPr lang="en-GB" dirty="0">
                <a:latin typeface="MV Boli" panose="02000500030200090000" pitchFamily="2" charset="0"/>
                <a:cs typeface="MV Boli" panose="02000500030200090000" pitchFamily="2" charset="0"/>
              </a:rPr>
              <a:t>N=30 is:</a:t>
            </a:r>
          </a:p>
          <a:p>
            <a:pPr marL="285750" indent="-285750">
              <a:buFont typeface="Arial" panose="020B0604020202020204" pitchFamily="34" charset="0"/>
              <a:buChar char="•"/>
            </a:pPr>
            <a:endParaRPr lang="en-GB" dirty="0">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r>
              <a:rPr lang="en-GB" dirty="0">
                <a:latin typeface="MV Boli" panose="02000500030200090000" pitchFamily="2" charset="0"/>
                <a:cs typeface="MV Boli" panose="02000500030200090000" pitchFamily="2" charset="0"/>
              </a:rPr>
              <a:t>Reasonable for estimating a proportion</a:t>
            </a:r>
          </a:p>
          <a:p>
            <a:pPr marL="285750" indent="-285750">
              <a:buFont typeface="Arial" panose="020B0604020202020204" pitchFamily="34" charset="0"/>
              <a:buChar char="•"/>
            </a:pPr>
            <a:endParaRPr lang="en-GB" dirty="0">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r>
              <a:rPr lang="en-GB" dirty="0">
                <a:latin typeface="MV Boli" panose="02000500030200090000" pitchFamily="2" charset="0"/>
                <a:cs typeface="MV Boli" panose="02000500030200090000" pitchFamily="2" charset="0"/>
              </a:rPr>
              <a:t>Reasonable for estimating a standard deviation</a:t>
            </a:r>
          </a:p>
        </p:txBody>
      </p:sp>
    </p:spTree>
    <p:extLst>
      <p:ext uri="{BB962C8B-B14F-4D97-AF65-F5344CB8AC3E}">
        <p14:creationId xmlns:p14="http://schemas.microsoft.com/office/powerpoint/2010/main" val="29284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56D1-0B22-4BF9-8B85-FE55AE48EDDD}"/>
              </a:ext>
            </a:extLst>
          </p:cNvPr>
          <p:cNvSpPr>
            <a:spLocks noGrp="1"/>
          </p:cNvSpPr>
          <p:nvPr>
            <p:ph type="title"/>
          </p:nvPr>
        </p:nvSpPr>
        <p:spPr>
          <a:xfrm>
            <a:off x="623048" y="247138"/>
            <a:ext cx="10515600" cy="1325563"/>
          </a:xfrm>
        </p:spPr>
        <p:txBody>
          <a:bodyPr/>
          <a:lstStyle/>
          <a:p>
            <a:r>
              <a:rPr lang="en-GB" dirty="0"/>
              <a:t>Summary 1 : what is statistical power?</a:t>
            </a:r>
          </a:p>
        </p:txBody>
      </p:sp>
      <p:sp>
        <p:nvSpPr>
          <p:cNvPr id="3" name="Content Placeholder 2">
            <a:extLst>
              <a:ext uri="{FF2B5EF4-FFF2-40B4-BE49-F238E27FC236}">
                <a16:creationId xmlns:a16="http://schemas.microsoft.com/office/drawing/2014/main" id="{406B6773-60EA-4AE2-AD2A-174F91C4436C}"/>
              </a:ext>
            </a:extLst>
          </p:cNvPr>
          <p:cNvSpPr>
            <a:spLocks noGrp="1"/>
          </p:cNvSpPr>
          <p:nvPr>
            <p:ph idx="1"/>
          </p:nvPr>
        </p:nvSpPr>
        <p:spPr>
          <a:xfrm>
            <a:off x="623048" y="1690688"/>
            <a:ext cx="11167334" cy="4667250"/>
          </a:xfrm>
        </p:spPr>
        <p:txBody>
          <a:bodyPr>
            <a:normAutofit fontScale="92500" lnSpcReduction="20000"/>
          </a:bodyPr>
          <a:lstStyle/>
          <a:p>
            <a:pPr marL="0" indent="0">
              <a:buNone/>
            </a:pPr>
            <a:r>
              <a:rPr lang="en-GB" b="1" dirty="0"/>
              <a:t>Power</a:t>
            </a:r>
            <a:r>
              <a:rPr lang="en-GB" dirty="0"/>
              <a:t> is the probability that your experiment will demonstrate an effect when it is really there.   (the ‘sensitivity’ of your experiment).</a:t>
            </a:r>
          </a:p>
          <a:p>
            <a:pPr marL="0" indent="0">
              <a:buNone/>
            </a:pPr>
            <a:endParaRPr lang="en-GB" dirty="0"/>
          </a:p>
          <a:p>
            <a:pPr marL="0" indent="0">
              <a:buNone/>
            </a:pPr>
            <a:r>
              <a:rPr lang="en-GB" dirty="0"/>
              <a:t>With an underpowered study:</a:t>
            </a:r>
          </a:p>
          <a:p>
            <a:pPr marL="514350" indent="-514350">
              <a:buFont typeface="+mj-lt"/>
              <a:buAutoNum type="arabicPeriod"/>
            </a:pPr>
            <a:r>
              <a:rPr lang="en-GB" dirty="0"/>
              <a:t>More chance of missing real effects       ( </a:t>
            </a:r>
            <a:r>
              <a:rPr lang="en-GB" dirty="0">
                <a:latin typeface="MV Boli" panose="02000500030200090000" pitchFamily="2" charset="0"/>
                <a:cs typeface="MV Boli" panose="02000500030200090000" pitchFamily="2" charset="0"/>
              </a:rPr>
              <a:t>type II error prob = I - power</a:t>
            </a:r>
            <a:r>
              <a:rPr lang="en-GB" dirty="0"/>
              <a:t>)</a:t>
            </a:r>
          </a:p>
          <a:p>
            <a:pPr marL="514350" indent="-514350">
              <a:buFont typeface="+mj-lt"/>
              <a:buAutoNum type="arabicPeriod"/>
            </a:pPr>
            <a:r>
              <a:rPr lang="en-GB" dirty="0"/>
              <a:t>More chance that your ‘discoveries’ are false!   </a:t>
            </a:r>
          </a:p>
          <a:p>
            <a:pPr marL="457200" lvl="1" indent="0">
              <a:buNone/>
            </a:pPr>
            <a:r>
              <a:rPr lang="en-GB" dirty="0"/>
              <a:t>(because the rate of false positives stays constant at 5%)</a:t>
            </a:r>
          </a:p>
          <a:p>
            <a:pPr marL="514350" indent="-514350">
              <a:buFont typeface="+mj-lt"/>
              <a:buAutoNum type="arabicPeriod"/>
            </a:pPr>
            <a:endParaRPr lang="en-GB" dirty="0"/>
          </a:p>
          <a:p>
            <a:pPr marL="514350" indent="-514350">
              <a:buFont typeface="+mj-lt"/>
              <a:buAutoNum type="arabicPeriod"/>
            </a:pPr>
            <a:r>
              <a:rPr lang="en-GB" dirty="0"/>
              <a:t>Underpowered studies are often </a:t>
            </a:r>
            <a:r>
              <a:rPr lang="en-GB" b="1" dirty="0"/>
              <a:t>worse than useless </a:t>
            </a:r>
            <a:br>
              <a:rPr lang="en-GB" b="1" dirty="0"/>
            </a:br>
            <a:r>
              <a:rPr lang="en-GB" dirty="0"/>
              <a:t>(kill a good idea, or generate noise, often uninterpretable)</a:t>
            </a:r>
            <a:r>
              <a:rPr lang="en-GB" b="1" dirty="0"/>
              <a:t>.</a:t>
            </a:r>
          </a:p>
          <a:p>
            <a:pPr marL="514350" indent="-514350">
              <a:buFont typeface="+mj-lt"/>
              <a:buAutoNum type="arabicPeriod"/>
            </a:pPr>
            <a:r>
              <a:rPr lang="en-GB" dirty="0"/>
              <a:t>Exploratory and confirmatory studies should be designed to meet </a:t>
            </a:r>
            <a:r>
              <a:rPr lang="en-GB" u="sng" dirty="0"/>
              <a:t>their own objectives</a:t>
            </a:r>
          </a:p>
        </p:txBody>
      </p:sp>
    </p:spTree>
    <p:extLst>
      <p:ext uri="{BB962C8B-B14F-4D97-AF65-F5344CB8AC3E}">
        <p14:creationId xmlns:p14="http://schemas.microsoft.com/office/powerpoint/2010/main" val="346919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34BE-6AFB-277C-1FFA-C9DB182A50C9}"/>
              </a:ext>
            </a:extLst>
          </p:cNvPr>
          <p:cNvSpPr>
            <a:spLocks noGrp="1"/>
          </p:cNvSpPr>
          <p:nvPr>
            <p:ph type="title"/>
          </p:nvPr>
        </p:nvSpPr>
        <p:spPr/>
        <p:txBody>
          <a:bodyPr/>
          <a:lstStyle/>
          <a:p>
            <a:r>
              <a:rPr lang="en-GB" dirty="0"/>
              <a:t>Summary 2:  Required sample size</a:t>
            </a:r>
          </a:p>
        </p:txBody>
      </p:sp>
      <p:sp>
        <p:nvSpPr>
          <p:cNvPr id="3" name="Content Placeholder 2">
            <a:extLst>
              <a:ext uri="{FF2B5EF4-FFF2-40B4-BE49-F238E27FC236}">
                <a16:creationId xmlns:a16="http://schemas.microsoft.com/office/drawing/2014/main" id="{B3C110A0-BE02-31D8-6773-75D42AA5D8DB}"/>
              </a:ext>
            </a:extLst>
          </p:cNvPr>
          <p:cNvSpPr>
            <a:spLocks noGrp="1"/>
          </p:cNvSpPr>
          <p:nvPr>
            <p:ph idx="1"/>
          </p:nvPr>
        </p:nvSpPr>
        <p:spPr/>
        <p:txBody>
          <a:bodyPr/>
          <a:lstStyle/>
          <a:p>
            <a:r>
              <a:rPr lang="en-GB" dirty="0"/>
              <a:t>The sample size we need is the smallest number that gives us a good chance of answering our research question well enough.</a:t>
            </a:r>
          </a:p>
          <a:p>
            <a:endParaRPr lang="en-GB" dirty="0"/>
          </a:p>
          <a:p>
            <a:r>
              <a:rPr lang="en-GB" dirty="0"/>
              <a:t>(This might be an </a:t>
            </a:r>
            <a:r>
              <a:rPr lang="en-GB" b="1" i="1" dirty="0"/>
              <a:t>estimation</a:t>
            </a:r>
            <a:r>
              <a:rPr lang="en-GB" i="1" dirty="0"/>
              <a:t> </a:t>
            </a:r>
            <a:r>
              <a:rPr lang="en-GB" dirty="0"/>
              <a:t>or a </a:t>
            </a:r>
            <a:r>
              <a:rPr lang="en-GB" b="1" i="1" dirty="0"/>
              <a:t>testing</a:t>
            </a:r>
            <a:r>
              <a:rPr lang="en-GB" i="1" dirty="0"/>
              <a:t> </a:t>
            </a:r>
            <a:r>
              <a:rPr lang="en-GB" dirty="0"/>
              <a:t>question)</a:t>
            </a:r>
          </a:p>
          <a:p>
            <a:endParaRPr lang="en-GB" dirty="0"/>
          </a:p>
          <a:p>
            <a:r>
              <a:rPr lang="en-GB" dirty="0"/>
              <a:t>Simulation is a very good way to see how our results are likely to vary with sample size!</a:t>
            </a:r>
          </a:p>
        </p:txBody>
      </p:sp>
    </p:spTree>
    <p:extLst>
      <p:ext uri="{BB962C8B-B14F-4D97-AF65-F5344CB8AC3E}">
        <p14:creationId xmlns:p14="http://schemas.microsoft.com/office/powerpoint/2010/main" val="3176961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E6CAE1-593E-43D7-8AA1-4347F627EA71}"/>
              </a:ext>
            </a:extLst>
          </p:cNvPr>
          <p:cNvSpPr>
            <a:spLocks noGrp="1"/>
          </p:cNvSpPr>
          <p:nvPr>
            <p:ph type="title"/>
          </p:nvPr>
        </p:nvSpPr>
        <p:spPr>
          <a:xfrm>
            <a:off x="831850" y="1709738"/>
            <a:ext cx="10933430" cy="2852737"/>
          </a:xfrm>
        </p:spPr>
        <p:txBody>
          <a:bodyPr/>
          <a:lstStyle/>
          <a:p>
            <a:r>
              <a:rPr lang="en-GB" dirty="0"/>
              <a:t>Part 2:</a:t>
            </a:r>
            <a:br>
              <a:rPr lang="en-GB" dirty="0"/>
            </a:br>
            <a:r>
              <a:rPr lang="en-GB" dirty="0"/>
              <a:t>Calculating required sample size for simple designs </a:t>
            </a:r>
          </a:p>
        </p:txBody>
      </p:sp>
      <p:sp>
        <p:nvSpPr>
          <p:cNvPr id="5" name="Subtitle 4">
            <a:extLst>
              <a:ext uri="{FF2B5EF4-FFF2-40B4-BE49-F238E27FC236}">
                <a16:creationId xmlns:a16="http://schemas.microsoft.com/office/drawing/2014/main" id="{A21B2FA9-6491-4A59-85A8-A83C8D0A779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0746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46AF-67A5-40B8-9733-5562106810BE}"/>
              </a:ext>
            </a:extLst>
          </p:cNvPr>
          <p:cNvSpPr>
            <a:spLocks noGrp="1"/>
          </p:cNvSpPr>
          <p:nvPr>
            <p:ph type="title"/>
          </p:nvPr>
        </p:nvSpPr>
        <p:spPr/>
        <p:txBody>
          <a:bodyPr/>
          <a:lstStyle/>
          <a:p>
            <a:r>
              <a:rPr lang="en-GB" dirty="0"/>
              <a:t>Revision – quant research paradigms</a:t>
            </a:r>
          </a:p>
        </p:txBody>
      </p:sp>
      <p:sp>
        <p:nvSpPr>
          <p:cNvPr id="3" name="Content Placeholder 2">
            <a:extLst>
              <a:ext uri="{FF2B5EF4-FFF2-40B4-BE49-F238E27FC236}">
                <a16:creationId xmlns:a16="http://schemas.microsoft.com/office/drawing/2014/main" id="{2E249229-1E32-4CCA-A4AB-8B26A1017E5F}"/>
              </a:ext>
            </a:extLst>
          </p:cNvPr>
          <p:cNvSpPr>
            <a:spLocks noGrp="1"/>
          </p:cNvSpPr>
          <p:nvPr>
            <p:ph idx="1"/>
          </p:nvPr>
        </p:nvSpPr>
        <p:spPr>
          <a:xfrm>
            <a:off x="904874" y="1825625"/>
            <a:ext cx="10448925" cy="4351338"/>
          </a:xfrm>
        </p:spPr>
        <p:txBody>
          <a:bodyPr>
            <a:normAutofit fontScale="85000" lnSpcReduction="20000"/>
          </a:bodyPr>
          <a:lstStyle/>
          <a:p>
            <a:pPr marL="0" indent="0">
              <a:buNone/>
            </a:pPr>
            <a:r>
              <a:rPr lang="en-GB" dirty="0"/>
              <a:t>All quant research aims to </a:t>
            </a:r>
            <a:r>
              <a:rPr lang="en-GB" b="1" dirty="0"/>
              <a:t>estimate</a:t>
            </a:r>
            <a:r>
              <a:rPr lang="en-GB" dirty="0"/>
              <a:t> something or </a:t>
            </a:r>
            <a:r>
              <a:rPr lang="en-GB" b="1" dirty="0"/>
              <a:t>test</a:t>
            </a:r>
            <a:r>
              <a:rPr lang="en-GB" dirty="0"/>
              <a:t> hypotheses</a:t>
            </a:r>
          </a:p>
          <a:p>
            <a:pPr marL="0" indent="0">
              <a:buNone/>
            </a:pPr>
            <a:endParaRPr lang="en-GB" dirty="0"/>
          </a:p>
          <a:p>
            <a:pPr marL="0" indent="0">
              <a:buNone/>
            </a:pPr>
            <a:r>
              <a:rPr lang="en-GB" dirty="0"/>
              <a:t>Can you state the objective of the ANDROMEDA-SHOCK trial in terms of </a:t>
            </a:r>
            <a:r>
              <a:rPr lang="en-GB" b="1" dirty="0"/>
              <a:t>estimation </a:t>
            </a:r>
            <a:r>
              <a:rPr lang="en-GB" dirty="0"/>
              <a:t>and </a:t>
            </a:r>
            <a:r>
              <a:rPr lang="en-GB" b="1" dirty="0"/>
              <a:t>testing</a:t>
            </a:r>
            <a:r>
              <a:rPr lang="en-GB" dirty="0"/>
              <a:t>?</a:t>
            </a:r>
          </a:p>
          <a:p>
            <a:endParaRPr lang="en-GB" dirty="0"/>
          </a:p>
          <a:p>
            <a:r>
              <a:rPr lang="en-GB" b="1" dirty="0"/>
              <a:t>Estimate: </a:t>
            </a:r>
            <a:r>
              <a:rPr lang="en-GB" dirty="0"/>
              <a:t>What is the relative risk of death associated with new intervention compared to old.</a:t>
            </a:r>
          </a:p>
          <a:p>
            <a:r>
              <a:rPr lang="en-GB" b="1" dirty="0"/>
              <a:t>Test:</a:t>
            </a:r>
            <a:r>
              <a:rPr lang="en-GB" dirty="0"/>
              <a:t> Does the new intervention save more lives than the old one.</a:t>
            </a:r>
          </a:p>
          <a:p>
            <a:pPr marL="0" indent="0">
              <a:buNone/>
            </a:pPr>
            <a:endParaRPr lang="en-GB" dirty="0"/>
          </a:p>
          <a:p>
            <a:pPr marL="0" indent="0">
              <a:buNone/>
            </a:pPr>
            <a:r>
              <a:rPr lang="en-GB" dirty="0"/>
              <a:t>Can you state the objectives of the breads study in terms of </a:t>
            </a:r>
            <a:r>
              <a:rPr lang="en-GB" b="1" dirty="0"/>
              <a:t>estimation </a:t>
            </a:r>
            <a:r>
              <a:rPr lang="en-GB" dirty="0"/>
              <a:t>and </a:t>
            </a:r>
            <a:r>
              <a:rPr lang="en-GB" b="1" dirty="0"/>
              <a:t>testing</a:t>
            </a:r>
            <a:r>
              <a:rPr lang="en-GB" dirty="0"/>
              <a:t>?</a:t>
            </a:r>
          </a:p>
          <a:p>
            <a:r>
              <a:rPr lang="en-GB" dirty="0"/>
              <a:t>Which is the better research framework?</a:t>
            </a:r>
          </a:p>
        </p:txBody>
      </p:sp>
    </p:spTree>
    <p:extLst>
      <p:ext uri="{BB962C8B-B14F-4D97-AF65-F5344CB8AC3E}">
        <p14:creationId xmlns:p14="http://schemas.microsoft.com/office/powerpoint/2010/main" val="5634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74E92D-7EE7-4F0B-9E3E-0C23A1184F6E}"/>
              </a:ext>
            </a:extLst>
          </p:cNvPr>
          <p:cNvPicPr>
            <a:picLocks noGrp="1" noChangeAspect="1"/>
          </p:cNvPicPr>
          <p:nvPr>
            <p:ph sz="quarter" idx="4"/>
          </p:nvPr>
        </p:nvPicPr>
        <p:blipFill>
          <a:blip r:embed="rId2"/>
          <a:stretch>
            <a:fillRect/>
          </a:stretch>
        </p:blipFill>
        <p:spPr>
          <a:xfrm>
            <a:off x="6267490" y="2020243"/>
            <a:ext cx="4992608" cy="3820118"/>
          </a:xfrm>
          <a:prstGeom prst="rect">
            <a:avLst/>
          </a:prstGeom>
        </p:spPr>
      </p:pic>
      <p:pic>
        <p:nvPicPr>
          <p:cNvPr id="4" name="Content Placeholder 3">
            <a:extLst>
              <a:ext uri="{FF2B5EF4-FFF2-40B4-BE49-F238E27FC236}">
                <a16:creationId xmlns:a16="http://schemas.microsoft.com/office/drawing/2014/main" id="{894700DE-B385-4914-8038-A9ABB9834707}"/>
              </a:ext>
            </a:extLst>
          </p:cNvPr>
          <p:cNvPicPr>
            <a:picLocks noGrp="1" noChangeAspect="1"/>
          </p:cNvPicPr>
          <p:nvPr>
            <p:ph sz="half" idx="2"/>
          </p:nvPr>
        </p:nvPicPr>
        <p:blipFill>
          <a:blip r:embed="rId3"/>
          <a:stretch>
            <a:fillRect/>
          </a:stretch>
        </p:blipFill>
        <p:spPr>
          <a:xfrm>
            <a:off x="715857" y="2270191"/>
            <a:ext cx="4601441" cy="3203430"/>
          </a:xfrm>
          <a:prstGeom prst="rect">
            <a:avLst/>
          </a:prstGeom>
        </p:spPr>
      </p:pic>
      <p:sp>
        <p:nvSpPr>
          <p:cNvPr id="2" name="Title 1">
            <a:extLst>
              <a:ext uri="{FF2B5EF4-FFF2-40B4-BE49-F238E27FC236}">
                <a16:creationId xmlns:a16="http://schemas.microsoft.com/office/drawing/2014/main" id="{E1C2015F-E155-4D90-A896-D9AD7F5AA6A5}"/>
              </a:ext>
            </a:extLst>
          </p:cNvPr>
          <p:cNvSpPr>
            <a:spLocks noGrp="1"/>
          </p:cNvSpPr>
          <p:nvPr>
            <p:ph type="title"/>
          </p:nvPr>
        </p:nvSpPr>
        <p:spPr/>
        <p:txBody>
          <a:bodyPr/>
          <a:lstStyle/>
          <a:p>
            <a:r>
              <a:rPr lang="en-GB" dirty="0"/>
              <a:t>ANDROMEDA-SHOCK trial (results)</a:t>
            </a:r>
          </a:p>
        </p:txBody>
      </p:sp>
      <p:sp>
        <p:nvSpPr>
          <p:cNvPr id="8" name="Text Placeholder 7">
            <a:extLst>
              <a:ext uri="{FF2B5EF4-FFF2-40B4-BE49-F238E27FC236}">
                <a16:creationId xmlns:a16="http://schemas.microsoft.com/office/drawing/2014/main" id="{CC50444F-9FA0-4097-A375-677E1B2EB121}"/>
              </a:ext>
            </a:extLst>
          </p:cNvPr>
          <p:cNvSpPr>
            <a:spLocks noGrp="1"/>
          </p:cNvSpPr>
          <p:nvPr>
            <p:ph type="body" idx="1"/>
          </p:nvPr>
        </p:nvSpPr>
        <p:spPr>
          <a:xfrm>
            <a:off x="839788" y="1681163"/>
            <a:ext cx="5157787" cy="480146"/>
          </a:xfrm>
        </p:spPr>
        <p:txBody>
          <a:bodyPr>
            <a:normAutofit lnSpcReduction="10000"/>
          </a:bodyPr>
          <a:lstStyle/>
          <a:p>
            <a:r>
              <a:rPr lang="en-GB" dirty="0"/>
              <a:t>Hypothesis test:</a:t>
            </a:r>
          </a:p>
        </p:txBody>
      </p:sp>
      <p:sp>
        <p:nvSpPr>
          <p:cNvPr id="9" name="Text Placeholder 8">
            <a:extLst>
              <a:ext uri="{FF2B5EF4-FFF2-40B4-BE49-F238E27FC236}">
                <a16:creationId xmlns:a16="http://schemas.microsoft.com/office/drawing/2014/main" id="{A9485705-751B-4E2B-9329-7CD4768F2921}"/>
              </a:ext>
            </a:extLst>
          </p:cNvPr>
          <p:cNvSpPr>
            <a:spLocks noGrp="1"/>
          </p:cNvSpPr>
          <p:nvPr>
            <p:ph type="body" sz="quarter" idx="3"/>
          </p:nvPr>
        </p:nvSpPr>
        <p:spPr>
          <a:xfrm>
            <a:off x="6172200" y="1533685"/>
            <a:ext cx="5183188" cy="714295"/>
          </a:xfrm>
        </p:spPr>
        <p:txBody>
          <a:bodyPr>
            <a:normAutofit lnSpcReduction="10000"/>
          </a:bodyPr>
          <a:lstStyle/>
          <a:p>
            <a:r>
              <a:rPr lang="en-GB" dirty="0"/>
              <a:t>Estimate plus confidence interval</a:t>
            </a:r>
            <a:br>
              <a:rPr lang="en-GB" dirty="0"/>
            </a:br>
            <a:r>
              <a:rPr lang="en-GB" i="1" dirty="0"/>
              <a:t>(and free hypothesis test!)</a:t>
            </a:r>
          </a:p>
        </p:txBody>
      </p:sp>
      <p:sp>
        <p:nvSpPr>
          <p:cNvPr id="6" name="TextBox 5">
            <a:extLst>
              <a:ext uri="{FF2B5EF4-FFF2-40B4-BE49-F238E27FC236}">
                <a16:creationId xmlns:a16="http://schemas.microsoft.com/office/drawing/2014/main" id="{9539ADF2-791F-43BC-9A4D-450F74B8F543}"/>
              </a:ext>
            </a:extLst>
          </p:cNvPr>
          <p:cNvSpPr txBox="1"/>
          <p:nvPr/>
        </p:nvSpPr>
        <p:spPr>
          <a:xfrm>
            <a:off x="2602011" y="6061342"/>
            <a:ext cx="1404594" cy="369332"/>
          </a:xfrm>
          <a:prstGeom prst="rect">
            <a:avLst/>
          </a:prstGeom>
          <a:noFill/>
        </p:spPr>
        <p:txBody>
          <a:bodyPr wrap="square" rtlCol="0">
            <a:spAutoFit/>
          </a:bodyPr>
          <a:lstStyle/>
          <a:p>
            <a:r>
              <a:rPr lang="en-GB" dirty="0"/>
              <a:t>P=0.06</a:t>
            </a:r>
          </a:p>
        </p:txBody>
      </p:sp>
      <p:sp>
        <p:nvSpPr>
          <p:cNvPr id="12" name="TextBox 11">
            <a:extLst>
              <a:ext uri="{FF2B5EF4-FFF2-40B4-BE49-F238E27FC236}">
                <a16:creationId xmlns:a16="http://schemas.microsoft.com/office/drawing/2014/main" id="{8B50D66C-C357-4B9D-A652-85B7F7A1623C}"/>
              </a:ext>
            </a:extLst>
          </p:cNvPr>
          <p:cNvSpPr txBox="1"/>
          <p:nvPr/>
        </p:nvSpPr>
        <p:spPr>
          <a:xfrm>
            <a:off x="8310654" y="6079394"/>
            <a:ext cx="2156632" cy="369332"/>
          </a:xfrm>
          <a:prstGeom prst="rect">
            <a:avLst/>
          </a:prstGeom>
          <a:noFill/>
        </p:spPr>
        <p:txBody>
          <a:bodyPr wrap="square" rtlCol="0">
            <a:spAutoFit/>
          </a:bodyPr>
          <a:lstStyle/>
          <a:p>
            <a:r>
              <a:rPr lang="en-GB" dirty="0"/>
              <a:t>95% CI =  -18.2 to 1.2</a:t>
            </a:r>
          </a:p>
        </p:txBody>
      </p:sp>
      <p:sp>
        <p:nvSpPr>
          <p:cNvPr id="13" name="Rectangle 12">
            <a:extLst>
              <a:ext uri="{FF2B5EF4-FFF2-40B4-BE49-F238E27FC236}">
                <a16:creationId xmlns:a16="http://schemas.microsoft.com/office/drawing/2014/main" id="{A7D84F45-068A-4463-ACAA-A25FBD39BDB0}"/>
              </a:ext>
            </a:extLst>
          </p:cNvPr>
          <p:cNvSpPr/>
          <p:nvPr/>
        </p:nvSpPr>
        <p:spPr>
          <a:xfrm>
            <a:off x="2602011" y="3433170"/>
            <a:ext cx="170686" cy="364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D67AFE8-384A-47B4-8C07-F729079E3B92}"/>
              </a:ext>
            </a:extLst>
          </p:cNvPr>
          <p:cNvSpPr txBox="1"/>
          <p:nvPr/>
        </p:nvSpPr>
        <p:spPr>
          <a:xfrm>
            <a:off x="2980356" y="6096698"/>
            <a:ext cx="6356548" cy="646331"/>
          </a:xfrm>
          <a:prstGeom prst="rect">
            <a:avLst/>
          </a:prstGeom>
          <a:noFill/>
        </p:spPr>
        <p:txBody>
          <a:bodyPr wrap="none" rtlCol="0">
            <a:spAutoFit/>
          </a:bodyPr>
          <a:lstStyle/>
          <a:p>
            <a:pPr algn="ctr"/>
            <a:r>
              <a:rPr lang="en-GB" b="1" dirty="0"/>
              <a:t>Which is the most informative?</a:t>
            </a:r>
          </a:p>
          <a:p>
            <a:pPr algn="ctr"/>
            <a:r>
              <a:rPr lang="en-GB" b="1" dirty="0"/>
              <a:t>What will be the effect of increasing sample size on each picture?</a:t>
            </a:r>
          </a:p>
        </p:txBody>
      </p:sp>
      <p:sp>
        <p:nvSpPr>
          <p:cNvPr id="10" name="Rectangle 9">
            <a:extLst>
              <a:ext uri="{FF2B5EF4-FFF2-40B4-BE49-F238E27FC236}">
                <a16:creationId xmlns:a16="http://schemas.microsoft.com/office/drawing/2014/main" id="{06A479CB-737D-4A9A-94B9-91BCEC0C64D0}"/>
              </a:ext>
            </a:extLst>
          </p:cNvPr>
          <p:cNvSpPr/>
          <p:nvPr/>
        </p:nvSpPr>
        <p:spPr>
          <a:xfrm>
            <a:off x="5024324" y="3556255"/>
            <a:ext cx="189986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b="1" dirty="0">
                <a:latin typeface="MV Boli" panose="02000500030200090000" pitchFamily="2" charset="0"/>
                <a:cs typeface="MV Boli" panose="02000500030200090000" pitchFamily="2" charset="0"/>
              </a:rPr>
              <a:t>Note there is a smallest detectable effect size</a:t>
            </a:r>
          </a:p>
        </p:txBody>
      </p:sp>
      <p:cxnSp>
        <p:nvCxnSpPr>
          <p:cNvPr id="15" name="Straight Arrow Connector 14">
            <a:extLst>
              <a:ext uri="{FF2B5EF4-FFF2-40B4-BE49-F238E27FC236}">
                <a16:creationId xmlns:a16="http://schemas.microsoft.com/office/drawing/2014/main" id="{6BEB2FAB-614C-4A70-B433-E031875A6597}"/>
              </a:ext>
            </a:extLst>
          </p:cNvPr>
          <p:cNvCxnSpPr>
            <a:cxnSpLocks/>
          </p:cNvCxnSpPr>
          <p:nvPr/>
        </p:nvCxnSpPr>
        <p:spPr>
          <a:xfrm flipH="1">
            <a:off x="3726426" y="4509655"/>
            <a:ext cx="1297899" cy="355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C29730-BB98-47FF-9E80-7CB144EC7E7A}"/>
              </a:ext>
            </a:extLst>
          </p:cNvPr>
          <p:cNvCxnSpPr>
            <a:stCxn id="10" idx="3"/>
          </p:cNvCxnSpPr>
          <p:nvPr/>
        </p:nvCxnSpPr>
        <p:spPr>
          <a:xfrm flipV="1">
            <a:off x="6924184" y="3797957"/>
            <a:ext cx="828184" cy="358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62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149E-8416-4AC5-AA3F-5B73BB9CD144}"/>
              </a:ext>
            </a:extLst>
          </p:cNvPr>
          <p:cNvSpPr>
            <a:spLocks noGrp="1"/>
          </p:cNvSpPr>
          <p:nvPr>
            <p:ph type="title"/>
          </p:nvPr>
        </p:nvSpPr>
        <p:spPr/>
        <p:txBody>
          <a:bodyPr/>
          <a:lstStyle/>
          <a:p>
            <a:r>
              <a:rPr lang="en-GB" dirty="0"/>
              <a:t>Two paradigms for inference -&gt;</a:t>
            </a:r>
            <a:br>
              <a:rPr lang="en-GB" dirty="0"/>
            </a:br>
            <a:r>
              <a:rPr lang="en-GB" dirty="0"/>
              <a:t>   Two approaches to sample size calculation:  </a:t>
            </a:r>
          </a:p>
        </p:txBody>
      </p:sp>
      <p:sp>
        <p:nvSpPr>
          <p:cNvPr id="4" name="Content Placeholder 3">
            <a:extLst>
              <a:ext uri="{FF2B5EF4-FFF2-40B4-BE49-F238E27FC236}">
                <a16:creationId xmlns:a16="http://schemas.microsoft.com/office/drawing/2014/main" id="{424D8809-F15E-4F53-AD40-9E2E54D95C21}"/>
              </a:ext>
            </a:extLst>
          </p:cNvPr>
          <p:cNvSpPr>
            <a:spLocks noGrp="1"/>
          </p:cNvSpPr>
          <p:nvPr>
            <p:ph sz="half" idx="1"/>
          </p:nvPr>
        </p:nvSpPr>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lgn="ctr">
              <a:buNone/>
            </a:pPr>
            <a:endParaRPr lang="en-GB" b="1" dirty="0"/>
          </a:p>
          <a:p>
            <a:pPr marL="0" indent="0" algn="ctr">
              <a:buNone/>
            </a:pPr>
            <a:r>
              <a:rPr lang="en-GB" b="1" dirty="0"/>
              <a:t>Based on </a:t>
            </a:r>
            <a:r>
              <a:rPr lang="en-GB" b="1" u="sng" dirty="0"/>
              <a:t>power</a:t>
            </a:r>
            <a:r>
              <a:rPr lang="en-GB" b="1" dirty="0"/>
              <a:t>:</a:t>
            </a:r>
          </a:p>
          <a:p>
            <a:endParaRPr lang="en-GB" dirty="0"/>
          </a:p>
          <a:p>
            <a:pPr marL="0" indent="0" algn="ctr">
              <a:buNone/>
            </a:pPr>
            <a:r>
              <a:rPr lang="en-GB" dirty="0"/>
              <a:t>From ‘hypothesis testing’ paradigm</a:t>
            </a:r>
          </a:p>
          <a:p>
            <a:endParaRPr lang="en-GB" dirty="0"/>
          </a:p>
          <a:p>
            <a:pPr marL="0" indent="0" algn="ctr">
              <a:buNone/>
            </a:pPr>
            <a:r>
              <a:rPr lang="en-GB" dirty="0">
                <a:latin typeface="MV Boli" panose="02000500030200090000" pitchFamily="2" charset="0"/>
                <a:cs typeface="MV Boli" panose="02000500030200090000" pitchFamily="2" charset="0"/>
              </a:rPr>
              <a:t>“</a:t>
            </a:r>
            <a:r>
              <a:rPr lang="en-GB" dirty="0" err="1">
                <a:latin typeface="MV Boli" panose="02000500030200090000" pitchFamily="2" charset="0"/>
                <a:cs typeface="MV Boli" panose="02000500030200090000" pitchFamily="2" charset="0"/>
              </a:rPr>
              <a:t>eg</a:t>
            </a:r>
            <a:r>
              <a:rPr lang="en-GB" dirty="0">
                <a:latin typeface="MV Boli" panose="02000500030200090000" pitchFamily="2" charset="0"/>
                <a:cs typeface="MV Boli" panose="02000500030200090000" pitchFamily="2" charset="0"/>
              </a:rPr>
              <a:t> if this effect is real then I want to be at least 80% sure that I won’t miss it at p&lt;0.05”</a:t>
            </a:r>
          </a:p>
        </p:txBody>
      </p:sp>
      <p:sp>
        <p:nvSpPr>
          <p:cNvPr id="5" name="Content Placeholder 4">
            <a:extLst>
              <a:ext uri="{FF2B5EF4-FFF2-40B4-BE49-F238E27FC236}">
                <a16:creationId xmlns:a16="http://schemas.microsoft.com/office/drawing/2014/main" id="{804933A7-FDB3-4561-A757-C948310F877D}"/>
              </a:ext>
            </a:extLst>
          </p:cNvPr>
          <p:cNvSpPr>
            <a:spLocks noGrp="1"/>
          </p:cNvSpPr>
          <p:nvPr>
            <p:ph sz="half" idx="2"/>
          </p:nvPr>
        </p:nvSpPr>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pPr marL="0" indent="0" algn="ctr">
              <a:buNone/>
            </a:pPr>
            <a:endParaRPr lang="en-GB" b="1" dirty="0"/>
          </a:p>
          <a:p>
            <a:pPr marL="0" indent="0" algn="ctr">
              <a:buNone/>
            </a:pPr>
            <a:r>
              <a:rPr lang="en-GB" b="1" dirty="0"/>
              <a:t>Based on </a:t>
            </a:r>
            <a:r>
              <a:rPr lang="en-GB" b="1" u="sng" dirty="0"/>
              <a:t>precision</a:t>
            </a:r>
            <a:r>
              <a:rPr lang="en-GB" b="1" dirty="0"/>
              <a:t>:</a:t>
            </a:r>
          </a:p>
          <a:p>
            <a:pPr marL="0" indent="0" algn="ctr">
              <a:buNone/>
            </a:pPr>
            <a:endParaRPr lang="en-GB" b="1" dirty="0"/>
          </a:p>
          <a:p>
            <a:pPr marL="0" indent="0" algn="ctr">
              <a:buNone/>
            </a:pPr>
            <a:r>
              <a:rPr lang="en-GB" dirty="0"/>
              <a:t>From ‘estimation’ paradigm, </a:t>
            </a:r>
            <a:r>
              <a:rPr lang="en-GB" dirty="0" err="1"/>
              <a:t>eg</a:t>
            </a:r>
            <a:r>
              <a:rPr lang="en-GB" dirty="0"/>
              <a:t>:</a:t>
            </a:r>
          </a:p>
          <a:p>
            <a:pPr marL="0" indent="0" algn="ctr">
              <a:buNone/>
            </a:pPr>
            <a:endParaRPr lang="en-GB" dirty="0"/>
          </a:p>
          <a:p>
            <a:pPr marL="0" indent="0" algn="ctr">
              <a:buNone/>
            </a:pPr>
            <a:endParaRPr lang="en-GB" dirty="0">
              <a:latin typeface="MV Boli" panose="02000500030200090000" pitchFamily="2" charset="0"/>
              <a:cs typeface="MV Boli" panose="02000500030200090000" pitchFamily="2" charset="0"/>
            </a:endParaRPr>
          </a:p>
          <a:p>
            <a:pPr marL="0" indent="0" algn="ctr">
              <a:buNone/>
            </a:pPr>
            <a:r>
              <a:rPr lang="en-GB" dirty="0">
                <a:latin typeface="MV Boli" panose="02000500030200090000" pitchFamily="2" charset="0"/>
                <a:cs typeface="MV Boli" panose="02000500030200090000" pitchFamily="2" charset="0"/>
              </a:rPr>
              <a:t>“I would like my standard error to be less than 0.25 units”</a:t>
            </a:r>
          </a:p>
        </p:txBody>
      </p:sp>
    </p:spTree>
    <p:extLst>
      <p:ext uri="{BB962C8B-B14F-4D97-AF65-F5344CB8AC3E}">
        <p14:creationId xmlns:p14="http://schemas.microsoft.com/office/powerpoint/2010/main" val="123893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0EB90-5EA9-4B15-B59B-9B87E97A2159}"/>
              </a:ext>
            </a:extLst>
          </p:cNvPr>
          <p:cNvSpPr>
            <a:spLocks noGrp="1"/>
          </p:cNvSpPr>
          <p:nvPr>
            <p:ph type="title"/>
          </p:nvPr>
        </p:nvSpPr>
        <p:spPr/>
        <p:txBody>
          <a:bodyPr/>
          <a:lstStyle/>
          <a:p>
            <a:r>
              <a:rPr lang="en-GB" dirty="0"/>
              <a:t>Sample size by considering precision</a:t>
            </a:r>
          </a:p>
        </p:txBody>
      </p:sp>
    </p:spTree>
    <p:extLst>
      <p:ext uri="{BB962C8B-B14F-4D97-AF65-F5344CB8AC3E}">
        <p14:creationId xmlns:p14="http://schemas.microsoft.com/office/powerpoint/2010/main" val="225076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BEBA80-0A7F-4173-AB4A-016206302FD8}"/>
              </a:ext>
            </a:extLst>
          </p:cNvPr>
          <p:cNvSpPr>
            <a:spLocks noGrp="1"/>
          </p:cNvSpPr>
          <p:nvPr>
            <p:ph type="title"/>
          </p:nvPr>
        </p:nvSpPr>
        <p:spPr/>
        <p:txBody>
          <a:bodyPr/>
          <a:lstStyle/>
          <a:p>
            <a:r>
              <a:rPr lang="en-GB" dirty="0"/>
              <a:t>Introduction</a:t>
            </a:r>
          </a:p>
        </p:txBody>
      </p:sp>
      <p:sp>
        <p:nvSpPr>
          <p:cNvPr id="5" name="Text Placeholder 4">
            <a:extLst>
              <a:ext uri="{FF2B5EF4-FFF2-40B4-BE49-F238E27FC236}">
                <a16:creationId xmlns:a16="http://schemas.microsoft.com/office/drawing/2014/main" id="{3D840FBE-9EA1-4ADA-9222-8A6AADCB3B4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7637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B5DA7-259A-4D59-966D-2EFFEF1B6023}"/>
              </a:ext>
            </a:extLst>
          </p:cNvPr>
          <p:cNvSpPr>
            <a:spLocks noGrp="1"/>
          </p:cNvSpPr>
          <p:nvPr>
            <p:ph type="title"/>
          </p:nvPr>
        </p:nvSpPr>
        <p:spPr/>
        <p:txBody>
          <a:bodyPr/>
          <a:lstStyle/>
          <a:p>
            <a:r>
              <a:rPr lang="en-GB" dirty="0"/>
              <a:t>Exercise 4 – To estimate a </a:t>
            </a:r>
            <a:r>
              <a:rPr lang="en-GB" i="1" dirty="0"/>
              <a:t>proportion</a:t>
            </a:r>
          </a:p>
        </p:txBody>
      </p:sp>
      <p:sp>
        <p:nvSpPr>
          <p:cNvPr id="5" name="Content Placeholder 4">
            <a:extLst>
              <a:ext uri="{FF2B5EF4-FFF2-40B4-BE49-F238E27FC236}">
                <a16:creationId xmlns:a16="http://schemas.microsoft.com/office/drawing/2014/main" id="{FFB6FFF3-F5A2-4840-A63A-10C2C6A2CC50}"/>
              </a:ext>
            </a:extLst>
          </p:cNvPr>
          <p:cNvSpPr>
            <a:spLocks noGrp="1"/>
          </p:cNvSpPr>
          <p:nvPr>
            <p:ph idx="1"/>
          </p:nvPr>
        </p:nvSpPr>
        <p:spPr>
          <a:xfrm>
            <a:off x="838200" y="1825625"/>
            <a:ext cx="5180860" cy="4351338"/>
          </a:xfrm>
        </p:spPr>
        <p:txBody>
          <a:bodyPr>
            <a:normAutofit/>
          </a:bodyPr>
          <a:lstStyle/>
          <a:p>
            <a:r>
              <a:rPr lang="en-GB" sz="2400" dirty="0"/>
              <a:t>Precision as a function of sample size.</a:t>
            </a:r>
          </a:p>
          <a:p>
            <a:r>
              <a:rPr lang="en-GB" sz="2400" dirty="0">
                <a:hlinkClick r:id="rId2"/>
              </a:rPr>
              <a:t>https://statpages.info/confint.html</a:t>
            </a:r>
            <a:r>
              <a:rPr lang="en-GB" sz="2400" dirty="0"/>
              <a:t> </a:t>
            </a:r>
          </a:p>
          <a:p>
            <a:pPr marL="0" indent="0">
              <a:buNone/>
            </a:pPr>
            <a:r>
              <a:rPr lang="en-GB" sz="2400" dirty="0"/>
              <a:t>Or </a:t>
            </a:r>
          </a:p>
          <a:p>
            <a:pPr marL="0" indent="0">
              <a:buNone/>
            </a:pPr>
            <a:r>
              <a:rPr lang="en-GB" sz="1800" dirty="0">
                <a:latin typeface="Consolas" panose="020B0609020204030204" pitchFamily="49" charset="0"/>
              </a:rPr>
              <a:t>R&gt; </a:t>
            </a:r>
            <a:r>
              <a:rPr lang="en-GB" sz="1800" dirty="0" err="1">
                <a:latin typeface="Consolas" panose="020B0609020204030204" pitchFamily="49" charset="0"/>
              </a:rPr>
              <a:t>binom.test</a:t>
            </a:r>
            <a:r>
              <a:rPr lang="en-GB" sz="1800" dirty="0">
                <a:latin typeface="Consolas" panose="020B0609020204030204" pitchFamily="49" charset="0"/>
              </a:rPr>
              <a:t>(2,10) </a:t>
            </a:r>
          </a:p>
          <a:p>
            <a:pPr marL="0" indent="0">
              <a:buNone/>
            </a:pPr>
            <a:endParaRPr lang="en-GB" sz="1800" dirty="0">
              <a:latin typeface="Consolas" panose="020B0609020204030204" pitchFamily="49" charset="0"/>
            </a:endParaRPr>
          </a:p>
          <a:p>
            <a:pPr marL="0" indent="0">
              <a:buNone/>
            </a:pPr>
            <a:r>
              <a:rPr lang="en-GB" b="1" dirty="0">
                <a:latin typeface="Franklin Gothic Demi Cond" panose="020B0706030402020204" pitchFamily="34" charset="0"/>
              </a:rPr>
              <a:t>Exercise:</a:t>
            </a:r>
          </a:p>
          <a:p>
            <a:pPr marL="0" indent="0">
              <a:buNone/>
            </a:pPr>
            <a:r>
              <a:rPr lang="en-GB" sz="2000" dirty="0"/>
              <a:t>Suppose I want to estimate the likely Liberal Democrat vote share in the general election to within 2 percentage points.  </a:t>
            </a:r>
          </a:p>
          <a:p>
            <a:pPr marL="0" indent="0">
              <a:buNone/>
            </a:pPr>
            <a:r>
              <a:rPr lang="en-GB" sz="2000" dirty="0"/>
              <a:t>How many people do I need to sample?</a:t>
            </a:r>
          </a:p>
        </p:txBody>
      </p:sp>
      <p:pic>
        <p:nvPicPr>
          <p:cNvPr id="6" name="Picture 5">
            <a:extLst>
              <a:ext uri="{FF2B5EF4-FFF2-40B4-BE49-F238E27FC236}">
                <a16:creationId xmlns:a16="http://schemas.microsoft.com/office/drawing/2014/main" id="{5AD322FD-4D42-4B0D-85B7-26C3266A8875}"/>
              </a:ext>
            </a:extLst>
          </p:cNvPr>
          <p:cNvPicPr>
            <a:picLocks noChangeAspect="1"/>
          </p:cNvPicPr>
          <p:nvPr/>
        </p:nvPicPr>
        <p:blipFill>
          <a:blip r:embed="rId3"/>
          <a:stretch>
            <a:fillRect/>
          </a:stretch>
        </p:blipFill>
        <p:spPr>
          <a:xfrm>
            <a:off x="6337217" y="1891557"/>
            <a:ext cx="5385107" cy="3811102"/>
          </a:xfrm>
          <a:prstGeom prst="rect">
            <a:avLst/>
          </a:prstGeom>
        </p:spPr>
      </p:pic>
    </p:spTree>
    <p:extLst>
      <p:ext uri="{BB962C8B-B14F-4D97-AF65-F5344CB8AC3E}">
        <p14:creationId xmlns:p14="http://schemas.microsoft.com/office/powerpoint/2010/main" val="1151924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E980A4-322B-4D28-AA71-EB944B9736A0}"/>
              </a:ext>
            </a:extLst>
          </p:cNvPr>
          <p:cNvPicPr>
            <a:picLocks noChangeAspect="1"/>
          </p:cNvPicPr>
          <p:nvPr/>
        </p:nvPicPr>
        <p:blipFill rotWithShape="1">
          <a:blip r:embed="rId2"/>
          <a:srcRect l="13750" t="17432" r="29943"/>
          <a:stretch/>
        </p:blipFill>
        <p:spPr>
          <a:xfrm>
            <a:off x="430422" y="124096"/>
            <a:ext cx="8906762" cy="6609808"/>
          </a:xfrm>
          <a:prstGeom prst="rect">
            <a:avLst/>
          </a:prstGeom>
        </p:spPr>
      </p:pic>
      <p:sp>
        <p:nvSpPr>
          <p:cNvPr id="7" name="TextBox 6">
            <a:extLst>
              <a:ext uri="{FF2B5EF4-FFF2-40B4-BE49-F238E27FC236}">
                <a16:creationId xmlns:a16="http://schemas.microsoft.com/office/drawing/2014/main" id="{4E0C15F9-E86C-4210-B8C8-CA69098C96DE}"/>
              </a:ext>
            </a:extLst>
          </p:cNvPr>
          <p:cNvSpPr txBox="1"/>
          <p:nvPr/>
        </p:nvSpPr>
        <p:spPr>
          <a:xfrm>
            <a:off x="9247031" y="1275007"/>
            <a:ext cx="2295606"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A relatively new idea (2018)</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But very simple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As we move away from hypothesis tests, this will become more common</a:t>
            </a:r>
          </a:p>
        </p:txBody>
      </p:sp>
    </p:spTree>
    <p:extLst>
      <p:ext uri="{BB962C8B-B14F-4D97-AF65-F5344CB8AC3E}">
        <p14:creationId xmlns:p14="http://schemas.microsoft.com/office/powerpoint/2010/main" val="1531360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CD50-DB11-4154-8F13-0EF75FF2C9C1}"/>
              </a:ext>
            </a:extLst>
          </p:cNvPr>
          <p:cNvSpPr>
            <a:spLocks noGrp="1"/>
          </p:cNvSpPr>
          <p:nvPr>
            <p:ph type="title"/>
          </p:nvPr>
        </p:nvSpPr>
        <p:spPr/>
        <p:txBody>
          <a:bodyPr/>
          <a:lstStyle/>
          <a:p>
            <a:r>
              <a:rPr lang="en-GB" dirty="0"/>
              <a:t>Standard error, standard deviation, sample size</a:t>
            </a:r>
          </a:p>
        </p:txBody>
      </p:sp>
      <p:pic>
        <p:nvPicPr>
          <p:cNvPr id="7" name="Content Placeholder 6">
            <a:extLst>
              <a:ext uri="{FF2B5EF4-FFF2-40B4-BE49-F238E27FC236}">
                <a16:creationId xmlns:a16="http://schemas.microsoft.com/office/drawing/2014/main" id="{9AE354BE-4D09-4048-9CA2-712B89B26548}"/>
              </a:ext>
            </a:extLst>
          </p:cNvPr>
          <p:cNvPicPr>
            <a:picLocks noGrp="1" noChangeAspect="1"/>
          </p:cNvPicPr>
          <p:nvPr>
            <p:ph idx="1"/>
          </p:nvPr>
        </p:nvPicPr>
        <p:blipFill>
          <a:blip r:embed="rId3"/>
          <a:stretch>
            <a:fillRect/>
          </a:stretch>
        </p:blipFill>
        <p:spPr>
          <a:xfrm>
            <a:off x="1518624" y="1607228"/>
            <a:ext cx="8958575" cy="5010338"/>
          </a:xfrm>
          <a:prstGeom prst="rect">
            <a:avLst/>
          </a:prstGeom>
        </p:spPr>
      </p:pic>
      <p:sp>
        <p:nvSpPr>
          <p:cNvPr id="5" name="Rectangle 4">
            <a:extLst>
              <a:ext uri="{FF2B5EF4-FFF2-40B4-BE49-F238E27FC236}">
                <a16:creationId xmlns:a16="http://schemas.microsoft.com/office/drawing/2014/main" id="{D6AFBE20-1385-46F6-AFA0-F3641FBD527C}"/>
              </a:ext>
            </a:extLst>
          </p:cNvPr>
          <p:cNvSpPr/>
          <p:nvPr/>
        </p:nvSpPr>
        <p:spPr>
          <a:xfrm>
            <a:off x="966354" y="1506682"/>
            <a:ext cx="5129645" cy="2566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7BC31D2-BF4A-467E-9E74-4D6942BF4718}"/>
              </a:ext>
            </a:extLst>
          </p:cNvPr>
          <p:cNvSpPr/>
          <p:nvPr/>
        </p:nvSpPr>
        <p:spPr>
          <a:xfrm>
            <a:off x="6948055" y="1506682"/>
            <a:ext cx="4163291" cy="2566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EF071B4-29DD-44C8-9233-F16FEAA62C81}"/>
              </a:ext>
            </a:extLst>
          </p:cNvPr>
          <p:cNvSpPr/>
          <p:nvPr/>
        </p:nvSpPr>
        <p:spPr>
          <a:xfrm>
            <a:off x="884477" y="4051012"/>
            <a:ext cx="10469323" cy="2566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3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92 -0.00486 L 0.03842 -0.00486 " pathEditMode="relative" rAng="0" ptsTypes="AA">
                                      <p:cBhvr>
                                        <p:cTn id="6" dur="2000" fill="hold"/>
                                        <p:tgtEl>
                                          <p:spTgt spid="15"/>
                                        </p:tgtEl>
                                        <p:attrNameLst>
                                          <p:attrName>ppt_x</p:attrName>
                                          <p:attrName>ppt_y</p:attrName>
                                        </p:attrNameLst>
                                      </p:cBhvr>
                                      <p:rCtr x="1875" y="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grpId="1" nodeType="click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5" grpId="1"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41FC-3D6F-4CB4-BD6E-B458EC8C61BD}"/>
              </a:ext>
            </a:extLst>
          </p:cNvPr>
          <p:cNvSpPr>
            <a:spLocks noGrp="1"/>
          </p:cNvSpPr>
          <p:nvPr>
            <p:ph type="title"/>
          </p:nvPr>
        </p:nvSpPr>
        <p:spPr/>
        <p:txBody>
          <a:bodyPr/>
          <a:lstStyle/>
          <a:p>
            <a:r>
              <a:rPr lang="en-GB"/>
              <a:t>How does </a:t>
            </a:r>
            <a:r>
              <a:rPr lang="en-GB" b="1"/>
              <a:t>precision</a:t>
            </a:r>
            <a:r>
              <a:rPr lang="en-GB"/>
              <a:t> depend on </a:t>
            </a:r>
            <a:r>
              <a:rPr lang="en-GB" b="1"/>
              <a:t>sample size</a:t>
            </a:r>
            <a:r>
              <a:rPr lang="en-GB"/>
              <a:t>?</a:t>
            </a:r>
          </a:p>
        </p:txBody>
      </p:sp>
      <p:sp>
        <p:nvSpPr>
          <p:cNvPr id="7" name="Content Placeholder 6">
            <a:extLst>
              <a:ext uri="{FF2B5EF4-FFF2-40B4-BE49-F238E27FC236}">
                <a16:creationId xmlns:a16="http://schemas.microsoft.com/office/drawing/2014/main" id="{EAF76A52-BD2A-475C-B8E4-7508F37B5448}"/>
              </a:ext>
            </a:extLst>
          </p:cNvPr>
          <p:cNvSpPr>
            <a:spLocks noGrp="1"/>
          </p:cNvSpPr>
          <p:nvPr>
            <p:ph idx="1"/>
          </p:nvPr>
        </p:nvSpPr>
        <p:spPr>
          <a:xfrm>
            <a:off x="838200" y="1867472"/>
            <a:ext cx="4795982" cy="4351338"/>
          </a:xfrm>
        </p:spPr>
        <p:txBody>
          <a:bodyPr>
            <a:normAutofit fontScale="85000" lnSpcReduction="20000"/>
          </a:bodyPr>
          <a:lstStyle/>
          <a:p>
            <a:r>
              <a:rPr lang="en-GB" dirty="0"/>
              <a:t>Each time we run an experiment we will get a different estimate</a:t>
            </a:r>
          </a:p>
          <a:p>
            <a:r>
              <a:rPr lang="en-GB" b="1" dirty="0">
                <a:highlight>
                  <a:srgbClr val="FFFF00"/>
                </a:highlight>
              </a:rPr>
              <a:t>Hence, estimators are random</a:t>
            </a:r>
            <a:r>
              <a:rPr lang="en-GB" dirty="0">
                <a:highlight>
                  <a:srgbClr val="FFFF00"/>
                </a:highlight>
              </a:rPr>
              <a:t>.</a:t>
            </a:r>
          </a:p>
          <a:p>
            <a:endParaRPr lang="en-GB" dirty="0"/>
          </a:p>
          <a:p>
            <a:r>
              <a:rPr lang="en-GB" dirty="0"/>
              <a:t>Their standard deviation is called:  </a:t>
            </a:r>
            <a:r>
              <a:rPr lang="en-GB" b="1" dirty="0"/>
              <a:t>standard error</a:t>
            </a:r>
          </a:p>
          <a:p>
            <a:r>
              <a:rPr lang="en-GB" b="1" dirty="0"/>
              <a:t>Standard error </a:t>
            </a:r>
            <a:r>
              <a:rPr lang="en-GB" dirty="0"/>
              <a:t>reflects the </a:t>
            </a:r>
            <a:r>
              <a:rPr lang="en-GB" b="1" dirty="0"/>
              <a:t>precision of our estimate</a:t>
            </a:r>
          </a:p>
          <a:p>
            <a:endParaRPr lang="en-GB" dirty="0"/>
          </a:p>
          <a:p>
            <a:r>
              <a:rPr lang="en-GB" dirty="0"/>
              <a:t>Reflects how sure we are about where the truth is.</a:t>
            </a:r>
          </a:p>
          <a:p>
            <a:r>
              <a:rPr lang="en-GB" dirty="0"/>
              <a:t>Confidence interval can be easily generated from this.</a:t>
            </a:r>
          </a:p>
        </p:txBody>
      </p:sp>
      <p:grpSp>
        <p:nvGrpSpPr>
          <p:cNvPr id="4" name="Group 3">
            <a:extLst>
              <a:ext uri="{FF2B5EF4-FFF2-40B4-BE49-F238E27FC236}">
                <a16:creationId xmlns:a16="http://schemas.microsoft.com/office/drawing/2014/main" id="{B16EB367-09E0-4067-BDDD-0D4F54D0ED3D}"/>
              </a:ext>
            </a:extLst>
          </p:cNvPr>
          <p:cNvGrpSpPr/>
          <p:nvPr/>
        </p:nvGrpSpPr>
        <p:grpSpPr>
          <a:xfrm>
            <a:off x="6313121" y="1793754"/>
            <a:ext cx="4682837" cy="4524315"/>
            <a:chOff x="6313121" y="1793754"/>
            <a:chExt cx="4682837" cy="4524315"/>
          </a:xfrm>
        </p:grpSpPr>
        <p:sp>
          <p:nvSpPr>
            <p:cNvPr id="3" name="Rectangle 2">
              <a:extLst>
                <a:ext uri="{FF2B5EF4-FFF2-40B4-BE49-F238E27FC236}">
                  <a16:creationId xmlns:a16="http://schemas.microsoft.com/office/drawing/2014/main" id="{076AEB7B-1136-49E9-850C-DE7B9565A4A8}"/>
                </a:ext>
              </a:extLst>
            </p:cNvPr>
            <p:cNvSpPr/>
            <p:nvPr/>
          </p:nvSpPr>
          <p:spPr>
            <a:xfrm>
              <a:off x="6313121" y="1793754"/>
              <a:ext cx="4682837" cy="452431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endParaRPr lang="en-GB" dirty="0">
                <a:latin typeface="MV Boli" panose="02000500030200090000" pitchFamily="2" charset="0"/>
                <a:cs typeface="MV Boli" panose="02000500030200090000" pitchFamily="2" charset="0"/>
              </a:endParaRPr>
            </a:p>
            <a:p>
              <a:r>
                <a:rPr lang="en-GB" dirty="0">
                  <a:latin typeface="MV Boli" panose="02000500030200090000" pitchFamily="2" charset="0"/>
                  <a:cs typeface="MV Boli" panose="02000500030200090000" pitchFamily="2" charset="0"/>
                </a:rPr>
                <a:t>If data points vary </a:t>
              </a:r>
              <a:r>
                <a:rPr lang="en-GB" b="1" dirty="0">
                  <a:latin typeface="MV Boli" panose="02000500030200090000" pitchFamily="2" charset="0"/>
                  <a:cs typeface="MV Boli" panose="02000500030200090000" pitchFamily="2" charset="0"/>
                </a:rPr>
                <a:t>independently </a:t>
              </a:r>
              <a:r>
                <a:rPr lang="en-GB" dirty="0">
                  <a:latin typeface="MV Boli" panose="02000500030200090000" pitchFamily="2" charset="0"/>
                  <a:cs typeface="MV Boli" panose="02000500030200090000" pitchFamily="2" charset="0"/>
                </a:rPr>
                <a:t>with standard deviation </a:t>
              </a:r>
              <a:r>
                <a:rPr lang="en-GB" i="1" dirty="0">
                  <a:latin typeface="MV Boli" panose="02000500030200090000" pitchFamily="2" charset="0"/>
                  <a:cs typeface="MV Boli" panose="02000500030200090000" pitchFamily="2" charset="0"/>
                </a:rPr>
                <a:t>s, </a:t>
              </a:r>
              <a:r>
                <a:rPr lang="en-GB" dirty="0">
                  <a:latin typeface="MV Boli" panose="02000500030200090000" pitchFamily="2" charset="0"/>
                  <a:cs typeface="MV Boli" panose="02000500030200090000" pitchFamily="2" charset="0"/>
                </a:rPr>
                <a:t>then sample mean has variance: </a:t>
              </a:r>
            </a:p>
            <a:p>
              <a:endParaRPr lang="en-GB" dirty="0">
                <a:latin typeface="MV Boli" panose="02000500030200090000" pitchFamily="2" charset="0"/>
                <a:cs typeface="MV Boli" panose="02000500030200090000" pitchFamily="2" charset="0"/>
              </a:endParaRPr>
            </a:p>
            <a:p>
              <a:endParaRPr lang="en-GB" dirty="0">
                <a:latin typeface="MV Boli" panose="02000500030200090000" pitchFamily="2" charset="0"/>
                <a:cs typeface="MV Boli" panose="02000500030200090000" pitchFamily="2" charset="0"/>
              </a:endParaRPr>
            </a:p>
            <a:p>
              <a:endParaRPr lang="en-GB" dirty="0">
                <a:latin typeface="MV Boli" panose="02000500030200090000" pitchFamily="2" charset="0"/>
                <a:cs typeface="MV Boli" panose="02000500030200090000" pitchFamily="2" charset="0"/>
              </a:endParaRPr>
            </a:p>
            <a:p>
              <a:endParaRPr lang="en-GB" dirty="0">
                <a:latin typeface="MV Boli" panose="02000500030200090000" pitchFamily="2" charset="0"/>
                <a:cs typeface="MV Boli" panose="02000500030200090000" pitchFamily="2" charset="0"/>
              </a:endParaRPr>
            </a:p>
            <a:p>
              <a:r>
                <a:rPr lang="en-GB" dirty="0">
                  <a:latin typeface="MV Boli" panose="02000500030200090000" pitchFamily="2" charset="0"/>
                  <a:cs typeface="MV Boli" panose="02000500030200090000" pitchFamily="2" charset="0"/>
                </a:rPr>
                <a:t>If an estimator is (roughly) normally distributed then 95% confidence interval includes all points within </a:t>
              </a:r>
              <a:r>
                <a:rPr lang="en-GB" b="1" u="sng" dirty="0">
                  <a:latin typeface="MV Boli" panose="02000500030200090000" pitchFamily="2" charset="0"/>
                  <a:cs typeface="MV Boli" panose="02000500030200090000" pitchFamily="2" charset="0"/>
                </a:rPr>
                <a:t>twice</a:t>
              </a:r>
              <a:r>
                <a:rPr lang="en-GB" dirty="0">
                  <a:latin typeface="MV Boli" panose="02000500030200090000" pitchFamily="2" charset="0"/>
                  <a:cs typeface="MV Boli" panose="02000500030200090000" pitchFamily="2" charset="0"/>
                </a:rPr>
                <a:t> the standard error of the point estimate:</a:t>
              </a:r>
            </a:p>
            <a:p>
              <a:endParaRPr lang="en-GB" dirty="0">
                <a:latin typeface="MV Boli" panose="02000500030200090000" pitchFamily="2" charset="0"/>
                <a:cs typeface="MV Boli" panose="02000500030200090000" pitchFamily="2" charset="0"/>
              </a:endParaRPr>
            </a:p>
            <a:p>
              <a:endParaRPr lang="en-GB" dirty="0">
                <a:latin typeface="MV Boli" panose="02000500030200090000" pitchFamily="2" charset="0"/>
                <a:cs typeface="MV Boli" panose="02000500030200090000" pitchFamily="2" charset="0"/>
              </a:endParaRPr>
            </a:p>
            <a:p>
              <a:r>
                <a:rPr lang="en-GB" dirty="0">
                  <a:latin typeface="MV Boli" panose="02000500030200090000" pitchFamily="2" charset="0"/>
                  <a:cs typeface="MV Boli" panose="02000500030200090000" pitchFamily="2" charset="0"/>
                </a:rPr>
                <a:t>	 </a:t>
              </a:r>
            </a:p>
            <a:p>
              <a:r>
                <a:rPr lang="en-GB" dirty="0">
                  <a:latin typeface="MV Boli" panose="02000500030200090000" pitchFamily="2" charset="0"/>
                  <a:cs typeface="MV Boli" panose="02000500030200090000" pitchFamily="2" charset="0"/>
                </a:rPr>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D9589C-3716-4833-8AC3-F039A59D0D45}"/>
                    </a:ext>
                  </a:extLst>
                </p:cNvPr>
                <p:cNvSpPr txBox="1"/>
                <p:nvPr/>
              </p:nvSpPr>
              <p:spPr>
                <a:xfrm>
                  <a:off x="7530085" y="3049986"/>
                  <a:ext cx="2518483" cy="758028"/>
                </a:xfrm>
                <a:prstGeom prst="rect">
                  <a:avLst/>
                </a:prstGeom>
                <a:noFill/>
              </p:spPr>
              <p:txBody>
                <a:bodyPr wrap="square" lIns="0" tIns="0" rIns="0" bIns="0" rtlCol="0">
                  <a:spAutoFit/>
                </a:bodyPr>
                <a:lstStyle/>
                <a:p>
                  <a14:m>
                    <m:oMath xmlns:m="http://schemas.openxmlformats.org/officeDocument/2006/math">
                      <m:sSub>
                        <m:sSubPr>
                          <m:ctrlPr>
                            <a:rPr lang="en-GB" sz="3200" i="1" smtClean="0">
                              <a:solidFill>
                                <a:schemeClr val="bg1"/>
                              </a:solidFill>
                              <a:latin typeface="Cambria Math" panose="02040503050406030204" pitchFamily="18" charset="0"/>
                            </a:rPr>
                          </m:ctrlPr>
                        </m:sSubPr>
                        <m:e>
                          <m:r>
                            <a:rPr lang="en-GB" sz="3200" b="0" i="1" smtClean="0">
                              <a:solidFill>
                                <a:schemeClr val="bg1"/>
                              </a:solidFill>
                              <a:latin typeface="Cambria Math" panose="02040503050406030204" pitchFamily="18" charset="0"/>
                            </a:rPr>
                            <m:t>𝑠𝑒</m:t>
                          </m:r>
                        </m:e>
                        <m:sub>
                          <m:r>
                            <a:rPr lang="en-GB" sz="3200" b="0" i="1" smtClean="0">
                              <a:solidFill>
                                <a:schemeClr val="bg1"/>
                              </a:solidFill>
                              <a:latin typeface="Cambria Math" panose="02040503050406030204" pitchFamily="18" charset="0"/>
                            </a:rPr>
                            <m:t>𝑚𝑒𝑎𝑛</m:t>
                          </m:r>
                        </m:sub>
                      </m:sSub>
                    </m:oMath>
                  </a14:m>
                  <a:r>
                    <a:rPr lang="en-GB" sz="3200" dirty="0">
                      <a:solidFill>
                        <a:schemeClr val="bg1"/>
                      </a:solidFill>
                    </a:rPr>
                    <a:t> </a:t>
                  </a:r>
                  <a14:m>
                    <m:oMath xmlns:m="http://schemas.openxmlformats.org/officeDocument/2006/math">
                      <m:r>
                        <a:rPr lang="en-GB" sz="3200" i="1" smtClean="0">
                          <a:solidFill>
                            <a:schemeClr val="bg1"/>
                          </a:solidFill>
                          <a:latin typeface="Cambria Math" panose="02040503050406030204" pitchFamily="18" charset="0"/>
                        </a:rPr>
                        <m:t>=</m:t>
                      </m:r>
                      <m:f>
                        <m:fPr>
                          <m:ctrlPr>
                            <a:rPr lang="en-GB" sz="3200" i="1" smtClean="0">
                              <a:solidFill>
                                <a:schemeClr val="bg1"/>
                              </a:solidFill>
                              <a:latin typeface="Cambria Math" panose="02040503050406030204" pitchFamily="18" charset="0"/>
                            </a:rPr>
                          </m:ctrlPr>
                        </m:fPr>
                        <m:num>
                          <m:r>
                            <a:rPr lang="en-GB" sz="3200" i="1">
                              <a:solidFill>
                                <a:schemeClr val="bg1"/>
                              </a:solidFill>
                              <a:latin typeface="Cambria Math" panose="02040503050406030204" pitchFamily="18" charset="0"/>
                            </a:rPr>
                            <m:t>𝑠𝑑</m:t>
                          </m:r>
                        </m:num>
                        <m:den>
                          <m:rad>
                            <m:radPr>
                              <m:degHide m:val="on"/>
                              <m:ctrlPr>
                                <a:rPr lang="en-GB" sz="3200" i="1" smtClean="0">
                                  <a:solidFill>
                                    <a:schemeClr val="bg1"/>
                                  </a:solidFill>
                                  <a:latin typeface="Cambria Math" panose="02040503050406030204" pitchFamily="18" charset="0"/>
                                </a:rPr>
                              </m:ctrlPr>
                            </m:radPr>
                            <m:deg/>
                            <m:e>
                              <m:r>
                                <a:rPr lang="en-GB" sz="3200" b="0" i="1" smtClean="0">
                                  <a:solidFill>
                                    <a:schemeClr val="bg1"/>
                                  </a:solidFill>
                                  <a:latin typeface="Cambria Math" panose="02040503050406030204" pitchFamily="18" charset="0"/>
                                </a:rPr>
                                <m:t>𝑛</m:t>
                              </m:r>
                            </m:e>
                          </m:rad>
                        </m:den>
                      </m:f>
                    </m:oMath>
                  </a14:m>
                  <a:endParaRPr lang="en-GB" sz="3200" dirty="0">
                    <a:solidFill>
                      <a:schemeClr val="bg1"/>
                    </a:solidFill>
                  </a:endParaRPr>
                </a:p>
              </p:txBody>
            </p:sp>
          </mc:Choice>
          <mc:Fallback xmlns="">
            <p:sp>
              <p:nvSpPr>
                <p:cNvPr id="5" name="TextBox 4">
                  <a:extLst>
                    <a:ext uri="{FF2B5EF4-FFF2-40B4-BE49-F238E27FC236}">
                      <a16:creationId xmlns:a16="http://schemas.microsoft.com/office/drawing/2014/main" id="{27D9589C-3716-4833-8AC3-F039A59D0D45}"/>
                    </a:ext>
                  </a:extLst>
                </p:cNvPr>
                <p:cNvSpPr txBox="1">
                  <a:spLocks noRot="1" noChangeAspect="1" noMove="1" noResize="1" noEditPoints="1" noAdjustHandles="1" noChangeArrowheads="1" noChangeShapeType="1" noTextEdit="1"/>
                </p:cNvSpPr>
                <p:nvPr/>
              </p:nvSpPr>
              <p:spPr>
                <a:xfrm>
                  <a:off x="7530085" y="3049986"/>
                  <a:ext cx="2518483" cy="75802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51EAE7D-3F22-4558-8E67-9257DD3F834E}"/>
                    </a:ext>
                  </a:extLst>
                </p:cNvPr>
                <p:cNvSpPr txBox="1"/>
                <p:nvPr/>
              </p:nvSpPr>
              <p:spPr>
                <a:xfrm>
                  <a:off x="6423956" y="5307189"/>
                  <a:ext cx="446116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solidFill>
                              <a:schemeClr val="bg1"/>
                            </a:solidFill>
                            <a:latin typeface="Cambria Math" panose="02040503050406030204" pitchFamily="18" charset="0"/>
                          </a:rPr>
                          <m:t>95% </m:t>
                        </m:r>
                        <m:r>
                          <a:rPr lang="en-GB" sz="2400" b="0" i="1" smtClean="0">
                            <a:solidFill>
                              <a:schemeClr val="bg1"/>
                            </a:solidFill>
                            <a:latin typeface="Cambria Math" panose="02040503050406030204" pitchFamily="18" charset="0"/>
                          </a:rPr>
                          <m:t>𝐶𝐼</m:t>
                        </m:r>
                        <m:r>
                          <a:rPr lang="en-GB" sz="2400" b="0" i="1" smtClean="0">
                            <a:solidFill>
                              <a:schemeClr val="bg1"/>
                            </a:solidFill>
                            <a:latin typeface="Cambria Math" panose="02040503050406030204" pitchFamily="18" charset="0"/>
                          </a:rPr>
                          <m:t>=</m:t>
                        </m:r>
                        <m:r>
                          <a:rPr lang="en-GB" sz="2400" b="0" i="1" smtClean="0">
                            <a:solidFill>
                              <a:schemeClr val="bg1"/>
                            </a:solidFill>
                            <a:latin typeface="Cambria Math" panose="02040503050406030204" pitchFamily="18" charset="0"/>
                          </a:rPr>
                          <m:t>𝑏</m:t>
                        </m:r>
                        <m:r>
                          <a:rPr lang="en-GB" sz="2400" b="0" i="1" smtClean="0">
                            <a:solidFill>
                              <a:schemeClr val="bg1"/>
                            </a:solidFill>
                            <a:latin typeface="Cambria Math" panose="02040503050406030204" pitchFamily="18" charset="0"/>
                          </a:rPr>
                          <m:t> ±2×</m:t>
                        </m:r>
                        <m:r>
                          <a:rPr lang="en-GB" sz="2400" b="0" i="1" smtClean="0">
                            <a:solidFill>
                              <a:schemeClr val="bg1"/>
                            </a:solidFill>
                            <a:latin typeface="Cambria Math" panose="02040503050406030204" pitchFamily="18" charset="0"/>
                            <a:ea typeface="Cambria Math" panose="02040503050406030204" pitchFamily="18" charset="0"/>
                          </a:rPr>
                          <m:t>𝑠𝑒</m:t>
                        </m:r>
                      </m:oMath>
                    </m:oMathPara>
                  </a14:m>
                  <a:endParaRPr lang="en-GB" sz="2400" dirty="0">
                    <a:solidFill>
                      <a:schemeClr val="bg1"/>
                    </a:solidFill>
                  </a:endParaRPr>
                </a:p>
              </p:txBody>
            </p:sp>
          </mc:Choice>
          <mc:Fallback xmlns="">
            <p:sp>
              <p:nvSpPr>
                <p:cNvPr id="8" name="TextBox 7">
                  <a:extLst>
                    <a:ext uri="{FF2B5EF4-FFF2-40B4-BE49-F238E27FC236}">
                      <a16:creationId xmlns:a16="http://schemas.microsoft.com/office/drawing/2014/main" id="{B51EAE7D-3F22-4558-8E67-9257DD3F834E}"/>
                    </a:ext>
                  </a:extLst>
                </p:cNvPr>
                <p:cNvSpPr txBox="1">
                  <a:spLocks noRot="1" noChangeAspect="1" noMove="1" noResize="1" noEditPoints="1" noAdjustHandles="1" noChangeArrowheads="1" noChangeShapeType="1" noTextEdit="1"/>
                </p:cNvSpPr>
                <p:nvPr/>
              </p:nvSpPr>
              <p:spPr>
                <a:xfrm>
                  <a:off x="6423956" y="5307189"/>
                  <a:ext cx="4461164" cy="369332"/>
                </a:xfrm>
                <a:prstGeom prst="rect">
                  <a:avLst/>
                </a:prstGeom>
                <a:blipFill>
                  <a:blip r:embed="rId3"/>
                  <a:stretch>
                    <a:fillRect b="-1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319310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CD50-DB11-4154-8F13-0EF75FF2C9C1}"/>
              </a:ext>
            </a:extLst>
          </p:cNvPr>
          <p:cNvSpPr>
            <a:spLocks noGrp="1"/>
          </p:cNvSpPr>
          <p:nvPr>
            <p:ph type="title"/>
          </p:nvPr>
        </p:nvSpPr>
        <p:spPr/>
        <p:txBody>
          <a:bodyPr/>
          <a:lstStyle/>
          <a:p>
            <a:r>
              <a:rPr lang="en-GB" dirty="0"/>
              <a:t>Standard error, standard deviation, sample size</a:t>
            </a:r>
          </a:p>
        </p:txBody>
      </p:sp>
      <p:pic>
        <p:nvPicPr>
          <p:cNvPr id="7" name="Content Placeholder 6">
            <a:extLst>
              <a:ext uri="{FF2B5EF4-FFF2-40B4-BE49-F238E27FC236}">
                <a16:creationId xmlns:a16="http://schemas.microsoft.com/office/drawing/2014/main" id="{9AE354BE-4D09-4048-9CA2-712B89B26548}"/>
              </a:ext>
            </a:extLst>
          </p:cNvPr>
          <p:cNvPicPr>
            <a:picLocks noGrp="1" noChangeAspect="1"/>
          </p:cNvPicPr>
          <p:nvPr>
            <p:ph idx="1"/>
          </p:nvPr>
        </p:nvPicPr>
        <p:blipFill>
          <a:blip r:embed="rId2"/>
          <a:stretch>
            <a:fillRect/>
          </a:stretch>
        </p:blipFill>
        <p:spPr>
          <a:xfrm>
            <a:off x="3037609" y="1607228"/>
            <a:ext cx="6116782" cy="5010338"/>
          </a:xfrm>
          <a:prstGeom prst="rect">
            <a:avLst/>
          </a:prstGeom>
        </p:spPr>
      </p:pic>
      <p:sp>
        <p:nvSpPr>
          <p:cNvPr id="3" name="TextBox 2">
            <a:extLst>
              <a:ext uri="{FF2B5EF4-FFF2-40B4-BE49-F238E27FC236}">
                <a16:creationId xmlns:a16="http://schemas.microsoft.com/office/drawing/2014/main" id="{DFE25454-C474-4E58-931B-AB8962939E3E}"/>
              </a:ext>
            </a:extLst>
          </p:cNvPr>
          <p:cNvSpPr txBox="1"/>
          <p:nvPr/>
        </p:nvSpPr>
        <p:spPr>
          <a:xfrm>
            <a:off x="9419358" y="2036740"/>
            <a:ext cx="1711037" cy="830997"/>
          </a:xfrm>
          <a:prstGeom prst="rect">
            <a:avLst/>
          </a:prstGeom>
          <a:noFill/>
        </p:spPr>
        <p:txBody>
          <a:bodyPr wrap="square" rtlCol="0">
            <a:spAutoFit/>
          </a:bodyPr>
          <a:lstStyle/>
          <a:p>
            <a:r>
              <a:rPr lang="en-GB" sz="2400" dirty="0" err="1"/>
              <a:t>S.d.</a:t>
            </a:r>
            <a:r>
              <a:rPr lang="en-GB" sz="2400" dirty="0"/>
              <a:t> = 4</a:t>
            </a:r>
          </a:p>
          <a:p>
            <a:r>
              <a:rPr lang="en-GB" sz="2400" dirty="0"/>
              <a:t>N     = 10</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70A838-A919-4271-A04E-099D40A14C02}"/>
                  </a:ext>
                </a:extLst>
              </p:cNvPr>
              <p:cNvSpPr txBox="1"/>
              <p:nvPr/>
            </p:nvSpPr>
            <p:spPr>
              <a:xfrm>
                <a:off x="9340311" y="3672709"/>
                <a:ext cx="2774372" cy="635110"/>
              </a:xfrm>
              <a:prstGeom prst="rect">
                <a:avLst/>
              </a:prstGeom>
              <a:noFill/>
            </p:spPr>
            <p:txBody>
              <a:bodyPr wrap="square" lIns="0" tIns="0" rIns="0" bIns="0" rtlCol="0">
                <a:spAutoFit/>
              </a:bodyPr>
              <a:lstStyle/>
              <a:p>
                <a14:m>
                  <m:oMath xmlns:m="http://schemas.openxmlformats.org/officeDocument/2006/math">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𝑠𝑒</m:t>
                        </m:r>
                      </m:e>
                      <m:sub>
                        <m:r>
                          <a:rPr lang="en-GB" sz="2800" b="0" i="1" smtClean="0">
                            <a:latin typeface="Cambria Math" panose="02040503050406030204" pitchFamily="18" charset="0"/>
                          </a:rPr>
                          <m:t>𝑚</m:t>
                        </m:r>
                      </m:sub>
                    </m:sSub>
                  </m:oMath>
                </a14:m>
                <a:r>
                  <a:rPr lang="en-GB" sz="2800" dirty="0"/>
                  <a:t> </a:t>
                </a:r>
                <a14:m>
                  <m:oMath xmlns:m="http://schemas.openxmlformats.org/officeDocument/2006/math">
                    <m:r>
                      <a:rPr lang="en-GB" sz="2800" i="1" smtClean="0">
                        <a:latin typeface="Cambria Math" panose="02040503050406030204" pitchFamily="18" charset="0"/>
                      </a:rPr>
                      <m:t>=</m:t>
                    </m:r>
                    <m:f>
                      <m:fPr>
                        <m:ctrlPr>
                          <a:rPr lang="en-GB" sz="2800" i="1" smtClean="0">
                            <a:latin typeface="Cambria Math" panose="02040503050406030204" pitchFamily="18" charset="0"/>
                          </a:rPr>
                        </m:ctrlPr>
                      </m:fPr>
                      <m:num>
                        <m:r>
                          <a:rPr lang="en-GB" sz="2800" b="0" i="1" smtClean="0">
                            <a:latin typeface="Cambria Math" panose="02040503050406030204" pitchFamily="18" charset="0"/>
                          </a:rPr>
                          <m:t>4</m:t>
                        </m:r>
                      </m:num>
                      <m:den>
                        <m:rad>
                          <m:radPr>
                            <m:degHide m:val="on"/>
                            <m:ctrlPr>
                              <a:rPr lang="en-GB" sz="2800" i="1" smtClean="0">
                                <a:latin typeface="Cambria Math" panose="02040503050406030204" pitchFamily="18" charset="0"/>
                              </a:rPr>
                            </m:ctrlPr>
                          </m:radPr>
                          <m:deg/>
                          <m:e>
                            <m:r>
                              <a:rPr lang="en-GB" sz="2800" b="0" i="1" smtClean="0">
                                <a:latin typeface="Cambria Math" panose="02040503050406030204" pitchFamily="18" charset="0"/>
                              </a:rPr>
                              <m:t>10</m:t>
                            </m:r>
                          </m:e>
                        </m:rad>
                      </m:den>
                    </m:f>
                    <m:r>
                      <a:rPr lang="en-GB" sz="2800" b="0" i="1" smtClean="0">
                        <a:latin typeface="Cambria Math" panose="02040503050406030204" pitchFamily="18" charset="0"/>
                      </a:rPr>
                      <m:t>=1.3</m:t>
                    </m:r>
                  </m:oMath>
                </a14:m>
                <a:r>
                  <a:rPr lang="en-GB" sz="2800" dirty="0"/>
                  <a:t> </a:t>
                </a:r>
              </a:p>
            </p:txBody>
          </p:sp>
        </mc:Choice>
        <mc:Fallback xmlns="">
          <p:sp>
            <p:nvSpPr>
              <p:cNvPr id="8" name="TextBox 7">
                <a:extLst>
                  <a:ext uri="{FF2B5EF4-FFF2-40B4-BE49-F238E27FC236}">
                    <a16:creationId xmlns:a16="http://schemas.microsoft.com/office/drawing/2014/main" id="{3070A838-A919-4271-A04E-099D40A14C02}"/>
                  </a:ext>
                </a:extLst>
              </p:cNvPr>
              <p:cNvSpPr txBox="1">
                <a:spLocks noRot="1" noChangeAspect="1" noMove="1" noResize="1" noEditPoints="1" noAdjustHandles="1" noChangeArrowheads="1" noChangeShapeType="1" noTextEdit="1"/>
              </p:cNvSpPr>
              <p:nvPr/>
            </p:nvSpPr>
            <p:spPr>
              <a:xfrm>
                <a:off x="9340311" y="3672709"/>
                <a:ext cx="2774372" cy="635110"/>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1CCB715-9D19-4F46-8B16-8051B4055C24}"/>
              </a:ext>
            </a:extLst>
          </p:cNvPr>
          <p:cNvSpPr txBox="1"/>
          <p:nvPr/>
        </p:nvSpPr>
        <p:spPr>
          <a:xfrm>
            <a:off x="361949" y="2008243"/>
            <a:ext cx="1711037" cy="830997"/>
          </a:xfrm>
          <a:prstGeom prst="rect">
            <a:avLst/>
          </a:prstGeom>
          <a:noFill/>
        </p:spPr>
        <p:txBody>
          <a:bodyPr wrap="square" rtlCol="0">
            <a:spAutoFit/>
          </a:bodyPr>
          <a:lstStyle/>
          <a:p>
            <a:r>
              <a:rPr lang="en-GB" sz="2400" dirty="0" err="1"/>
              <a:t>S.d.</a:t>
            </a:r>
            <a:r>
              <a:rPr lang="en-GB" sz="2400" dirty="0"/>
              <a:t> = 4</a:t>
            </a:r>
          </a:p>
          <a:p>
            <a:r>
              <a:rPr lang="en-GB" sz="2400" dirty="0"/>
              <a:t>N     = 50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495478F-95CB-4DB0-AB6D-FC7B4B1FF4E1}"/>
                  </a:ext>
                </a:extLst>
              </p:cNvPr>
              <p:cNvSpPr txBox="1"/>
              <p:nvPr/>
            </p:nvSpPr>
            <p:spPr>
              <a:xfrm>
                <a:off x="361949" y="3619293"/>
                <a:ext cx="2774372" cy="635110"/>
              </a:xfrm>
              <a:prstGeom prst="rect">
                <a:avLst/>
              </a:prstGeom>
              <a:noFill/>
            </p:spPr>
            <p:txBody>
              <a:bodyPr wrap="square" lIns="0" tIns="0" rIns="0" bIns="0" rtlCol="0">
                <a:spAutoFit/>
              </a:bodyPr>
              <a:lstStyle/>
              <a:p>
                <a14:m>
                  <m:oMath xmlns:m="http://schemas.openxmlformats.org/officeDocument/2006/math">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𝑠𝑒</m:t>
                        </m:r>
                      </m:e>
                      <m:sub>
                        <m:r>
                          <a:rPr lang="en-GB" sz="2800" b="0" i="1" smtClean="0">
                            <a:latin typeface="Cambria Math" panose="02040503050406030204" pitchFamily="18" charset="0"/>
                          </a:rPr>
                          <m:t>𝑚</m:t>
                        </m:r>
                      </m:sub>
                    </m:sSub>
                  </m:oMath>
                </a14:m>
                <a:r>
                  <a:rPr lang="en-GB" sz="2800" dirty="0"/>
                  <a:t> </a:t>
                </a:r>
                <a14:m>
                  <m:oMath xmlns:m="http://schemas.openxmlformats.org/officeDocument/2006/math">
                    <m:r>
                      <a:rPr lang="en-GB" sz="2800" i="1" smtClean="0">
                        <a:latin typeface="Cambria Math" panose="02040503050406030204" pitchFamily="18" charset="0"/>
                      </a:rPr>
                      <m:t>=</m:t>
                    </m:r>
                    <m:f>
                      <m:fPr>
                        <m:ctrlPr>
                          <a:rPr lang="en-GB" sz="2800" i="1" smtClean="0">
                            <a:latin typeface="Cambria Math" panose="02040503050406030204" pitchFamily="18" charset="0"/>
                          </a:rPr>
                        </m:ctrlPr>
                      </m:fPr>
                      <m:num>
                        <m:r>
                          <a:rPr lang="en-GB" sz="2800" b="0" i="1" smtClean="0">
                            <a:latin typeface="Cambria Math" panose="02040503050406030204" pitchFamily="18" charset="0"/>
                          </a:rPr>
                          <m:t>4</m:t>
                        </m:r>
                      </m:num>
                      <m:den>
                        <m:rad>
                          <m:radPr>
                            <m:degHide m:val="on"/>
                            <m:ctrlPr>
                              <a:rPr lang="en-GB" sz="2800" i="1" smtClean="0">
                                <a:latin typeface="Cambria Math" panose="02040503050406030204" pitchFamily="18" charset="0"/>
                              </a:rPr>
                            </m:ctrlPr>
                          </m:radPr>
                          <m:deg/>
                          <m:e>
                            <m:r>
                              <a:rPr lang="en-GB" sz="2800" b="0" i="1" smtClean="0">
                                <a:latin typeface="Cambria Math" panose="02040503050406030204" pitchFamily="18" charset="0"/>
                              </a:rPr>
                              <m:t>50</m:t>
                            </m:r>
                          </m:e>
                        </m:rad>
                      </m:den>
                    </m:f>
                    <m:r>
                      <a:rPr lang="en-GB" sz="2800" b="0" i="1" smtClean="0">
                        <a:latin typeface="Cambria Math" panose="02040503050406030204" pitchFamily="18" charset="0"/>
                      </a:rPr>
                      <m:t>=0.57</m:t>
                    </m:r>
                  </m:oMath>
                </a14:m>
                <a:r>
                  <a:rPr lang="en-GB" sz="2800" dirty="0"/>
                  <a:t> </a:t>
                </a:r>
              </a:p>
            </p:txBody>
          </p:sp>
        </mc:Choice>
        <mc:Fallback xmlns="">
          <p:sp>
            <p:nvSpPr>
              <p:cNvPr id="10" name="TextBox 9">
                <a:extLst>
                  <a:ext uri="{FF2B5EF4-FFF2-40B4-BE49-F238E27FC236}">
                    <a16:creationId xmlns:a16="http://schemas.microsoft.com/office/drawing/2014/main" id="{3495478F-95CB-4DB0-AB6D-FC7B4B1FF4E1}"/>
                  </a:ext>
                </a:extLst>
              </p:cNvPr>
              <p:cNvSpPr txBox="1">
                <a:spLocks noRot="1" noChangeAspect="1" noMove="1" noResize="1" noEditPoints="1" noAdjustHandles="1" noChangeArrowheads="1" noChangeShapeType="1" noTextEdit="1"/>
              </p:cNvSpPr>
              <p:nvPr/>
            </p:nvSpPr>
            <p:spPr>
              <a:xfrm>
                <a:off x="361949" y="3619293"/>
                <a:ext cx="2774372" cy="635110"/>
              </a:xfrm>
              <a:prstGeom prst="rect">
                <a:avLst/>
              </a:prstGeom>
              <a:blipFill>
                <a:blip r:embed="rId4"/>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EF9AB51-8994-4E0A-9B97-9170E30EBA47}"/>
              </a:ext>
            </a:extLst>
          </p:cNvPr>
          <p:cNvSpPr txBox="1"/>
          <p:nvPr/>
        </p:nvSpPr>
        <p:spPr>
          <a:xfrm>
            <a:off x="9512876" y="5336294"/>
            <a:ext cx="2260024" cy="830997"/>
          </a:xfrm>
          <a:prstGeom prst="rect">
            <a:avLst/>
          </a:prstGeom>
          <a:noFill/>
        </p:spPr>
        <p:txBody>
          <a:bodyPr wrap="square" rtlCol="0">
            <a:spAutoFit/>
          </a:bodyPr>
          <a:lstStyle/>
          <a:p>
            <a:r>
              <a:rPr lang="en-GB" sz="2400" dirty="0"/>
              <a:t>Width of 95% CI   ~ 4*1.3 = 5.2</a:t>
            </a:r>
          </a:p>
        </p:txBody>
      </p:sp>
      <p:sp>
        <p:nvSpPr>
          <p:cNvPr id="12" name="TextBox 11">
            <a:extLst>
              <a:ext uri="{FF2B5EF4-FFF2-40B4-BE49-F238E27FC236}">
                <a16:creationId xmlns:a16="http://schemas.microsoft.com/office/drawing/2014/main" id="{3D5BD126-E80A-44B4-BB25-6D2F3996C325}"/>
              </a:ext>
            </a:extLst>
          </p:cNvPr>
          <p:cNvSpPr txBox="1"/>
          <p:nvPr/>
        </p:nvSpPr>
        <p:spPr>
          <a:xfrm>
            <a:off x="361949" y="5085400"/>
            <a:ext cx="2260024" cy="830997"/>
          </a:xfrm>
          <a:prstGeom prst="rect">
            <a:avLst/>
          </a:prstGeom>
          <a:noFill/>
        </p:spPr>
        <p:txBody>
          <a:bodyPr wrap="square" rtlCol="0">
            <a:spAutoFit/>
          </a:bodyPr>
          <a:lstStyle/>
          <a:p>
            <a:r>
              <a:rPr lang="en-GB" sz="2400" dirty="0"/>
              <a:t>Width of 95% CI   ~ 4*0.57 = 2.3</a:t>
            </a:r>
          </a:p>
        </p:txBody>
      </p:sp>
    </p:spTree>
    <p:extLst>
      <p:ext uri="{BB962C8B-B14F-4D97-AF65-F5344CB8AC3E}">
        <p14:creationId xmlns:p14="http://schemas.microsoft.com/office/powerpoint/2010/main" val="120202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C9E9-419B-4763-ACAB-17FE0D2BB67F}"/>
              </a:ext>
            </a:extLst>
          </p:cNvPr>
          <p:cNvSpPr>
            <a:spLocks noGrp="1"/>
          </p:cNvSpPr>
          <p:nvPr>
            <p:ph type="title"/>
          </p:nvPr>
        </p:nvSpPr>
        <p:spPr/>
        <p:txBody>
          <a:bodyPr/>
          <a:lstStyle/>
          <a:p>
            <a:r>
              <a:rPr lang="en-GB" dirty="0"/>
              <a:t>Sample size calculation based on precision</a:t>
            </a:r>
          </a:p>
        </p:txBody>
      </p:sp>
      <p:sp>
        <p:nvSpPr>
          <p:cNvPr id="3" name="Content Placeholder 2">
            <a:extLst>
              <a:ext uri="{FF2B5EF4-FFF2-40B4-BE49-F238E27FC236}">
                <a16:creationId xmlns:a16="http://schemas.microsoft.com/office/drawing/2014/main" id="{E602AE28-3761-4C28-BB14-C6A7903CD627}"/>
              </a:ext>
            </a:extLst>
          </p:cNvPr>
          <p:cNvSpPr>
            <a:spLocks noGrp="1"/>
          </p:cNvSpPr>
          <p:nvPr>
            <p:ph idx="1"/>
          </p:nvPr>
        </p:nvSpPr>
        <p:spPr/>
        <p:txBody>
          <a:bodyPr>
            <a:normAutofit fontScale="85000" lnSpcReduction="20000"/>
          </a:bodyPr>
          <a:lstStyle/>
          <a:p>
            <a:pPr marL="0" indent="0">
              <a:buNone/>
            </a:pPr>
            <a:r>
              <a:rPr lang="en-GB" dirty="0"/>
              <a:t>This leads us to a simple way to calculate sample size:</a:t>
            </a:r>
          </a:p>
          <a:p>
            <a:endParaRPr lang="en-GB" dirty="0"/>
          </a:p>
          <a:p>
            <a:pPr marL="0" indent="0">
              <a:buNone/>
            </a:pPr>
            <a:r>
              <a:rPr lang="en-GB" b="1" dirty="0"/>
              <a:t>Worked example (</a:t>
            </a:r>
            <a:r>
              <a:rPr lang="en-GB" b="1" u="sng" dirty="0"/>
              <a:t>to estimate a mean</a:t>
            </a:r>
            <a:r>
              <a:rPr lang="en-GB" b="1" dirty="0"/>
              <a:t>):</a:t>
            </a:r>
          </a:p>
          <a:p>
            <a:r>
              <a:rPr lang="en-GB" dirty="0">
                <a:latin typeface="MV Boli" panose="02000500030200090000" pitchFamily="2" charset="0"/>
                <a:cs typeface="MV Boli" panose="02000500030200090000" pitchFamily="2" charset="0"/>
              </a:rPr>
              <a:t>Suppose we want estimate of mean test bread </a:t>
            </a:r>
            <a:r>
              <a:rPr lang="en-GB" dirty="0" err="1">
                <a:latin typeface="MV Boli" panose="02000500030200090000" pitchFamily="2" charset="0"/>
                <a:cs typeface="MV Boli" panose="02000500030200090000" pitchFamily="2" charset="0"/>
              </a:rPr>
              <a:t>iAUC</a:t>
            </a:r>
            <a:endParaRPr lang="en-GB" dirty="0">
              <a:latin typeface="MV Boli" panose="02000500030200090000" pitchFamily="2" charset="0"/>
              <a:cs typeface="MV Boli" panose="02000500030200090000" pitchFamily="2" charset="0"/>
            </a:endParaRPr>
          </a:p>
          <a:p>
            <a:r>
              <a:rPr lang="en-GB" dirty="0">
                <a:latin typeface="MV Boli" panose="02000500030200090000" pitchFamily="2" charset="0"/>
                <a:cs typeface="MV Boli" panose="02000500030200090000" pitchFamily="2" charset="0"/>
              </a:rPr>
              <a:t>We want to estimate it to within </a:t>
            </a:r>
            <a:r>
              <a:rPr lang="en-GB" dirty="0" err="1">
                <a:latin typeface="MV Boli" panose="02000500030200090000" pitchFamily="2" charset="0"/>
                <a:cs typeface="MV Boli" panose="02000500030200090000" pitchFamily="2" charset="0"/>
              </a:rPr>
              <a:t>approx</a:t>
            </a:r>
            <a:r>
              <a:rPr lang="en-GB" dirty="0">
                <a:latin typeface="MV Boli" panose="02000500030200090000" pitchFamily="2" charset="0"/>
                <a:cs typeface="MV Boli" panose="02000500030200090000" pitchFamily="2" charset="0"/>
              </a:rPr>
              <a:t> ±20 GI units </a:t>
            </a:r>
          </a:p>
          <a:p>
            <a:endParaRPr lang="en-GB" dirty="0">
              <a:latin typeface="MV Boli" panose="02000500030200090000" pitchFamily="2" charset="0"/>
              <a:cs typeface="MV Boli" panose="02000500030200090000" pitchFamily="2" charset="0"/>
            </a:endParaRPr>
          </a:p>
          <a:p>
            <a:r>
              <a:rPr lang="en-GB" dirty="0">
                <a:latin typeface="MV Boli" panose="02000500030200090000" pitchFamily="2" charset="0"/>
                <a:cs typeface="MV Boli" panose="02000500030200090000" pitchFamily="2" charset="0"/>
              </a:rPr>
              <a:t>How many participants will we need?</a:t>
            </a:r>
          </a:p>
          <a:p>
            <a:pPr marL="0" indent="0">
              <a:buNone/>
            </a:pPr>
            <a:endParaRPr lang="en-GB" b="1" dirty="0"/>
          </a:p>
          <a:p>
            <a:pPr marL="0" indent="0">
              <a:buNone/>
            </a:pPr>
            <a:r>
              <a:rPr lang="en-GB" dirty="0"/>
              <a:t>How should we approach this question?</a:t>
            </a:r>
          </a:p>
          <a:p>
            <a:pPr marL="0" indent="0">
              <a:buNone/>
            </a:pPr>
            <a:endParaRPr lang="en-GB" dirty="0"/>
          </a:p>
          <a:p>
            <a:pPr marL="0" indent="0">
              <a:buNone/>
            </a:pPr>
            <a:r>
              <a:rPr lang="en-GB" dirty="0"/>
              <a:t>What other information do we need?</a:t>
            </a:r>
          </a:p>
        </p:txBody>
      </p:sp>
      <p:sp>
        <p:nvSpPr>
          <p:cNvPr id="4" name="TextBox 3">
            <a:extLst>
              <a:ext uri="{FF2B5EF4-FFF2-40B4-BE49-F238E27FC236}">
                <a16:creationId xmlns:a16="http://schemas.microsoft.com/office/drawing/2014/main" id="{CFF8DF91-D5E1-4548-9533-D04DE7163488}"/>
              </a:ext>
            </a:extLst>
          </p:cNvPr>
          <p:cNvSpPr txBox="1"/>
          <p:nvPr/>
        </p:nvSpPr>
        <p:spPr>
          <a:xfrm>
            <a:off x="7323597" y="3949085"/>
            <a:ext cx="4030203" cy="249299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b="1" dirty="0"/>
              <a:t>Things we need to know:</a:t>
            </a:r>
          </a:p>
          <a:p>
            <a:pPr marL="342900" indent="-342900" algn="ctr">
              <a:buFont typeface="+mj-lt"/>
              <a:buAutoNum type="arabicPeriod"/>
            </a:pPr>
            <a:endParaRPr lang="en-GB" dirty="0"/>
          </a:p>
          <a:p>
            <a:pPr marL="342900" indent="-342900" algn="ctr">
              <a:buFont typeface="+mj-lt"/>
              <a:buAutoNum type="arabicPeriod"/>
            </a:pPr>
            <a:r>
              <a:rPr lang="en-GB" dirty="0"/>
              <a:t>What level of confidence? </a:t>
            </a:r>
            <a:br>
              <a:rPr lang="en-GB" dirty="0"/>
            </a:br>
            <a:r>
              <a:rPr lang="en-GB" sz="2400" dirty="0"/>
              <a:t>(assume 95%)</a:t>
            </a:r>
            <a:endParaRPr lang="en-GB" dirty="0"/>
          </a:p>
          <a:p>
            <a:pPr marL="342900" indent="-342900" algn="ctr">
              <a:buFont typeface="+mj-lt"/>
              <a:buAutoNum type="arabicPeriod"/>
            </a:pPr>
            <a:endParaRPr lang="en-GB" dirty="0"/>
          </a:p>
          <a:p>
            <a:pPr marL="342900" indent="-342900" algn="ctr">
              <a:buFont typeface="+mj-lt"/>
              <a:buAutoNum type="arabicPeriod"/>
            </a:pPr>
            <a:r>
              <a:rPr lang="en-GB" dirty="0"/>
              <a:t>What is the standard deviation </a:t>
            </a:r>
            <a:br>
              <a:rPr lang="en-GB" dirty="0"/>
            </a:br>
            <a:r>
              <a:rPr lang="en-GB" dirty="0"/>
              <a:t>of the outcome measure </a:t>
            </a:r>
            <a:br>
              <a:rPr lang="en-GB" dirty="0"/>
            </a:br>
            <a:r>
              <a:rPr lang="en-GB" sz="2400" dirty="0"/>
              <a:t>(</a:t>
            </a:r>
            <a:r>
              <a:rPr lang="en-GB" sz="2400" dirty="0" err="1"/>
              <a:t>s.d.</a:t>
            </a:r>
            <a:r>
              <a:rPr lang="en-GB" sz="2400" dirty="0"/>
              <a:t> of </a:t>
            </a:r>
            <a:r>
              <a:rPr lang="en-GB" sz="2400" dirty="0" err="1"/>
              <a:t>iAUC</a:t>
            </a:r>
            <a:r>
              <a:rPr lang="en-GB" sz="2400" dirty="0"/>
              <a:t> ~ 60)</a:t>
            </a:r>
            <a:endParaRPr lang="en-GB" dirty="0"/>
          </a:p>
        </p:txBody>
      </p:sp>
    </p:spTree>
    <p:extLst>
      <p:ext uri="{BB962C8B-B14F-4D97-AF65-F5344CB8AC3E}">
        <p14:creationId xmlns:p14="http://schemas.microsoft.com/office/powerpoint/2010/main" val="405189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65AA0-B66F-40A7-8789-835DB415C907}"/>
              </a:ext>
            </a:extLst>
          </p:cNvPr>
          <p:cNvSpPr>
            <a:spLocks noGrp="1"/>
          </p:cNvSpPr>
          <p:nvPr>
            <p:ph type="title"/>
          </p:nvPr>
        </p:nvSpPr>
        <p:spPr/>
        <p:txBody>
          <a:bodyPr/>
          <a:lstStyle/>
          <a:p>
            <a:r>
              <a:rPr lang="en-GB" dirty="0"/>
              <a:t>Standard error to estimate proportions, correlations, and means</a:t>
            </a:r>
          </a:p>
        </p:txBody>
      </p:sp>
      <p:sp>
        <p:nvSpPr>
          <p:cNvPr id="3" name="Content Placeholder 2">
            <a:extLst>
              <a:ext uri="{FF2B5EF4-FFF2-40B4-BE49-F238E27FC236}">
                <a16:creationId xmlns:a16="http://schemas.microsoft.com/office/drawing/2014/main" id="{9F9668B4-5BC8-4902-93CD-5CBBE3A34AE9}"/>
              </a:ext>
            </a:extLst>
          </p:cNvPr>
          <p:cNvSpPr>
            <a:spLocks noGrp="1"/>
          </p:cNvSpPr>
          <p:nvPr>
            <p:ph idx="1"/>
          </p:nvPr>
        </p:nvSpPr>
        <p:spPr>
          <a:xfrm>
            <a:off x="8065889" y="2130304"/>
            <a:ext cx="3755571" cy="2321832"/>
          </a:xfrm>
        </p:spPr>
        <p:txBody>
          <a:bodyPr/>
          <a:lstStyle/>
          <a:p>
            <a:pPr marL="0" indent="0" algn="ctr">
              <a:buNone/>
            </a:pPr>
            <a:r>
              <a:rPr lang="en-GB" dirty="0"/>
              <a:t>Standard error for a </a:t>
            </a:r>
            <a:r>
              <a:rPr lang="en-GB" b="1" dirty="0"/>
              <a:t>correlation (r):</a:t>
            </a:r>
          </a:p>
          <a:p>
            <a:pPr algn="ctr"/>
            <a:endParaRPr lang="en-GB"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7DA8D5-82BF-4BC0-8853-2F1EA86D252A}"/>
                  </a:ext>
                </a:extLst>
              </p:cNvPr>
              <p:cNvSpPr txBox="1"/>
              <p:nvPr/>
            </p:nvSpPr>
            <p:spPr>
              <a:xfrm>
                <a:off x="8682645" y="3201675"/>
                <a:ext cx="2238417" cy="1002134"/>
              </a:xfrm>
              <a:prstGeom prst="rect">
                <a:avLst/>
              </a:prstGeom>
              <a:noFill/>
            </p:spPr>
            <p:txBody>
              <a:bodyPr wrap="square" lIns="0" tIns="0" rIns="0" bIns="0" rtlCol="0">
                <a:spAutoFit/>
              </a:bodyPr>
              <a:lstStyle/>
              <a:p>
                <a14:m>
                  <m:oMath xmlns:m="http://schemas.openxmlformats.org/officeDocument/2006/math">
                    <m:sSub>
                      <m:sSubPr>
                        <m:ctrlPr>
                          <a:rPr lang="en-GB" sz="3200" i="1" smtClean="0">
                            <a:latin typeface="Cambria Math" panose="02040503050406030204" pitchFamily="18" charset="0"/>
                          </a:rPr>
                        </m:ctrlPr>
                      </m:sSubPr>
                      <m:e>
                        <m:r>
                          <a:rPr lang="en-GB" sz="3200" b="0" i="1" smtClean="0">
                            <a:latin typeface="Cambria Math" panose="02040503050406030204" pitchFamily="18" charset="0"/>
                          </a:rPr>
                          <m:t>𝑠𝑒</m:t>
                        </m:r>
                      </m:e>
                      <m:sub>
                        <m:r>
                          <a:rPr lang="en-GB" sz="3200" b="0" i="1" smtClean="0">
                            <a:latin typeface="Cambria Math" panose="02040503050406030204" pitchFamily="18" charset="0"/>
                          </a:rPr>
                          <m:t>𝑟</m:t>
                        </m:r>
                      </m:sub>
                    </m:sSub>
                  </m:oMath>
                </a14:m>
                <a:r>
                  <a:rPr lang="en-GB" sz="3200" dirty="0"/>
                  <a:t> </a:t>
                </a:r>
                <a14:m>
                  <m:oMath xmlns:m="http://schemas.openxmlformats.org/officeDocument/2006/math">
                    <m:r>
                      <a:rPr lang="en-GB" sz="3200" i="1" smtClean="0">
                        <a:latin typeface="Cambria Math" panose="02040503050406030204" pitchFamily="18" charset="0"/>
                      </a:rPr>
                      <m:t>=</m:t>
                    </m:r>
                    <m:rad>
                      <m:radPr>
                        <m:degHide m:val="on"/>
                        <m:ctrlPr>
                          <a:rPr lang="en-GB" sz="3200" i="1" smtClean="0">
                            <a:latin typeface="Cambria Math" panose="02040503050406030204" pitchFamily="18" charset="0"/>
                          </a:rPr>
                        </m:ctrlPr>
                      </m:radPr>
                      <m:deg/>
                      <m:e>
                        <m:f>
                          <m:fPr>
                            <m:ctrlPr>
                              <a:rPr lang="en-GB" sz="3200" i="1" smtClean="0">
                                <a:latin typeface="Cambria Math" panose="02040503050406030204" pitchFamily="18" charset="0"/>
                              </a:rPr>
                            </m:ctrlPr>
                          </m:fPr>
                          <m:num>
                            <m:r>
                              <a:rPr lang="en-GB" sz="3200" b="0" i="1" smtClean="0">
                                <a:latin typeface="Cambria Math" panose="02040503050406030204" pitchFamily="18" charset="0"/>
                              </a:rPr>
                              <m:t>1−</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𝑟</m:t>
                                </m:r>
                              </m:e>
                              <m:sup>
                                <m:r>
                                  <a:rPr lang="en-GB" sz="3200" b="0" i="1" smtClean="0">
                                    <a:latin typeface="Cambria Math" panose="02040503050406030204" pitchFamily="18" charset="0"/>
                                  </a:rPr>
                                  <m:t>2</m:t>
                                </m:r>
                              </m:sup>
                            </m:sSup>
                          </m:num>
                          <m:den>
                            <m:r>
                              <a:rPr lang="en-GB" sz="3200" b="0" i="1" smtClean="0">
                                <a:latin typeface="Cambria Math" panose="02040503050406030204" pitchFamily="18" charset="0"/>
                              </a:rPr>
                              <m:t>𝑛</m:t>
                            </m:r>
                            <m:r>
                              <a:rPr lang="en-GB" sz="3200" b="0" i="1" smtClean="0">
                                <a:latin typeface="Cambria Math" panose="02040503050406030204" pitchFamily="18" charset="0"/>
                              </a:rPr>
                              <m:t>−2</m:t>
                            </m:r>
                          </m:den>
                        </m:f>
                      </m:e>
                    </m:rad>
                  </m:oMath>
                </a14:m>
                <a:endParaRPr lang="en-GB" sz="3200" dirty="0"/>
              </a:p>
            </p:txBody>
          </p:sp>
        </mc:Choice>
        <mc:Fallback xmlns="">
          <p:sp>
            <p:nvSpPr>
              <p:cNvPr id="4" name="TextBox 3">
                <a:extLst>
                  <a:ext uri="{FF2B5EF4-FFF2-40B4-BE49-F238E27FC236}">
                    <a16:creationId xmlns:a16="http://schemas.microsoft.com/office/drawing/2014/main" id="{077DA8D5-82BF-4BC0-8853-2F1EA86D252A}"/>
                  </a:ext>
                </a:extLst>
              </p:cNvPr>
              <p:cNvSpPr txBox="1">
                <a:spLocks noRot="1" noChangeAspect="1" noMove="1" noResize="1" noEditPoints="1" noAdjustHandles="1" noChangeArrowheads="1" noChangeShapeType="1" noTextEdit="1"/>
              </p:cNvSpPr>
              <p:nvPr/>
            </p:nvSpPr>
            <p:spPr>
              <a:xfrm>
                <a:off x="8682645" y="3201675"/>
                <a:ext cx="2238417" cy="100213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05EAE1-BC81-4229-AF58-2D2CD4EF0B26}"/>
                  </a:ext>
                </a:extLst>
              </p:cNvPr>
              <p:cNvSpPr txBox="1"/>
              <p:nvPr/>
            </p:nvSpPr>
            <p:spPr>
              <a:xfrm>
                <a:off x="8395446" y="4490756"/>
                <a:ext cx="2706503" cy="9410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𝑛</m:t>
                      </m:r>
                      <m:r>
                        <a:rPr lang="en-GB" sz="2800" i="1" smtClean="0">
                          <a:latin typeface="Cambria Math" panose="02040503050406030204" pitchFamily="18" charset="0"/>
                        </a:rPr>
                        <m:t>=2+</m:t>
                      </m:r>
                      <m:f>
                        <m:fPr>
                          <m:ctrlPr>
                            <a:rPr lang="en-GB" sz="2800" i="1">
                              <a:latin typeface="Cambria Math" panose="02040503050406030204" pitchFamily="18" charset="0"/>
                            </a:rPr>
                          </m:ctrlPr>
                        </m:fPr>
                        <m:num>
                          <m:r>
                            <a:rPr lang="en-GB" sz="2800" i="1">
                              <a:latin typeface="Cambria Math" panose="02040503050406030204" pitchFamily="18" charset="0"/>
                            </a:rPr>
                            <m:t>1−</m:t>
                          </m:r>
                          <m:sSup>
                            <m:sSupPr>
                              <m:ctrlPr>
                                <a:rPr lang="en-GB" sz="2800" i="1">
                                  <a:latin typeface="Cambria Math" panose="02040503050406030204" pitchFamily="18" charset="0"/>
                                </a:rPr>
                              </m:ctrlPr>
                            </m:sSupPr>
                            <m:e>
                              <m:r>
                                <a:rPr lang="en-GB" sz="2800" i="1">
                                  <a:latin typeface="Cambria Math" panose="02040503050406030204" pitchFamily="18" charset="0"/>
                                </a:rPr>
                                <m:t>𝑟</m:t>
                              </m:r>
                            </m:e>
                            <m:sup>
                              <m:r>
                                <a:rPr lang="en-GB" sz="2800" i="1">
                                  <a:latin typeface="Cambria Math" panose="02040503050406030204" pitchFamily="18" charset="0"/>
                                </a:rPr>
                                <m:t>2</m:t>
                              </m:r>
                            </m:sup>
                          </m:sSup>
                        </m:num>
                        <m:den>
                          <m:sSup>
                            <m:sSupPr>
                              <m:ctrlPr>
                                <a:rPr lang="en-GB" sz="2800" i="1">
                                  <a:latin typeface="Cambria Math" panose="02040503050406030204" pitchFamily="18" charset="0"/>
                                </a:rPr>
                              </m:ctrlPr>
                            </m:sSupPr>
                            <m:e>
                              <m:sSub>
                                <m:sSubPr>
                                  <m:ctrlPr>
                                    <a:rPr lang="en-GB" sz="2800" i="1">
                                      <a:latin typeface="Cambria Math" panose="02040503050406030204" pitchFamily="18" charset="0"/>
                                    </a:rPr>
                                  </m:ctrlPr>
                                </m:sSubPr>
                                <m:e>
                                  <m:r>
                                    <a:rPr lang="en-GB" sz="2800" i="1">
                                      <a:latin typeface="Cambria Math" panose="02040503050406030204" pitchFamily="18" charset="0"/>
                                    </a:rPr>
                                    <m:t>(</m:t>
                                  </m:r>
                                  <m:r>
                                    <a:rPr lang="en-GB" sz="2800" i="1">
                                      <a:latin typeface="Cambria Math" panose="02040503050406030204" pitchFamily="18" charset="0"/>
                                    </a:rPr>
                                    <m:t>𝑠𝑒</m:t>
                                  </m:r>
                                </m:e>
                                <m:sub>
                                  <m:r>
                                    <a:rPr lang="en-GB" sz="2800" i="1">
                                      <a:latin typeface="Cambria Math" panose="02040503050406030204" pitchFamily="18" charset="0"/>
                                    </a:rPr>
                                    <m:t>𝑟</m:t>
                                  </m:r>
                                </m:sub>
                              </m:sSub>
                              <m:r>
                                <a:rPr lang="en-GB" sz="2800" i="1">
                                  <a:latin typeface="Cambria Math" panose="02040503050406030204" pitchFamily="18" charset="0"/>
                                </a:rPr>
                                <m:t>)</m:t>
                              </m:r>
                            </m:e>
                            <m:sup>
                              <m:r>
                                <a:rPr lang="en-GB" sz="2800" i="1">
                                  <a:latin typeface="Cambria Math" panose="02040503050406030204" pitchFamily="18" charset="0"/>
                                </a:rPr>
                                <m:t>2</m:t>
                              </m:r>
                            </m:sup>
                          </m:sSup>
                        </m:den>
                      </m:f>
                    </m:oMath>
                  </m:oMathPara>
                </a14:m>
                <a:endParaRPr lang="en-GB" sz="2800" dirty="0"/>
              </a:p>
            </p:txBody>
          </p:sp>
        </mc:Choice>
        <mc:Fallback xmlns="">
          <p:sp>
            <p:nvSpPr>
              <p:cNvPr id="8" name="TextBox 7">
                <a:extLst>
                  <a:ext uri="{FF2B5EF4-FFF2-40B4-BE49-F238E27FC236}">
                    <a16:creationId xmlns:a16="http://schemas.microsoft.com/office/drawing/2014/main" id="{2505EAE1-BC81-4229-AF58-2D2CD4EF0B26}"/>
                  </a:ext>
                </a:extLst>
              </p:cNvPr>
              <p:cNvSpPr txBox="1">
                <a:spLocks noRot="1" noChangeAspect="1" noMove="1" noResize="1" noEditPoints="1" noAdjustHandles="1" noChangeArrowheads="1" noChangeShapeType="1" noTextEdit="1"/>
              </p:cNvSpPr>
              <p:nvPr/>
            </p:nvSpPr>
            <p:spPr>
              <a:xfrm>
                <a:off x="8395446" y="4490756"/>
                <a:ext cx="2706503" cy="941027"/>
              </a:xfrm>
              <a:prstGeom prst="rect">
                <a:avLst/>
              </a:prstGeom>
              <a:blipFill>
                <a:blip r:embed="rId3"/>
                <a:stretch>
                  <a:fillRect/>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C2F143CB-0133-4718-8897-79D0C0496AA3}"/>
              </a:ext>
            </a:extLst>
          </p:cNvPr>
          <p:cNvSpPr txBox="1">
            <a:spLocks/>
          </p:cNvSpPr>
          <p:nvPr/>
        </p:nvSpPr>
        <p:spPr>
          <a:xfrm>
            <a:off x="4433908" y="2119833"/>
            <a:ext cx="3755571" cy="2321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Standard error for a </a:t>
            </a:r>
            <a:r>
              <a:rPr lang="en-GB" b="1" dirty="0"/>
              <a:t>proportion (p):</a:t>
            </a:r>
          </a:p>
          <a:p>
            <a:pPr algn="ctr"/>
            <a:endParaRPr lang="en-GB"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DAA74C-F342-41FF-9615-B6595A56A248}"/>
                  </a:ext>
                </a:extLst>
              </p:cNvPr>
              <p:cNvSpPr txBox="1"/>
              <p:nvPr/>
            </p:nvSpPr>
            <p:spPr>
              <a:xfrm>
                <a:off x="5014584" y="3158742"/>
                <a:ext cx="2844595" cy="1002134"/>
              </a:xfrm>
              <a:prstGeom prst="rect">
                <a:avLst/>
              </a:prstGeom>
              <a:noFill/>
            </p:spPr>
            <p:txBody>
              <a:bodyPr wrap="square" lIns="0" tIns="0" rIns="0" bIns="0" rtlCol="0">
                <a:spAutoFit/>
              </a:bodyPr>
              <a:lstStyle/>
              <a:p>
                <a14:m>
                  <m:oMath xmlns:m="http://schemas.openxmlformats.org/officeDocument/2006/math">
                    <m:sSub>
                      <m:sSubPr>
                        <m:ctrlPr>
                          <a:rPr lang="en-GB" sz="3200" i="1" smtClean="0">
                            <a:latin typeface="Cambria Math" panose="02040503050406030204" pitchFamily="18" charset="0"/>
                          </a:rPr>
                        </m:ctrlPr>
                      </m:sSubPr>
                      <m:e>
                        <m:r>
                          <a:rPr lang="en-GB" sz="3200" b="0" i="1" smtClean="0">
                            <a:latin typeface="Cambria Math" panose="02040503050406030204" pitchFamily="18" charset="0"/>
                          </a:rPr>
                          <m:t>𝑠𝑒</m:t>
                        </m:r>
                      </m:e>
                      <m:sub>
                        <m:r>
                          <a:rPr lang="en-GB" sz="3200" b="0" i="1" smtClean="0">
                            <a:latin typeface="Cambria Math" panose="02040503050406030204" pitchFamily="18" charset="0"/>
                          </a:rPr>
                          <m:t>𝑝</m:t>
                        </m:r>
                      </m:sub>
                    </m:sSub>
                  </m:oMath>
                </a14:m>
                <a:r>
                  <a:rPr lang="en-GB" sz="3200" dirty="0"/>
                  <a:t> </a:t>
                </a:r>
                <a14:m>
                  <m:oMath xmlns:m="http://schemas.openxmlformats.org/officeDocument/2006/math">
                    <m:r>
                      <a:rPr lang="en-GB" sz="3200" i="1" smtClean="0">
                        <a:latin typeface="Cambria Math" panose="02040503050406030204" pitchFamily="18" charset="0"/>
                      </a:rPr>
                      <m:t>=</m:t>
                    </m:r>
                    <m:rad>
                      <m:radPr>
                        <m:degHide m:val="on"/>
                        <m:ctrlPr>
                          <a:rPr lang="en-GB" sz="3200" i="1" smtClean="0">
                            <a:latin typeface="Cambria Math" panose="02040503050406030204" pitchFamily="18" charset="0"/>
                          </a:rPr>
                        </m:ctrlPr>
                      </m:radPr>
                      <m:deg/>
                      <m:e>
                        <m:f>
                          <m:fPr>
                            <m:ctrlPr>
                              <a:rPr lang="en-GB" sz="3200" i="1" smtClean="0">
                                <a:latin typeface="Cambria Math" panose="02040503050406030204" pitchFamily="18" charset="0"/>
                              </a:rPr>
                            </m:ctrlPr>
                          </m:fPr>
                          <m:num>
                            <m:r>
                              <a:rPr lang="en-GB" sz="3200" b="0" i="1" smtClean="0">
                                <a:latin typeface="Cambria Math" panose="02040503050406030204" pitchFamily="18" charset="0"/>
                              </a:rPr>
                              <m:t>𝑝</m:t>
                            </m:r>
                            <m:r>
                              <a:rPr lang="en-GB" sz="3200" b="0" i="1" smtClean="0">
                                <a:latin typeface="Cambria Math" panose="02040503050406030204" pitchFamily="18" charset="0"/>
                              </a:rPr>
                              <m:t>(1−</m:t>
                            </m:r>
                            <m:r>
                              <a:rPr lang="en-GB" sz="3200" b="0" i="1" smtClean="0">
                                <a:latin typeface="Cambria Math" panose="02040503050406030204" pitchFamily="18" charset="0"/>
                              </a:rPr>
                              <m:t>𝑝</m:t>
                            </m:r>
                            <m:r>
                              <a:rPr lang="en-GB" sz="3200" b="0" i="1" smtClean="0">
                                <a:latin typeface="Cambria Math" panose="02040503050406030204" pitchFamily="18" charset="0"/>
                              </a:rPr>
                              <m:t>)</m:t>
                            </m:r>
                          </m:num>
                          <m:den>
                            <m:r>
                              <a:rPr lang="en-GB" sz="3200" b="0" i="1" smtClean="0">
                                <a:latin typeface="Cambria Math" panose="02040503050406030204" pitchFamily="18" charset="0"/>
                              </a:rPr>
                              <m:t>𝑛</m:t>
                            </m:r>
                          </m:den>
                        </m:f>
                      </m:e>
                    </m:rad>
                  </m:oMath>
                </a14:m>
                <a:endParaRPr lang="en-GB" sz="3200" dirty="0"/>
              </a:p>
            </p:txBody>
          </p:sp>
        </mc:Choice>
        <mc:Fallback xmlns="">
          <p:sp>
            <p:nvSpPr>
              <p:cNvPr id="10" name="TextBox 9">
                <a:extLst>
                  <a:ext uri="{FF2B5EF4-FFF2-40B4-BE49-F238E27FC236}">
                    <a16:creationId xmlns:a16="http://schemas.microsoft.com/office/drawing/2014/main" id="{4FDAA74C-F342-41FF-9615-B6595A56A248}"/>
                  </a:ext>
                </a:extLst>
              </p:cNvPr>
              <p:cNvSpPr txBox="1">
                <a:spLocks noRot="1" noChangeAspect="1" noMove="1" noResize="1" noEditPoints="1" noAdjustHandles="1" noChangeArrowheads="1" noChangeShapeType="1" noTextEdit="1"/>
              </p:cNvSpPr>
              <p:nvPr/>
            </p:nvSpPr>
            <p:spPr>
              <a:xfrm>
                <a:off x="5014584" y="3158742"/>
                <a:ext cx="2844595" cy="100213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B31C0C9-A333-42DD-93BA-CD322432EF8F}"/>
                  </a:ext>
                </a:extLst>
              </p:cNvPr>
              <p:cNvSpPr txBox="1"/>
              <p:nvPr/>
            </p:nvSpPr>
            <p:spPr>
              <a:xfrm>
                <a:off x="4958441" y="4539804"/>
                <a:ext cx="2706503" cy="9407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𝑛</m:t>
                      </m:r>
                      <m:r>
                        <a:rPr lang="en-GB" sz="2800" i="1" smtClean="0">
                          <a:latin typeface="Cambria Math" panose="02040503050406030204" pitchFamily="18" charset="0"/>
                        </a:rPr>
                        <m:t>=</m:t>
                      </m:r>
                      <m:f>
                        <m:fPr>
                          <m:ctrlPr>
                            <a:rPr lang="en-GB" sz="2800" i="1">
                              <a:latin typeface="Cambria Math" panose="02040503050406030204" pitchFamily="18" charset="0"/>
                            </a:rPr>
                          </m:ctrlPr>
                        </m:fPr>
                        <m:num>
                          <m:r>
                            <a:rPr lang="en-GB" sz="2800" b="0" i="1" smtClean="0">
                              <a:latin typeface="Cambria Math" panose="02040503050406030204" pitchFamily="18" charset="0"/>
                            </a:rPr>
                            <m:t>𝑝</m:t>
                          </m:r>
                          <m:r>
                            <a:rPr lang="en-GB" sz="2800" b="0" i="1" smtClean="0">
                              <a:latin typeface="Cambria Math" panose="02040503050406030204" pitchFamily="18" charset="0"/>
                            </a:rPr>
                            <m:t>(1−</m:t>
                          </m:r>
                          <m:r>
                            <a:rPr lang="en-GB" sz="2800" b="0" i="1" smtClean="0">
                              <a:latin typeface="Cambria Math" panose="02040503050406030204" pitchFamily="18" charset="0"/>
                            </a:rPr>
                            <m:t>𝑝</m:t>
                          </m:r>
                          <m:r>
                            <a:rPr lang="en-GB" sz="2800" b="0" i="1" smtClean="0">
                              <a:latin typeface="Cambria Math" panose="02040503050406030204" pitchFamily="18" charset="0"/>
                            </a:rPr>
                            <m:t>)</m:t>
                          </m:r>
                        </m:num>
                        <m:den>
                          <m:sSup>
                            <m:sSupPr>
                              <m:ctrlPr>
                                <a:rPr lang="en-GB" sz="2800" i="1">
                                  <a:latin typeface="Cambria Math" panose="02040503050406030204" pitchFamily="18" charset="0"/>
                                </a:rPr>
                              </m:ctrlPr>
                            </m:sSupPr>
                            <m:e>
                              <m:sSub>
                                <m:sSubPr>
                                  <m:ctrlPr>
                                    <a:rPr lang="en-GB" sz="2800" i="1">
                                      <a:latin typeface="Cambria Math" panose="02040503050406030204" pitchFamily="18" charset="0"/>
                                    </a:rPr>
                                  </m:ctrlPr>
                                </m:sSubPr>
                                <m:e>
                                  <m:r>
                                    <a:rPr lang="en-GB" sz="2800" i="1">
                                      <a:latin typeface="Cambria Math" panose="02040503050406030204" pitchFamily="18" charset="0"/>
                                    </a:rPr>
                                    <m:t>(</m:t>
                                  </m:r>
                                  <m:r>
                                    <a:rPr lang="en-GB" sz="2800" i="1">
                                      <a:latin typeface="Cambria Math" panose="02040503050406030204" pitchFamily="18" charset="0"/>
                                    </a:rPr>
                                    <m:t>𝑠𝑒</m:t>
                                  </m:r>
                                </m:e>
                                <m:sub>
                                  <m:r>
                                    <a:rPr lang="en-GB" sz="2800" b="0" i="1" smtClean="0">
                                      <a:latin typeface="Cambria Math" panose="02040503050406030204" pitchFamily="18" charset="0"/>
                                    </a:rPr>
                                    <m:t>𝑝</m:t>
                                  </m:r>
                                </m:sub>
                              </m:sSub>
                              <m:r>
                                <a:rPr lang="en-GB" sz="2800" i="1">
                                  <a:latin typeface="Cambria Math" panose="02040503050406030204" pitchFamily="18" charset="0"/>
                                </a:rPr>
                                <m:t>)</m:t>
                              </m:r>
                            </m:e>
                            <m:sup>
                              <m:r>
                                <a:rPr lang="en-GB" sz="2800" i="1">
                                  <a:latin typeface="Cambria Math" panose="02040503050406030204" pitchFamily="18" charset="0"/>
                                </a:rPr>
                                <m:t>2</m:t>
                              </m:r>
                            </m:sup>
                          </m:sSup>
                        </m:den>
                      </m:f>
                    </m:oMath>
                  </m:oMathPara>
                </a14:m>
                <a:endParaRPr lang="en-GB" sz="2800" dirty="0"/>
              </a:p>
            </p:txBody>
          </p:sp>
        </mc:Choice>
        <mc:Fallback xmlns="">
          <p:sp>
            <p:nvSpPr>
              <p:cNvPr id="12" name="TextBox 11">
                <a:extLst>
                  <a:ext uri="{FF2B5EF4-FFF2-40B4-BE49-F238E27FC236}">
                    <a16:creationId xmlns:a16="http://schemas.microsoft.com/office/drawing/2014/main" id="{9B31C0C9-A333-42DD-93BA-CD322432EF8F}"/>
                  </a:ext>
                </a:extLst>
              </p:cNvPr>
              <p:cNvSpPr txBox="1">
                <a:spLocks noRot="1" noChangeAspect="1" noMove="1" noResize="1" noEditPoints="1" noAdjustHandles="1" noChangeArrowheads="1" noChangeShapeType="1" noTextEdit="1"/>
              </p:cNvSpPr>
              <p:nvPr/>
            </p:nvSpPr>
            <p:spPr>
              <a:xfrm>
                <a:off x="4958441" y="4539804"/>
                <a:ext cx="2706503" cy="940770"/>
              </a:xfrm>
              <a:prstGeom prst="rect">
                <a:avLst/>
              </a:prstGeom>
              <a:blipFill>
                <a:blip r:embed="rId5"/>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F89E01DE-B71B-4014-82D3-FE33989BFECF}"/>
              </a:ext>
            </a:extLst>
          </p:cNvPr>
          <p:cNvSpPr txBox="1">
            <a:spLocks/>
          </p:cNvSpPr>
          <p:nvPr/>
        </p:nvSpPr>
        <p:spPr>
          <a:xfrm>
            <a:off x="549846" y="2085786"/>
            <a:ext cx="3755571" cy="1325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Standard error for a </a:t>
            </a:r>
            <a:r>
              <a:rPr lang="en-GB" sz="2400" b="1" dirty="0"/>
              <a:t>mean</a:t>
            </a:r>
            <a:r>
              <a:rPr lang="en-GB" sz="2400" dirty="0"/>
              <a:t>, where the standard deviation is </a:t>
            </a:r>
            <a:r>
              <a:rPr lang="en-GB" sz="2400" dirty="0" err="1"/>
              <a:t>sd</a:t>
            </a:r>
            <a:r>
              <a:rPr lang="en-GB" sz="2400" dirty="0"/>
              <a:t>:</a:t>
            </a:r>
          </a:p>
          <a:p>
            <a:pPr algn="ctr"/>
            <a:endParaRPr lang="en-GB" sz="24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A0A3F2F-5C19-4D14-895A-580D004FC38B}"/>
                  </a:ext>
                </a:extLst>
              </p:cNvPr>
              <p:cNvSpPr txBox="1"/>
              <p:nvPr/>
            </p:nvSpPr>
            <p:spPr>
              <a:xfrm>
                <a:off x="1509653" y="3378888"/>
                <a:ext cx="1835953" cy="758028"/>
              </a:xfrm>
              <a:prstGeom prst="rect">
                <a:avLst/>
              </a:prstGeom>
              <a:noFill/>
            </p:spPr>
            <p:txBody>
              <a:bodyPr wrap="square" lIns="0" tIns="0" rIns="0" bIns="0" rtlCol="0">
                <a:spAutoFit/>
              </a:bodyPr>
              <a:lstStyle/>
              <a:p>
                <a14:m>
                  <m:oMath xmlns:m="http://schemas.openxmlformats.org/officeDocument/2006/math">
                    <m:sSub>
                      <m:sSubPr>
                        <m:ctrlPr>
                          <a:rPr lang="en-GB" sz="3200" i="1" smtClean="0">
                            <a:latin typeface="Cambria Math" panose="02040503050406030204" pitchFamily="18" charset="0"/>
                          </a:rPr>
                        </m:ctrlPr>
                      </m:sSubPr>
                      <m:e>
                        <m:r>
                          <a:rPr lang="en-GB" sz="3200" b="0" i="1" smtClean="0">
                            <a:latin typeface="Cambria Math" panose="02040503050406030204" pitchFamily="18" charset="0"/>
                          </a:rPr>
                          <m:t>𝑠𝑒</m:t>
                        </m:r>
                      </m:e>
                      <m:sub>
                        <m:r>
                          <a:rPr lang="en-GB" sz="3200" b="0" i="1" smtClean="0">
                            <a:latin typeface="Cambria Math" panose="02040503050406030204" pitchFamily="18" charset="0"/>
                          </a:rPr>
                          <m:t>𝑚</m:t>
                        </m:r>
                      </m:sub>
                    </m:sSub>
                  </m:oMath>
                </a14:m>
                <a:r>
                  <a:rPr lang="en-GB" sz="3200" dirty="0"/>
                  <a:t> </a:t>
                </a:r>
                <a14:m>
                  <m:oMath xmlns:m="http://schemas.openxmlformats.org/officeDocument/2006/math">
                    <m:r>
                      <a:rPr lang="en-GB" sz="3200" i="1" smtClean="0">
                        <a:latin typeface="Cambria Math" panose="02040503050406030204" pitchFamily="18" charset="0"/>
                      </a:rPr>
                      <m:t>=</m:t>
                    </m:r>
                    <m:f>
                      <m:fPr>
                        <m:ctrlPr>
                          <a:rPr lang="en-GB" sz="3200" i="1" smtClean="0">
                            <a:latin typeface="Cambria Math" panose="02040503050406030204" pitchFamily="18" charset="0"/>
                          </a:rPr>
                        </m:ctrlPr>
                      </m:fPr>
                      <m:num>
                        <m:r>
                          <a:rPr lang="en-GB" sz="3200" i="1">
                            <a:latin typeface="Cambria Math" panose="02040503050406030204" pitchFamily="18" charset="0"/>
                          </a:rPr>
                          <m:t>𝑠𝑑</m:t>
                        </m:r>
                      </m:num>
                      <m:den>
                        <m:rad>
                          <m:radPr>
                            <m:degHide m:val="on"/>
                            <m:ctrlPr>
                              <a:rPr lang="en-GB" sz="3200" i="1" smtClean="0">
                                <a:latin typeface="Cambria Math" panose="02040503050406030204" pitchFamily="18" charset="0"/>
                              </a:rPr>
                            </m:ctrlPr>
                          </m:radPr>
                          <m:deg/>
                          <m:e>
                            <m:r>
                              <a:rPr lang="en-GB" sz="3200" b="0" i="1" smtClean="0">
                                <a:latin typeface="Cambria Math" panose="02040503050406030204" pitchFamily="18" charset="0"/>
                              </a:rPr>
                              <m:t>𝑛</m:t>
                            </m:r>
                          </m:e>
                        </m:rad>
                      </m:den>
                    </m:f>
                  </m:oMath>
                </a14:m>
                <a:endParaRPr lang="en-GB" sz="3200" dirty="0"/>
              </a:p>
            </p:txBody>
          </p:sp>
        </mc:Choice>
        <mc:Fallback xmlns="">
          <p:sp>
            <p:nvSpPr>
              <p:cNvPr id="14" name="TextBox 13">
                <a:extLst>
                  <a:ext uri="{FF2B5EF4-FFF2-40B4-BE49-F238E27FC236}">
                    <a16:creationId xmlns:a16="http://schemas.microsoft.com/office/drawing/2014/main" id="{DA0A3F2F-5C19-4D14-895A-580D004FC38B}"/>
                  </a:ext>
                </a:extLst>
              </p:cNvPr>
              <p:cNvSpPr txBox="1">
                <a:spLocks noRot="1" noChangeAspect="1" noMove="1" noResize="1" noEditPoints="1" noAdjustHandles="1" noChangeArrowheads="1" noChangeShapeType="1" noTextEdit="1"/>
              </p:cNvSpPr>
              <p:nvPr/>
            </p:nvSpPr>
            <p:spPr>
              <a:xfrm>
                <a:off x="1509653" y="3378888"/>
                <a:ext cx="1835953" cy="7580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DF315DF-AF49-4EF4-BA9A-EC908B8CAB29}"/>
                  </a:ext>
                </a:extLst>
              </p:cNvPr>
              <p:cNvSpPr txBox="1"/>
              <p:nvPr/>
            </p:nvSpPr>
            <p:spPr>
              <a:xfrm>
                <a:off x="1044489" y="4539804"/>
                <a:ext cx="2706503" cy="9373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𝑛</m:t>
                      </m:r>
                      <m:r>
                        <a:rPr lang="en-GB" sz="2800" i="1" smtClean="0">
                          <a:latin typeface="Cambria Math" panose="02040503050406030204" pitchFamily="18" charset="0"/>
                        </a:rPr>
                        <m:t>=</m:t>
                      </m:r>
                      <m:f>
                        <m:fPr>
                          <m:ctrlPr>
                            <a:rPr lang="en-GB" sz="2800" i="1">
                              <a:latin typeface="Cambria Math" panose="02040503050406030204" pitchFamily="18" charset="0"/>
                            </a:rPr>
                          </m:ctrlPr>
                        </m:fPr>
                        <m:num>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𝑠𝑑</m:t>
                              </m:r>
                            </m:e>
                            <m:sup>
                              <m:r>
                                <a:rPr lang="en-GB" sz="2800" b="0" i="1" smtClean="0">
                                  <a:latin typeface="Cambria Math" panose="02040503050406030204" pitchFamily="18" charset="0"/>
                                </a:rPr>
                                <m:t>2</m:t>
                              </m:r>
                            </m:sup>
                          </m:sSup>
                        </m:num>
                        <m:den>
                          <m:sSup>
                            <m:sSupPr>
                              <m:ctrlPr>
                                <a:rPr lang="en-GB" sz="2800" i="1">
                                  <a:latin typeface="Cambria Math" panose="02040503050406030204" pitchFamily="18" charset="0"/>
                                </a:rPr>
                              </m:ctrlPr>
                            </m:sSupPr>
                            <m:e>
                              <m:sSub>
                                <m:sSubPr>
                                  <m:ctrlPr>
                                    <a:rPr lang="en-GB" sz="2800" i="1">
                                      <a:latin typeface="Cambria Math" panose="02040503050406030204" pitchFamily="18" charset="0"/>
                                    </a:rPr>
                                  </m:ctrlPr>
                                </m:sSubPr>
                                <m:e>
                                  <m:r>
                                    <a:rPr lang="en-GB" sz="2800" i="1">
                                      <a:latin typeface="Cambria Math" panose="02040503050406030204" pitchFamily="18" charset="0"/>
                                    </a:rPr>
                                    <m:t>𝑠𝑒</m:t>
                                  </m:r>
                                </m:e>
                                <m:sub>
                                  <m:r>
                                    <a:rPr lang="en-GB" sz="2800" b="0" i="1" smtClean="0">
                                      <a:latin typeface="Cambria Math" panose="02040503050406030204" pitchFamily="18" charset="0"/>
                                    </a:rPr>
                                    <m:t>𝑚</m:t>
                                  </m:r>
                                </m:sub>
                              </m:sSub>
                            </m:e>
                            <m:sup>
                              <m:r>
                                <a:rPr lang="en-GB" sz="2800" i="1">
                                  <a:latin typeface="Cambria Math" panose="02040503050406030204" pitchFamily="18" charset="0"/>
                                </a:rPr>
                                <m:t>2</m:t>
                              </m:r>
                            </m:sup>
                          </m:sSup>
                        </m:den>
                      </m:f>
                    </m:oMath>
                  </m:oMathPara>
                </a14:m>
                <a:endParaRPr lang="en-GB" sz="2800" dirty="0"/>
              </a:p>
            </p:txBody>
          </p:sp>
        </mc:Choice>
        <mc:Fallback xmlns="">
          <p:sp>
            <p:nvSpPr>
              <p:cNvPr id="15" name="TextBox 14">
                <a:extLst>
                  <a:ext uri="{FF2B5EF4-FFF2-40B4-BE49-F238E27FC236}">
                    <a16:creationId xmlns:a16="http://schemas.microsoft.com/office/drawing/2014/main" id="{7DF315DF-AF49-4EF4-BA9A-EC908B8CAB29}"/>
                  </a:ext>
                </a:extLst>
              </p:cNvPr>
              <p:cNvSpPr txBox="1">
                <a:spLocks noRot="1" noChangeAspect="1" noMove="1" noResize="1" noEditPoints="1" noAdjustHandles="1" noChangeArrowheads="1" noChangeShapeType="1" noTextEdit="1"/>
              </p:cNvSpPr>
              <p:nvPr/>
            </p:nvSpPr>
            <p:spPr>
              <a:xfrm>
                <a:off x="1044489" y="4539804"/>
                <a:ext cx="2706503" cy="937372"/>
              </a:xfrm>
              <a:prstGeom prst="rect">
                <a:avLst/>
              </a:prstGeom>
              <a:blipFill>
                <a:blip r:embed="rId7"/>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1DD000D-5F1F-4B0B-B116-060C83F23E78}"/>
              </a:ext>
            </a:extLst>
          </p:cNvPr>
          <p:cNvSpPr txBox="1"/>
          <p:nvPr/>
        </p:nvSpPr>
        <p:spPr>
          <a:xfrm>
            <a:off x="4256792" y="5843093"/>
            <a:ext cx="7524496" cy="923330"/>
          </a:xfrm>
          <a:prstGeom prst="rect">
            <a:avLst/>
          </a:prstGeom>
          <a:noFill/>
        </p:spPr>
        <p:txBody>
          <a:bodyPr wrap="square" rtlCol="0">
            <a:spAutoFit/>
          </a:bodyPr>
          <a:lstStyle/>
          <a:p>
            <a:pPr algn="r"/>
            <a:r>
              <a:rPr lang="en-GB" b="1" i="1" dirty="0"/>
              <a:t>Note that sample size is roughly inversely proportional to se squared</a:t>
            </a:r>
          </a:p>
          <a:p>
            <a:pPr algn="r"/>
            <a:r>
              <a:rPr lang="en-GB" b="1" i="1" dirty="0"/>
              <a:t>Similar formulae exist for mean differences, relative risks, risk differences etc.  You can look these up – Many are in Greenland and Rothman (2018).</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CA9CA0A-4F84-4FD3-8BA9-1B94F1F2A888}"/>
                  </a:ext>
                </a:extLst>
              </p:cNvPr>
              <p:cNvSpPr txBox="1"/>
              <p:nvPr/>
            </p:nvSpPr>
            <p:spPr>
              <a:xfrm>
                <a:off x="1044488" y="5668258"/>
                <a:ext cx="2706503" cy="6722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spAutoFit/>
              </a:bodyPr>
              <a:lstStyle/>
              <a:p>
                <a:pPr algn="ctr"/>
                <a14:m>
                  <m:oMath xmlns:m="http://schemas.openxmlformats.org/officeDocument/2006/math">
                    <m:r>
                      <a:rPr lang="en-GB" sz="2800" i="1" smtClean="0">
                        <a:latin typeface="Cambria Math" panose="02040503050406030204" pitchFamily="18" charset="0"/>
                      </a:rPr>
                      <m:t>𝑛</m:t>
                    </m:r>
                    <m:r>
                      <a:rPr lang="en-GB" sz="2800" i="1" smtClean="0">
                        <a:latin typeface="Cambria Math" panose="02040503050406030204" pitchFamily="18" charset="0"/>
                      </a:rPr>
                      <m:t>=</m:t>
                    </m:r>
                    <m:f>
                      <m:fPr>
                        <m:ctrlPr>
                          <a:rPr lang="en-GB" sz="2800" i="1">
                            <a:latin typeface="Cambria Math" panose="02040503050406030204" pitchFamily="18" charset="0"/>
                          </a:rPr>
                        </m:ctrlPr>
                      </m:fPr>
                      <m:num>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60</m:t>
                            </m:r>
                          </m:e>
                          <m:sup>
                            <m:r>
                              <a:rPr lang="en-GB" sz="2800" b="0" i="1" smtClean="0">
                                <a:latin typeface="Cambria Math" panose="02040503050406030204" pitchFamily="18" charset="0"/>
                              </a:rPr>
                              <m:t>2</m:t>
                            </m:r>
                          </m:sup>
                        </m:sSup>
                      </m:num>
                      <m:den>
                        <m:sSup>
                          <m:sSupPr>
                            <m:ctrlPr>
                              <a:rPr lang="en-GB" sz="2800" i="1">
                                <a:latin typeface="Cambria Math" panose="02040503050406030204" pitchFamily="18" charset="0"/>
                              </a:rPr>
                            </m:ctrlPr>
                          </m:sSupPr>
                          <m:e>
                            <m:r>
                              <a:rPr lang="en-GB" sz="2800" i="1" smtClean="0">
                                <a:latin typeface="Cambria Math" panose="02040503050406030204" pitchFamily="18" charset="0"/>
                              </a:rPr>
                              <m:t>1</m:t>
                            </m:r>
                            <m:r>
                              <a:rPr lang="en-GB" sz="2800" b="0" i="1" smtClean="0">
                                <a:latin typeface="Cambria Math" panose="02040503050406030204" pitchFamily="18" charset="0"/>
                              </a:rPr>
                              <m:t>0</m:t>
                            </m:r>
                          </m:e>
                          <m:sup>
                            <m:r>
                              <a:rPr lang="en-GB" sz="2800" i="1">
                                <a:latin typeface="Cambria Math" panose="02040503050406030204" pitchFamily="18" charset="0"/>
                              </a:rPr>
                              <m:t>2</m:t>
                            </m:r>
                          </m:sup>
                        </m:sSup>
                      </m:den>
                    </m:f>
                    <m:r>
                      <a:rPr lang="en-GB" sz="2800" b="0" i="1" smtClean="0">
                        <a:latin typeface="Cambria Math" panose="02040503050406030204" pitchFamily="18" charset="0"/>
                      </a:rPr>
                      <m:t>=</m:t>
                    </m:r>
                  </m:oMath>
                </a14:m>
                <a:r>
                  <a:rPr lang="en-GB" sz="2800" dirty="0"/>
                  <a:t>36</a:t>
                </a:r>
              </a:p>
            </p:txBody>
          </p:sp>
        </mc:Choice>
        <mc:Fallback xmlns="">
          <p:sp>
            <p:nvSpPr>
              <p:cNvPr id="16" name="TextBox 15">
                <a:extLst>
                  <a:ext uri="{FF2B5EF4-FFF2-40B4-BE49-F238E27FC236}">
                    <a16:creationId xmlns:a16="http://schemas.microsoft.com/office/drawing/2014/main" id="{1CA9CA0A-4F84-4FD3-8BA9-1B94F1F2A888}"/>
                  </a:ext>
                </a:extLst>
              </p:cNvPr>
              <p:cNvSpPr txBox="1">
                <a:spLocks noRot="1" noChangeAspect="1" noMove="1" noResize="1" noEditPoints="1" noAdjustHandles="1" noChangeArrowheads="1" noChangeShapeType="1" noTextEdit="1"/>
              </p:cNvSpPr>
              <p:nvPr/>
            </p:nvSpPr>
            <p:spPr>
              <a:xfrm>
                <a:off x="1044488" y="5668258"/>
                <a:ext cx="2706503" cy="672235"/>
              </a:xfrm>
              <a:prstGeom prst="rect">
                <a:avLst/>
              </a:prstGeom>
              <a:blipFill>
                <a:blip r:embed="rId8"/>
                <a:stretch>
                  <a:fillRect b="-16964"/>
                </a:stretch>
              </a:blipFill>
            </p:spPr>
            <p:txBody>
              <a:bodyPr/>
              <a:lstStyle/>
              <a:p>
                <a:r>
                  <a:rPr lang="en-GB">
                    <a:noFill/>
                  </a:rPr>
                  <a:t> </a:t>
                </a:r>
              </a:p>
            </p:txBody>
          </p:sp>
        </mc:Fallback>
      </mc:AlternateContent>
    </p:spTree>
    <p:extLst>
      <p:ext uri="{BB962C8B-B14F-4D97-AF65-F5344CB8AC3E}">
        <p14:creationId xmlns:p14="http://schemas.microsoft.com/office/powerpoint/2010/main" val="26864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P spid="10" grpId="0"/>
      <p:bldP spid="12" grpId="0"/>
      <p:bldP spid="6" grpId="0"/>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4C16-44A8-43E1-9820-1D360849B514}"/>
              </a:ext>
            </a:extLst>
          </p:cNvPr>
          <p:cNvSpPr>
            <a:spLocks noGrp="1"/>
          </p:cNvSpPr>
          <p:nvPr>
            <p:ph type="title"/>
          </p:nvPr>
        </p:nvSpPr>
        <p:spPr/>
        <p:txBody>
          <a:bodyPr/>
          <a:lstStyle/>
          <a:p>
            <a:r>
              <a:rPr lang="en-GB" dirty="0"/>
              <a:t>Precision vs sample size </a:t>
            </a:r>
            <a:br>
              <a:rPr lang="en-GB" dirty="0"/>
            </a:br>
            <a:r>
              <a:rPr lang="en-GB" dirty="0"/>
              <a:t>(estimating the mean in a single sample)</a:t>
            </a:r>
          </a:p>
        </p:txBody>
      </p:sp>
      <p:pic>
        <p:nvPicPr>
          <p:cNvPr id="4" name="Content Placeholder 3">
            <a:extLst>
              <a:ext uri="{FF2B5EF4-FFF2-40B4-BE49-F238E27FC236}">
                <a16:creationId xmlns:a16="http://schemas.microsoft.com/office/drawing/2014/main" id="{142B8BE4-CB4C-449C-BA82-3C73E82881BE}"/>
              </a:ext>
            </a:extLst>
          </p:cNvPr>
          <p:cNvPicPr>
            <a:picLocks noGrp="1" noChangeAspect="1"/>
          </p:cNvPicPr>
          <p:nvPr>
            <p:ph idx="1"/>
          </p:nvPr>
        </p:nvPicPr>
        <p:blipFill rotWithShape="1">
          <a:blip r:embed="rId2"/>
          <a:srcRect r="18572" b="20095"/>
          <a:stretch/>
        </p:blipFill>
        <p:spPr>
          <a:xfrm>
            <a:off x="759986" y="1847839"/>
            <a:ext cx="5946440" cy="4458758"/>
          </a:xfrm>
          <a:prstGeom prst="rect">
            <a:avLst/>
          </a:prstGeom>
        </p:spPr>
      </p:pic>
      <p:sp>
        <p:nvSpPr>
          <p:cNvPr id="5" name="TextBox 4">
            <a:extLst>
              <a:ext uri="{FF2B5EF4-FFF2-40B4-BE49-F238E27FC236}">
                <a16:creationId xmlns:a16="http://schemas.microsoft.com/office/drawing/2014/main" id="{55C9F849-3E4F-4938-B19E-F32853E654D3}"/>
              </a:ext>
            </a:extLst>
          </p:cNvPr>
          <p:cNvSpPr txBox="1"/>
          <p:nvPr/>
        </p:nvSpPr>
        <p:spPr>
          <a:xfrm>
            <a:off x="7200088" y="5290934"/>
            <a:ext cx="4153712"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000" dirty="0">
                <a:latin typeface="MV Boli" panose="02000500030200090000" pitchFamily="2" charset="0"/>
                <a:cs typeface="MV Boli" panose="02000500030200090000" pitchFamily="2" charset="0"/>
              </a:rPr>
              <a:t>Remember: the width of a 95% CI is about 4 times the standard error</a:t>
            </a:r>
          </a:p>
        </p:txBody>
      </p:sp>
      <p:sp>
        <p:nvSpPr>
          <p:cNvPr id="6" name="TextBox 5">
            <a:extLst>
              <a:ext uri="{FF2B5EF4-FFF2-40B4-BE49-F238E27FC236}">
                <a16:creationId xmlns:a16="http://schemas.microsoft.com/office/drawing/2014/main" id="{31F97E0B-3558-41FB-AA09-B63D861D974B}"/>
              </a:ext>
            </a:extLst>
          </p:cNvPr>
          <p:cNvSpPr txBox="1"/>
          <p:nvPr/>
        </p:nvSpPr>
        <p:spPr>
          <a:xfrm>
            <a:off x="7200088" y="1905506"/>
            <a:ext cx="4153712" cy="3046988"/>
          </a:xfrm>
          <a:prstGeom prst="rect">
            <a:avLst/>
          </a:prstGeom>
          <a:noFill/>
        </p:spPr>
        <p:txBody>
          <a:bodyPr wrap="square" rtlCol="0">
            <a:spAutoFit/>
          </a:bodyPr>
          <a:lstStyle/>
          <a:p>
            <a:r>
              <a:rPr lang="en-GB" sz="2400" dirty="0">
                <a:cs typeface="MV Boli" panose="02000500030200090000" pitchFamily="2" charset="0"/>
              </a:rPr>
              <a:t>Note diminishing returns!</a:t>
            </a:r>
          </a:p>
          <a:p>
            <a:endParaRPr lang="en-GB" sz="2400" dirty="0">
              <a:cs typeface="MV Boli" panose="02000500030200090000" pitchFamily="2" charset="0"/>
            </a:endParaRPr>
          </a:p>
          <a:p>
            <a:r>
              <a:rPr lang="en-GB" sz="2400" dirty="0">
                <a:cs typeface="MV Boli" panose="02000500030200090000" pitchFamily="2" charset="0"/>
              </a:rPr>
              <a:t>To get the standard error down to about 2.5, we will need about 64 patients</a:t>
            </a:r>
          </a:p>
          <a:p>
            <a:endParaRPr lang="en-GB" sz="2400" dirty="0">
              <a:cs typeface="MV Boli" panose="02000500030200090000" pitchFamily="2" charset="0"/>
            </a:endParaRPr>
          </a:p>
          <a:p>
            <a:r>
              <a:rPr lang="en-GB" sz="2400" dirty="0">
                <a:cs typeface="MV Boli" panose="02000500030200090000" pitchFamily="2" charset="0"/>
              </a:rPr>
              <a:t>To get the standard error to 5 we only need 16 patients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D1BEBE-6A56-430F-B8F4-76CF83A9D515}"/>
                  </a:ext>
                </a:extLst>
              </p:cNvPr>
              <p:cNvSpPr txBox="1"/>
              <p:nvPr/>
            </p:nvSpPr>
            <p:spPr>
              <a:xfrm>
                <a:off x="3122010" y="2358605"/>
                <a:ext cx="1835953" cy="758028"/>
              </a:xfrm>
              <a:prstGeom prst="rect">
                <a:avLst/>
              </a:prstGeom>
              <a:noFill/>
            </p:spPr>
            <p:txBody>
              <a:bodyPr wrap="square" lIns="0" tIns="0" rIns="0" bIns="0" rtlCol="0">
                <a:spAutoFit/>
              </a:bodyPr>
              <a:lstStyle/>
              <a:p>
                <a14:m>
                  <m:oMath xmlns:m="http://schemas.openxmlformats.org/officeDocument/2006/math">
                    <m:sSub>
                      <m:sSubPr>
                        <m:ctrlPr>
                          <a:rPr lang="en-GB" sz="3200" i="1" smtClean="0">
                            <a:latin typeface="Cambria Math" panose="02040503050406030204" pitchFamily="18" charset="0"/>
                          </a:rPr>
                        </m:ctrlPr>
                      </m:sSubPr>
                      <m:e>
                        <m:r>
                          <a:rPr lang="en-GB" sz="3200" b="0" i="1" smtClean="0">
                            <a:latin typeface="Cambria Math" panose="02040503050406030204" pitchFamily="18" charset="0"/>
                          </a:rPr>
                          <m:t>𝑠𝑒</m:t>
                        </m:r>
                      </m:e>
                      <m:sub>
                        <m:r>
                          <a:rPr lang="en-GB" sz="3200" b="0" i="1" smtClean="0">
                            <a:latin typeface="Cambria Math" panose="02040503050406030204" pitchFamily="18" charset="0"/>
                          </a:rPr>
                          <m:t>𝑚</m:t>
                        </m:r>
                      </m:sub>
                    </m:sSub>
                  </m:oMath>
                </a14:m>
                <a:r>
                  <a:rPr lang="en-GB" sz="3200" dirty="0"/>
                  <a:t> </a:t>
                </a:r>
                <a14:m>
                  <m:oMath xmlns:m="http://schemas.openxmlformats.org/officeDocument/2006/math">
                    <m:r>
                      <a:rPr lang="en-GB" sz="3200" i="1" smtClean="0">
                        <a:latin typeface="Cambria Math" panose="02040503050406030204" pitchFamily="18" charset="0"/>
                      </a:rPr>
                      <m:t>=</m:t>
                    </m:r>
                    <m:f>
                      <m:fPr>
                        <m:ctrlPr>
                          <a:rPr lang="en-GB" sz="3200" i="1" smtClean="0">
                            <a:latin typeface="Cambria Math" panose="02040503050406030204" pitchFamily="18" charset="0"/>
                          </a:rPr>
                        </m:ctrlPr>
                      </m:fPr>
                      <m:num>
                        <m:r>
                          <a:rPr lang="en-GB" sz="3200" b="0" i="1" smtClean="0">
                            <a:latin typeface="Cambria Math" panose="02040503050406030204" pitchFamily="18" charset="0"/>
                          </a:rPr>
                          <m:t>20</m:t>
                        </m:r>
                      </m:num>
                      <m:den>
                        <m:rad>
                          <m:radPr>
                            <m:degHide m:val="on"/>
                            <m:ctrlPr>
                              <a:rPr lang="en-GB" sz="3200" i="1" smtClean="0">
                                <a:latin typeface="Cambria Math" panose="02040503050406030204" pitchFamily="18" charset="0"/>
                              </a:rPr>
                            </m:ctrlPr>
                          </m:radPr>
                          <m:deg/>
                          <m:e>
                            <m:r>
                              <a:rPr lang="en-GB" sz="3200" b="0" i="1" smtClean="0">
                                <a:latin typeface="Cambria Math" panose="02040503050406030204" pitchFamily="18" charset="0"/>
                              </a:rPr>
                              <m:t>𝑛</m:t>
                            </m:r>
                          </m:e>
                        </m:rad>
                      </m:den>
                    </m:f>
                  </m:oMath>
                </a14:m>
                <a:endParaRPr lang="en-GB" sz="3200" dirty="0"/>
              </a:p>
            </p:txBody>
          </p:sp>
        </mc:Choice>
        <mc:Fallback xmlns="">
          <p:sp>
            <p:nvSpPr>
              <p:cNvPr id="7" name="TextBox 6">
                <a:extLst>
                  <a:ext uri="{FF2B5EF4-FFF2-40B4-BE49-F238E27FC236}">
                    <a16:creationId xmlns:a16="http://schemas.microsoft.com/office/drawing/2014/main" id="{5FD1BEBE-6A56-430F-B8F4-76CF83A9D515}"/>
                  </a:ext>
                </a:extLst>
              </p:cNvPr>
              <p:cNvSpPr txBox="1">
                <a:spLocks noRot="1" noChangeAspect="1" noMove="1" noResize="1" noEditPoints="1" noAdjustHandles="1" noChangeArrowheads="1" noChangeShapeType="1" noTextEdit="1"/>
              </p:cNvSpPr>
              <p:nvPr/>
            </p:nvSpPr>
            <p:spPr>
              <a:xfrm>
                <a:off x="3122010" y="2358605"/>
                <a:ext cx="1835953" cy="75802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6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0A59-CF17-42DA-A1BC-C0A74300EB37}"/>
              </a:ext>
            </a:extLst>
          </p:cNvPr>
          <p:cNvSpPr>
            <a:spLocks noGrp="1"/>
          </p:cNvSpPr>
          <p:nvPr>
            <p:ph type="title"/>
          </p:nvPr>
        </p:nvSpPr>
        <p:spPr/>
        <p:txBody>
          <a:bodyPr/>
          <a:lstStyle/>
          <a:p>
            <a:r>
              <a:rPr lang="en-GB" dirty="0"/>
              <a:t>Precision vs sample size </a:t>
            </a:r>
            <a:br>
              <a:rPr lang="en-GB" dirty="0"/>
            </a:br>
            <a:r>
              <a:rPr lang="en-GB" dirty="0"/>
              <a:t>(estimating a correlation)</a:t>
            </a:r>
          </a:p>
        </p:txBody>
      </p:sp>
      <p:sp>
        <p:nvSpPr>
          <p:cNvPr id="5" name="Content Placeholder 4">
            <a:extLst>
              <a:ext uri="{FF2B5EF4-FFF2-40B4-BE49-F238E27FC236}">
                <a16:creationId xmlns:a16="http://schemas.microsoft.com/office/drawing/2014/main" id="{794390C2-5795-48DF-8F56-01D6538F73DF}"/>
              </a:ext>
            </a:extLst>
          </p:cNvPr>
          <p:cNvSpPr>
            <a:spLocks noGrp="1"/>
          </p:cNvSpPr>
          <p:nvPr>
            <p:ph idx="1"/>
          </p:nvPr>
        </p:nvSpPr>
        <p:spPr>
          <a:xfrm>
            <a:off x="838199" y="2169267"/>
            <a:ext cx="3659910" cy="4017523"/>
          </a:xfrm>
        </p:spPr>
        <p:txBody>
          <a:bodyPr>
            <a:normAutofit fontScale="92500" lnSpcReduction="20000"/>
          </a:bodyPr>
          <a:lstStyle/>
          <a:p>
            <a:r>
              <a:rPr lang="en-GB" dirty="0"/>
              <a:t>Suppose we want to estimate the correlation between brain health and gut microbial diversity </a:t>
            </a:r>
          </a:p>
          <a:p>
            <a:endParaRPr lang="en-GB" dirty="0"/>
          </a:p>
          <a:p>
            <a:r>
              <a:rPr lang="en-GB" dirty="0"/>
              <a:t>Expected to be about 0.3, we would like +- 0.1</a:t>
            </a:r>
          </a:p>
          <a:p>
            <a:endParaRPr lang="en-GB" dirty="0"/>
          </a:p>
          <a:p>
            <a:r>
              <a:rPr lang="en-GB" dirty="0"/>
              <a:t>How many participants do we need?</a:t>
            </a:r>
          </a:p>
        </p:txBody>
      </p:sp>
      <p:pic>
        <p:nvPicPr>
          <p:cNvPr id="6" name="Picture 5">
            <a:extLst>
              <a:ext uri="{FF2B5EF4-FFF2-40B4-BE49-F238E27FC236}">
                <a16:creationId xmlns:a16="http://schemas.microsoft.com/office/drawing/2014/main" id="{17454325-9452-47B6-A376-CC0A73D5E043}"/>
              </a:ext>
            </a:extLst>
          </p:cNvPr>
          <p:cNvPicPr>
            <a:picLocks noChangeAspect="1"/>
          </p:cNvPicPr>
          <p:nvPr/>
        </p:nvPicPr>
        <p:blipFill rotWithShape="1">
          <a:blip r:embed="rId3"/>
          <a:srcRect r="18572" b="17924"/>
          <a:stretch/>
        </p:blipFill>
        <p:spPr>
          <a:xfrm>
            <a:off x="4780648" y="2247868"/>
            <a:ext cx="5216223" cy="4017522"/>
          </a:xfrm>
          <a:prstGeom prst="rect">
            <a:avLst/>
          </a:prstGeom>
        </p:spPr>
      </p:pic>
      <p:pic>
        <p:nvPicPr>
          <p:cNvPr id="7" name="Picture 6">
            <a:extLst>
              <a:ext uri="{FF2B5EF4-FFF2-40B4-BE49-F238E27FC236}">
                <a16:creationId xmlns:a16="http://schemas.microsoft.com/office/drawing/2014/main" id="{B8977D2D-5C51-4B50-BE86-0CF03D989E48}"/>
              </a:ext>
            </a:extLst>
          </p:cNvPr>
          <p:cNvPicPr>
            <a:picLocks noChangeAspect="1"/>
          </p:cNvPicPr>
          <p:nvPr/>
        </p:nvPicPr>
        <p:blipFill rotWithShape="1">
          <a:blip r:embed="rId4"/>
          <a:srcRect r="15942" b="20873"/>
          <a:stretch/>
        </p:blipFill>
        <p:spPr>
          <a:xfrm>
            <a:off x="4780648" y="2150026"/>
            <a:ext cx="5638881" cy="4056004"/>
          </a:xfrm>
          <a:prstGeom prst="rect">
            <a:avLst/>
          </a:prstGeom>
        </p:spPr>
      </p:pic>
      <p:sp>
        <p:nvSpPr>
          <p:cNvPr id="8" name="TextBox 7">
            <a:extLst>
              <a:ext uri="{FF2B5EF4-FFF2-40B4-BE49-F238E27FC236}">
                <a16:creationId xmlns:a16="http://schemas.microsoft.com/office/drawing/2014/main" id="{3D02C7DE-A6ED-43A6-807D-2FFD6EF75F0A}"/>
              </a:ext>
            </a:extLst>
          </p:cNvPr>
          <p:cNvSpPr txBox="1"/>
          <p:nvPr/>
        </p:nvSpPr>
        <p:spPr>
          <a:xfrm>
            <a:off x="7213256" y="2105561"/>
            <a:ext cx="2623471"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000" dirty="0">
                <a:latin typeface="MV Boli" panose="02000500030200090000" pitchFamily="2" charset="0"/>
                <a:cs typeface="MV Boli" panose="02000500030200090000" pitchFamily="2" charset="0"/>
              </a:rPr>
              <a:t>To halve the standard error, I will need ~4 times as many samples!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6C8B35-8E2E-4BDB-B02B-3EDA5DA2B140}"/>
                  </a:ext>
                </a:extLst>
              </p:cNvPr>
              <p:cNvSpPr txBox="1"/>
              <p:nvPr/>
            </p:nvSpPr>
            <p:spPr>
              <a:xfrm>
                <a:off x="5264459" y="4607511"/>
                <a:ext cx="3320248" cy="6721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000" i="1" smtClean="0">
                          <a:latin typeface="Cambria Math" panose="02040503050406030204" pitchFamily="18" charset="0"/>
                        </a:rPr>
                        <m:t>𝑛</m:t>
                      </m:r>
                      <m:r>
                        <a:rPr lang="en-GB" sz="2000" i="1" smtClean="0">
                          <a:latin typeface="Cambria Math" panose="02040503050406030204" pitchFamily="18" charset="0"/>
                        </a:rPr>
                        <m:t>=2+</m:t>
                      </m:r>
                      <m:f>
                        <m:fPr>
                          <m:ctrlPr>
                            <a:rPr lang="en-GB" sz="2000" i="1">
                              <a:latin typeface="Cambria Math" panose="02040503050406030204" pitchFamily="18" charset="0"/>
                            </a:rPr>
                          </m:ctrlPr>
                        </m:fPr>
                        <m:num>
                          <m:r>
                            <a:rPr lang="en-GB" sz="2000" i="1">
                              <a:latin typeface="Cambria Math" panose="02040503050406030204" pitchFamily="18" charset="0"/>
                            </a:rPr>
                            <m:t>1−</m:t>
                          </m:r>
                          <m:sSup>
                            <m:sSupPr>
                              <m:ctrlPr>
                                <a:rPr lang="en-GB" sz="2000" i="1">
                                  <a:latin typeface="Cambria Math" panose="02040503050406030204" pitchFamily="18" charset="0"/>
                                </a:rPr>
                              </m:ctrlPr>
                            </m:sSupPr>
                            <m:e>
                              <m:r>
                                <a:rPr lang="en-GB" sz="2000" i="1">
                                  <a:latin typeface="Cambria Math" panose="02040503050406030204" pitchFamily="18" charset="0"/>
                                </a:rPr>
                                <m:t>𝑟</m:t>
                              </m:r>
                            </m:e>
                            <m:sup>
                              <m:r>
                                <a:rPr lang="en-GB" sz="2000" i="1">
                                  <a:latin typeface="Cambria Math" panose="02040503050406030204" pitchFamily="18" charset="0"/>
                                </a:rPr>
                                <m:t>2</m:t>
                              </m:r>
                            </m:sup>
                          </m:sSup>
                        </m:num>
                        <m:den>
                          <m:sSup>
                            <m:sSupPr>
                              <m:ctrlPr>
                                <a:rPr lang="en-GB" sz="2000" i="1">
                                  <a:latin typeface="Cambria Math" panose="02040503050406030204" pitchFamily="18" charset="0"/>
                                </a:rPr>
                              </m:ctrlPr>
                            </m:sSupPr>
                            <m:e>
                              <m:sSub>
                                <m:sSubPr>
                                  <m:ctrlPr>
                                    <a:rPr lang="en-GB" sz="2000" i="1">
                                      <a:latin typeface="Cambria Math" panose="02040503050406030204" pitchFamily="18" charset="0"/>
                                    </a:rPr>
                                  </m:ctrlPr>
                                </m:sSubPr>
                                <m:e>
                                  <m:r>
                                    <a:rPr lang="en-GB" sz="2000" i="1">
                                      <a:latin typeface="Cambria Math" panose="02040503050406030204" pitchFamily="18" charset="0"/>
                                    </a:rPr>
                                    <m:t>(</m:t>
                                  </m:r>
                                  <m:r>
                                    <a:rPr lang="en-GB" sz="2000" i="1">
                                      <a:latin typeface="Cambria Math" panose="02040503050406030204" pitchFamily="18" charset="0"/>
                                    </a:rPr>
                                    <m:t>𝑠𝑒</m:t>
                                  </m:r>
                                </m:e>
                                <m:sub>
                                  <m:r>
                                    <a:rPr lang="en-GB" sz="2000" i="1">
                                      <a:latin typeface="Cambria Math" panose="02040503050406030204" pitchFamily="18" charset="0"/>
                                    </a:rPr>
                                    <m:t>𝑟</m:t>
                                  </m:r>
                                </m:sub>
                              </m:sSub>
                              <m:r>
                                <a:rPr lang="en-GB" sz="2000" i="1">
                                  <a:latin typeface="Cambria Math" panose="02040503050406030204" pitchFamily="18" charset="0"/>
                                </a:rPr>
                                <m:t>)</m:t>
                              </m:r>
                            </m:e>
                            <m:sup>
                              <m:r>
                                <a:rPr lang="en-GB" sz="2000" i="1">
                                  <a:latin typeface="Cambria Math" panose="02040503050406030204" pitchFamily="18" charset="0"/>
                                </a:rPr>
                                <m:t>2</m:t>
                              </m:r>
                            </m:sup>
                          </m:sSup>
                        </m:den>
                      </m:f>
                    </m:oMath>
                  </m:oMathPara>
                </a14:m>
                <a:endParaRPr lang="en-GB" sz="2000" dirty="0"/>
              </a:p>
            </p:txBody>
          </p:sp>
        </mc:Choice>
        <mc:Fallback xmlns="">
          <p:sp>
            <p:nvSpPr>
              <p:cNvPr id="9" name="TextBox 8">
                <a:extLst>
                  <a:ext uri="{FF2B5EF4-FFF2-40B4-BE49-F238E27FC236}">
                    <a16:creationId xmlns:a16="http://schemas.microsoft.com/office/drawing/2014/main" id="{446C8B35-8E2E-4BDB-B02B-3EDA5DA2B140}"/>
                  </a:ext>
                </a:extLst>
              </p:cNvPr>
              <p:cNvSpPr txBox="1">
                <a:spLocks noRot="1" noChangeAspect="1" noMove="1" noResize="1" noEditPoints="1" noAdjustHandles="1" noChangeArrowheads="1" noChangeShapeType="1" noTextEdit="1"/>
              </p:cNvSpPr>
              <p:nvPr/>
            </p:nvSpPr>
            <p:spPr>
              <a:xfrm>
                <a:off x="5264459" y="4607511"/>
                <a:ext cx="3320248" cy="672172"/>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62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C7BD-CD83-4D85-AF0C-DE57CC3CA6CA}"/>
              </a:ext>
            </a:extLst>
          </p:cNvPr>
          <p:cNvSpPr>
            <a:spLocks noGrp="1"/>
          </p:cNvSpPr>
          <p:nvPr>
            <p:ph type="title"/>
          </p:nvPr>
        </p:nvSpPr>
        <p:spPr/>
        <p:txBody>
          <a:bodyPr/>
          <a:lstStyle/>
          <a:p>
            <a:r>
              <a:rPr lang="en-GB" dirty="0"/>
              <a:t>Sample size by precision</a:t>
            </a:r>
          </a:p>
        </p:txBody>
      </p:sp>
      <p:sp>
        <p:nvSpPr>
          <p:cNvPr id="3" name="Content Placeholder 2">
            <a:extLst>
              <a:ext uri="{FF2B5EF4-FFF2-40B4-BE49-F238E27FC236}">
                <a16:creationId xmlns:a16="http://schemas.microsoft.com/office/drawing/2014/main" id="{3802C91D-DF5D-41B1-8E74-19050A6B0597}"/>
              </a:ext>
            </a:extLst>
          </p:cNvPr>
          <p:cNvSpPr>
            <a:spLocks noGrp="1"/>
          </p:cNvSpPr>
          <p:nvPr>
            <p:ph idx="1"/>
          </p:nvPr>
        </p:nvSpPr>
        <p:spPr/>
        <p:txBody>
          <a:bodyPr>
            <a:normAutofit/>
          </a:bodyPr>
          <a:lstStyle/>
          <a:p>
            <a:pPr marL="514350" indent="-514350">
              <a:buFont typeface="+mj-lt"/>
              <a:buAutoNum type="arabicPeriod"/>
            </a:pPr>
            <a:endParaRPr lang="en-GB" dirty="0"/>
          </a:p>
          <a:p>
            <a:pPr marL="514350" indent="-514350">
              <a:buFont typeface="+mj-lt"/>
              <a:buAutoNum type="arabicPeriod"/>
            </a:pPr>
            <a:r>
              <a:rPr lang="en-GB" dirty="0"/>
              <a:t>Decide how precise you need your estimate to be</a:t>
            </a:r>
          </a:p>
          <a:p>
            <a:pPr marL="514350" indent="-514350">
              <a:buFont typeface="+mj-lt"/>
              <a:buAutoNum type="arabicPeriod"/>
            </a:pPr>
            <a:endParaRPr lang="en-GB" dirty="0"/>
          </a:p>
          <a:p>
            <a:pPr marL="514350" indent="-514350">
              <a:buFont typeface="+mj-lt"/>
              <a:buAutoNum type="arabicPeriod"/>
            </a:pPr>
            <a:r>
              <a:rPr lang="en-GB" dirty="0"/>
              <a:t>Work out how standard error depends on N (look it up!)</a:t>
            </a:r>
          </a:p>
          <a:p>
            <a:pPr marL="1428750" lvl="2" indent="-514350">
              <a:buFont typeface="+mj-lt"/>
              <a:buAutoNum type="arabicPeriod"/>
            </a:pPr>
            <a:r>
              <a:rPr lang="en-GB" dirty="0"/>
              <a:t>For your study design and outcome measure</a:t>
            </a:r>
          </a:p>
          <a:p>
            <a:pPr marL="1428750" lvl="2" indent="-514350">
              <a:buFont typeface="+mj-lt"/>
              <a:buAutoNum type="arabicPeriod"/>
            </a:pPr>
            <a:r>
              <a:rPr lang="en-GB" dirty="0"/>
              <a:t>For  a mean, you need to know the likely variation in your outcome measure</a:t>
            </a:r>
          </a:p>
          <a:p>
            <a:pPr marL="1428750" lvl="2" indent="-514350">
              <a:buFont typeface="+mj-lt"/>
              <a:buAutoNum type="arabicPeriod"/>
            </a:pPr>
            <a:r>
              <a:rPr lang="en-GB" dirty="0"/>
              <a:t>For a proportion or a correlation, you need some idea what it might be</a:t>
            </a:r>
          </a:p>
          <a:p>
            <a:pPr marL="514350" indent="-514350">
              <a:buFont typeface="+mj-lt"/>
              <a:buAutoNum type="arabicPeriod"/>
            </a:pPr>
            <a:endParaRPr lang="en-GB" dirty="0"/>
          </a:p>
          <a:p>
            <a:pPr marL="514350" indent="-514350">
              <a:buFont typeface="+mj-lt"/>
              <a:buAutoNum type="arabicPeriod"/>
            </a:pPr>
            <a:r>
              <a:rPr lang="en-GB" dirty="0"/>
              <a:t>Solve for N!</a:t>
            </a:r>
          </a:p>
        </p:txBody>
      </p:sp>
    </p:spTree>
    <p:extLst>
      <p:ext uri="{BB962C8B-B14F-4D97-AF65-F5344CB8AC3E}">
        <p14:creationId xmlns:p14="http://schemas.microsoft.com/office/powerpoint/2010/main" val="25129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F8D47-F425-4D0A-AF69-51A9C745BDCE}"/>
              </a:ext>
            </a:extLst>
          </p:cNvPr>
          <p:cNvSpPr>
            <a:spLocks noGrp="1"/>
          </p:cNvSpPr>
          <p:nvPr>
            <p:ph type="title"/>
          </p:nvPr>
        </p:nvSpPr>
        <p:spPr/>
        <p:txBody>
          <a:bodyPr/>
          <a:lstStyle/>
          <a:p>
            <a:r>
              <a:rPr lang="en-GB" dirty="0"/>
              <a:t>Schedule (9.30 – 4.30)</a:t>
            </a:r>
          </a:p>
        </p:txBody>
      </p:sp>
      <p:sp>
        <p:nvSpPr>
          <p:cNvPr id="5" name="Content Placeholder 4">
            <a:extLst>
              <a:ext uri="{FF2B5EF4-FFF2-40B4-BE49-F238E27FC236}">
                <a16:creationId xmlns:a16="http://schemas.microsoft.com/office/drawing/2014/main" id="{0D4BA278-0FBB-463A-A5D1-31E7AE739E8F}"/>
              </a:ext>
            </a:extLst>
          </p:cNvPr>
          <p:cNvSpPr>
            <a:spLocks noGrp="1"/>
          </p:cNvSpPr>
          <p:nvPr>
            <p:ph idx="1"/>
          </p:nvPr>
        </p:nvSpPr>
        <p:spPr>
          <a:xfrm>
            <a:off x="838200" y="1825624"/>
            <a:ext cx="10515600" cy="4667251"/>
          </a:xfrm>
        </p:spPr>
        <p:txBody>
          <a:bodyPr>
            <a:normAutofit fontScale="62500" lnSpcReduction="20000"/>
          </a:bodyPr>
          <a:lstStyle/>
          <a:p>
            <a:r>
              <a:rPr lang="en-GB" dirty="0"/>
              <a:t>1 – Revision – Statistical analysis and the importance of sample size</a:t>
            </a:r>
          </a:p>
          <a:p>
            <a:pPr marL="0" indent="0">
              <a:buNone/>
            </a:pPr>
            <a:r>
              <a:rPr lang="en-GB" b="1" dirty="0"/>
              <a:t>Break 11-11.15</a:t>
            </a:r>
          </a:p>
          <a:p>
            <a:r>
              <a:rPr lang="en-GB" dirty="0"/>
              <a:t>2 – Calculating sample size needed (very simple designs)</a:t>
            </a:r>
          </a:p>
          <a:p>
            <a:pPr marL="0" indent="0">
              <a:buNone/>
            </a:pPr>
            <a:r>
              <a:rPr lang="en-GB" b="1" dirty="0"/>
              <a:t>Break 1-2</a:t>
            </a:r>
          </a:p>
          <a:p>
            <a:r>
              <a:rPr lang="en-GB" dirty="0"/>
              <a:t>3 – Where do my inputs come from?</a:t>
            </a:r>
          </a:p>
          <a:p>
            <a:r>
              <a:rPr lang="en-GB" dirty="0"/>
              <a:t>4 – Paired studies, cross-over designs, clustered data</a:t>
            </a:r>
          </a:p>
          <a:p>
            <a:pPr marL="0" indent="0">
              <a:buNone/>
            </a:pPr>
            <a:r>
              <a:rPr lang="en-GB" b="1" dirty="0"/>
              <a:t>Break 3.15-3.30</a:t>
            </a:r>
          </a:p>
          <a:p>
            <a:r>
              <a:rPr lang="en-GB" i="1" dirty="0"/>
              <a:t>(5 – Genomics (studies with *many* outcomes))</a:t>
            </a:r>
          </a:p>
          <a:p>
            <a:r>
              <a:rPr lang="en-GB" dirty="0"/>
              <a:t>6 –  How to need fewer samples</a:t>
            </a:r>
          </a:p>
          <a:p>
            <a:endParaRPr lang="en-GB" dirty="0"/>
          </a:p>
          <a:p>
            <a:r>
              <a:rPr lang="en-GB" dirty="0"/>
              <a:t>Exercises and demos </a:t>
            </a:r>
            <a:r>
              <a:rPr lang="en-GB" b="1" dirty="0"/>
              <a:t>(using R) </a:t>
            </a:r>
            <a:r>
              <a:rPr lang="en-GB" dirty="0"/>
              <a:t>/ lectures / discussion throughout.</a:t>
            </a:r>
          </a:p>
          <a:p>
            <a:r>
              <a:rPr lang="en-GB" dirty="0"/>
              <a:t>Please interrupt with questions!</a:t>
            </a:r>
          </a:p>
          <a:p>
            <a:r>
              <a:rPr lang="en-GB" dirty="0"/>
              <a:t>Please complete feedback questionnaire</a:t>
            </a:r>
          </a:p>
          <a:p>
            <a:r>
              <a:rPr lang="en-GB" dirty="0"/>
              <a:t>Files – Slides – Exercises – Guide to power for microbiome studies</a:t>
            </a:r>
          </a:p>
        </p:txBody>
      </p:sp>
    </p:spTree>
    <p:extLst>
      <p:ext uri="{BB962C8B-B14F-4D97-AF65-F5344CB8AC3E}">
        <p14:creationId xmlns:p14="http://schemas.microsoft.com/office/powerpoint/2010/main" val="2925826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84B1-4546-4296-8C7F-B4AAFFF13DF1}"/>
              </a:ext>
            </a:extLst>
          </p:cNvPr>
          <p:cNvSpPr>
            <a:spLocks noGrp="1"/>
          </p:cNvSpPr>
          <p:nvPr>
            <p:ph type="title"/>
          </p:nvPr>
        </p:nvSpPr>
        <p:spPr/>
        <p:txBody>
          <a:bodyPr/>
          <a:lstStyle/>
          <a:p>
            <a:r>
              <a:rPr lang="en-GB" dirty="0"/>
              <a:t>Example: Sample size for a mean difference</a:t>
            </a:r>
          </a:p>
        </p:txBody>
      </p:sp>
      <p:sp>
        <p:nvSpPr>
          <p:cNvPr id="3" name="Content Placeholder 2">
            <a:extLst>
              <a:ext uri="{FF2B5EF4-FFF2-40B4-BE49-F238E27FC236}">
                <a16:creationId xmlns:a16="http://schemas.microsoft.com/office/drawing/2014/main" id="{F2AFAF91-2AB4-4C60-8260-3997FE5E82CC}"/>
              </a:ext>
            </a:extLst>
          </p:cNvPr>
          <p:cNvSpPr>
            <a:spLocks noGrp="1"/>
          </p:cNvSpPr>
          <p:nvPr>
            <p:ph idx="1"/>
          </p:nvPr>
        </p:nvSpPr>
        <p:spPr/>
        <p:txBody>
          <a:bodyPr>
            <a:normAutofit lnSpcReduction="10000"/>
          </a:bodyPr>
          <a:lstStyle/>
          <a:p>
            <a:pPr marL="0" indent="0">
              <a:buNone/>
            </a:pPr>
            <a:r>
              <a:rPr lang="en-GB" b="1" dirty="0"/>
              <a:t>Example:</a:t>
            </a:r>
          </a:p>
          <a:p>
            <a:pPr lvl="1"/>
            <a:r>
              <a:rPr lang="en-GB" dirty="0">
                <a:latin typeface="MV Boli" panose="02000500030200090000" pitchFamily="2" charset="0"/>
                <a:cs typeface="MV Boli" panose="02000500030200090000" pitchFamily="2" charset="0"/>
              </a:rPr>
              <a:t>Now we want to estimate the difference in </a:t>
            </a:r>
            <a:r>
              <a:rPr lang="en-GB" dirty="0" err="1">
                <a:latin typeface="MV Boli" panose="02000500030200090000" pitchFamily="2" charset="0"/>
                <a:cs typeface="MV Boli" panose="02000500030200090000" pitchFamily="2" charset="0"/>
              </a:rPr>
              <a:t>iAUC</a:t>
            </a:r>
            <a:r>
              <a:rPr lang="en-GB" dirty="0">
                <a:latin typeface="MV Boli" panose="02000500030200090000" pitchFamily="2" charset="0"/>
                <a:cs typeface="MV Boli" panose="02000500030200090000" pitchFamily="2" charset="0"/>
              </a:rPr>
              <a:t> between the test and a control bread, using a </a:t>
            </a:r>
            <a:r>
              <a:rPr lang="en-GB" b="1" dirty="0">
                <a:latin typeface="MV Boli" panose="02000500030200090000" pitchFamily="2" charset="0"/>
                <a:cs typeface="MV Boli" panose="02000500030200090000" pitchFamily="2" charset="0"/>
              </a:rPr>
              <a:t>two-arm parallel groups study</a:t>
            </a:r>
          </a:p>
          <a:p>
            <a:pPr lvl="1"/>
            <a:r>
              <a:rPr lang="en-GB" dirty="0">
                <a:latin typeface="MV Boli" panose="02000500030200090000" pitchFamily="2" charset="0"/>
                <a:cs typeface="MV Boli" panose="02000500030200090000" pitchFamily="2" charset="0"/>
              </a:rPr>
              <a:t>We will estimate this by the </a:t>
            </a:r>
            <a:r>
              <a:rPr lang="en-GB" b="1" dirty="0">
                <a:latin typeface="MV Boli" panose="02000500030200090000" pitchFamily="2" charset="0"/>
                <a:cs typeface="MV Boli" panose="02000500030200090000" pitchFamily="2" charset="0"/>
              </a:rPr>
              <a:t>difference in means </a:t>
            </a:r>
            <a:r>
              <a:rPr lang="en-GB" dirty="0">
                <a:latin typeface="MV Boli" panose="02000500030200090000" pitchFamily="2" charset="0"/>
                <a:cs typeface="MV Boli" panose="02000500030200090000" pitchFamily="2" charset="0"/>
              </a:rPr>
              <a:t>between groups</a:t>
            </a:r>
          </a:p>
          <a:p>
            <a:pPr lvl="1"/>
            <a:r>
              <a:rPr lang="en-GB" dirty="0">
                <a:latin typeface="MV Boli" panose="02000500030200090000" pitchFamily="2" charset="0"/>
                <a:cs typeface="MV Boli" panose="02000500030200090000" pitchFamily="2" charset="0"/>
              </a:rPr>
              <a:t>How many participants will we need to estimate the difference to within </a:t>
            </a:r>
            <a:r>
              <a:rPr lang="en-GB" dirty="0"/>
              <a:t>± </a:t>
            </a:r>
            <a:r>
              <a:rPr lang="en-GB" dirty="0">
                <a:latin typeface="MV Boli" panose="02000500030200090000" pitchFamily="2" charset="0"/>
                <a:cs typeface="MV Boli" panose="02000500030200090000" pitchFamily="2" charset="0"/>
              </a:rPr>
              <a:t>20 units?</a:t>
            </a:r>
          </a:p>
          <a:p>
            <a:endParaRPr lang="en-GB" dirty="0"/>
          </a:p>
          <a:p>
            <a:r>
              <a:rPr lang="en-GB" dirty="0"/>
              <a:t>What is the standard error of a mean </a:t>
            </a:r>
            <a:br>
              <a:rPr lang="en-GB" dirty="0"/>
            </a:br>
            <a:r>
              <a:rPr lang="en-GB" dirty="0"/>
              <a:t>difference between two groups?</a:t>
            </a:r>
          </a:p>
          <a:p>
            <a:r>
              <a:rPr lang="en-GB" dirty="0"/>
              <a:t>To estimate difference to within ±20, </a:t>
            </a:r>
            <a:br>
              <a:rPr lang="en-GB" dirty="0"/>
            </a:br>
            <a:r>
              <a:rPr lang="en-GB" dirty="0"/>
              <a:t>with 95% CI, assuming SD of 60.</a:t>
            </a:r>
          </a:p>
          <a:p>
            <a:endParaRPr lang="en-GB"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4DF814-AE9F-46FF-B493-1F1AF712711A}"/>
                  </a:ext>
                </a:extLst>
              </p:cNvPr>
              <p:cNvSpPr txBox="1"/>
              <p:nvPr/>
            </p:nvSpPr>
            <p:spPr>
              <a:xfrm>
                <a:off x="8082871" y="3981004"/>
                <a:ext cx="3768817" cy="1050224"/>
              </a:xfrm>
              <a:prstGeom prst="rect">
                <a:avLst/>
              </a:prstGeom>
              <a:noFill/>
            </p:spPr>
            <p:txBody>
              <a:bodyPr wrap="square" lIns="0" tIns="0" rIns="0" bIns="0" rtlCol="0">
                <a:spAutoFit/>
              </a:bodyPr>
              <a:lstStyle/>
              <a:p>
                <a14:m>
                  <m:oMath xmlns:m="http://schemas.openxmlformats.org/officeDocument/2006/math">
                    <m:sSub>
                      <m:sSubPr>
                        <m:ctrlPr>
                          <a:rPr lang="en-GB" sz="3600" i="1" smtClean="0">
                            <a:latin typeface="Cambria Math" panose="02040503050406030204" pitchFamily="18" charset="0"/>
                          </a:rPr>
                        </m:ctrlPr>
                      </m:sSubPr>
                      <m:e>
                        <m:r>
                          <a:rPr lang="en-GB" sz="3600" b="0" i="1" smtClean="0">
                            <a:latin typeface="Cambria Math" panose="02040503050406030204" pitchFamily="18" charset="0"/>
                          </a:rPr>
                          <m:t>𝑠𝑒</m:t>
                        </m:r>
                      </m:e>
                      <m:sub>
                        <m:r>
                          <a:rPr lang="en-GB" sz="3600" b="0" i="1" smtClean="0">
                            <a:latin typeface="Cambria Math" panose="02040503050406030204" pitchFamily="18" charset="0"/>
                            <a:ea typeface="Cambria Math" panose="02040503050406030204" pitchFamily="18" charset="0"/>
                          </a:rPr>
                          <m:t>∆</m:t>
                        </m:r>
                        <m:r>
                          <a:rPr lang="en-GB" sz="3600" b="0" i="1" smtClean="0">
                            <a:latin typeface="Cambria Math" panose="02040503050406030204" pitchFamily="18" charset="0"/>
                          </a:rPr>
                          <m:t>𝑚</m:t>
                        </m:r>
                      </m:sub>
                    </m:sSub>
                  </m:oMath>
                </a14:m>
                <a:r>
                  <a:rPr lang="en-GB" sz="3600" dirty="0"/>
                  <a:t> </a:t>
                </a:r>
                <a14:m>
                  <m:oMath xmlns:m="http://schemas.openxmlformats.org/officeDocument/2006/math">
                    <m:r>
                      <a:rPr lang="en-GB" sz="3600" i="1" smtClean="0">
                        <a:latin typeface="Cambria Math" panose="02040503050406030204" pitchFamily="18" charset="0"/>
                      </a:rPr>
                      <m:t>=</m:t>
                    </m:r>
                    <m:f>
                      <m:fPr>
                        <m:ctrlPr>
                          <a:rPr lang="en-GB" sz="3600" i="1" smtClean="0">
                            <a:latin typeface="Cambria Math" panose="02040503050406030204" pitchFamily="18" charset="0"/>
                          </a:rPr>
                        </m:ctrlPr>
                      </m:fPr>
                      <m:num>
                        <m:rad>
                          <m:radPr>
                            <m:degHide m:val="on"/>
                            <m:ctrlPr>
                              <a:rPr lang="en-GB" sz="3600" i="1" smtClean="0">
                                <a:latin typeface="Cambria Math" panose="02040503050406030204" pitchFamily="18" charset="0"/>
                              </a:rPr>
                            </m:ctrlPr>
                          </m:radPr>
                          <m:deg/>
                          <m:e>
                            <m:r>
                              <a:rPr lang="en-GB" sz="3600" b="0" i="1" smtClean="0">
                                <a:latin typeface="Cambria Math" panose="02040503050406030204" pitchFamily="18" charset="0"/>
                              </a:rPr>
                              <m:t>2 </m:t>
                            </m:r>
                          </m:e>
                        </m:rad>
                        <m:r>
                          <a:rPr lang="en-GB" sz="3600" i="1" smtClean="0">
                            <a:latin typeface="Cambria Math" panose="02040503050406030204" pitchFamily="18" charset="0"/>
                            <a:ea typeface="Cambria Math" panose="02040503050406030204" pitchFamily="18" charset="0"/>
                          </a:rPr>
                          <m:t>×</m:t>
                        </m:r>
                        <m:r>
                          <a:rPr lang="en-GB" sz="3600" b="0" i="1" smtClean="0">
                            <a:latin typeface="Cambria Math" panose="02040503050406030204" pitchFamily="18" charset="0"/>
                            <a:ea typeface="Cambria Math" panose="02040503050406030204" pitchFamily="18" charset="0"/>
                          </a:rPr>
                          <m:t> </m:t>
                        </m:r>
                        <m:r>
                          <a:rPr lang="en-GB" sz="3600" i="1">
                            <a:latin typeface="Cambria Math" panose="02040503050406030204" pitchFamily="18" charset="0"/>
                          </a:rPr>
                          <m:t>𝑠𝑑</m:t>
                        </m:r>
                      </m:num>
                      <m:den>
                        <m:rad>
                          <m:radPr>
                            <m:degHide m:val="on"/>
                            <m:ctrlPr>
                              <a:rPr lang="en-GB" sz="3600" i="1" smtClean="0">
                                <a:latin typeface="Cambria Math" panose="02040503050406030204" pitchFamily="18" charset="0"/>
                              </a:rPr>
                            </m:ctrlPr>
                          </m:radPr>
                          <m:deg/>
                          <m:e>
                            <m:sSub>
                              <m:sSubPr>
                                <m:ctrlPr>
                                  <a:rPr lang="en-GB" sz="3600" b="0" i="1" smtClean="0">
                                    <a:latin typeface="Cambria Math" panose="02040503050406030204" pitchFamily="18" charset="0"/>
                                  </a:rPr>
                                </m:ctrlPr>
                              </m:sSubPr>
                              <m:e>
                                <m:r>
                                  <a:rPr lang="en-GB" sz="3600" i="1">
                                    <a:latin typeface="Cambria Math" panose="02040503050406030204" pitchFamily="18" charset="0"/>
                                  </a:rPr>
                                  <m:t>𝑛</m:t>
                                </m:r>
                              </m:e>
                              <m:sub>
                                <m:r>
                                  <a:rPr lang="en-GB" sz="3600" i="1">
                                    <a:latin typeface="Cambria Math" panose="02040503050406030204" pitchFamily="18" charset="0"/>
                                  </a:rPr>
                                  <m:t>𝑝𝑒𝑟</m:t>
                                </m:r>
                                <m:r>
                                  <a:rPr lang="en-GB" sz="3600" i="1">
                                    <a:latin typeface="Cambria Math" panose="02040503050406030204" pitchFamily="18" charset="0"/>
                                  </a:rPr>
                                  <m:t> </m:t>
                                </m:r>
                                <m:r>
                                  <a:rPr lang="en-GB" sz="3600" i="1">
                                    <a:latin typeface="Cambria Math" panose="02040503050406030204" pitchFamily="18" charset="0"/>
                                  </a:rPr>
                                  <m:t>𝑔𝑟𝑜𝑢𝑝</m:t>
                                </m:r>
                              </m:sub>
                            </m:sSub>
                          </m:e>
                        </m:rad>
                      </m:den>
                    </m:f>
                  </m:oMath>
                </a14:m>
                <a:endParaRPr lang="en-GB" sz="3600" dirty="0"/>
              </a:p>
            </p:txBody>
          </p:sp>
        </mc:Choice>
        <mc:Fallback xmlns="">
          <p:sp>
            <p:nvSpPr>
              <p:cNvPr id="4" name="TextBox 3">
                <a:extLst>
                  <a:ext uri="{FF2B5EF4-FFF2-40B4-BE49-F238E27FC236}">
                    <a16:creationId xmlns:a16="http://schemas.microsoft.com/office/drawing/2014/main" id="{A74DF814-AE9F-46FF-B493-1F1AF712711A}"/>
                  </a:ext>
                </a:extLst>
              </p:cNvPr>
              <p:cNvSpPr txBox="1">
                <a:spLocks noRot="1" noChangeAspect="1" noMove="1" noResize="1" noEditPoints="1" noAdjustHandles="1" noChangeArrowheads="1" noChangeShapeType="1" noTextEdit="1"/>
              </p:cNvSpPr>
              <p:nvPr/>
            </p:nvSpPr>
            <p:spPr>
              <a:xfrm>
                <a:off x="8082871" y="3981004"/>
                <a:ext cx="3768817" cy="105022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5ECA49C-23E7-4D9E-9B6B-D85D7002FFC1}"/>
                  </a:ext>
                </a:extLst>
              </p:cNvPr>
              <p:cNvSpPr txBox="1"/>
              <p:nvPr/>
            </p:nvSpPr>
            <p:spPr>
              <a:xfrm>
                <a:off x="7290977" y="5170499"/>
                <a:ext cx="4560711" cy="14032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600" i="1" smtClean="0">
                              <a:latin typeface="Cambria Math" panose="02040503050406030204" pitchFamily="18" charset="0"/>
                            </a:rPr>
                          </m:ctrlPr>
                        </m:sSubPr>
                        <m:e>
                          <m:r>
                            <a:rPr lang="en-GB" sz="3600" i="1">
                              <a:latin typeface="Cambria Math" panose="02040503050406030204" pitchFamily="18" charset="0"/>
                            </a:rPr>
                            <m:t>𝑛</m:t>
                          </m:r>
                        </m:e>
                        <m:sub>
                          <m:r>
                            <a:rPr lang="en-GB" sz="3600" b="0" i="1" smtClean="0">
                              <a:latin typeface="Cambria Math" panose="02040503050406030204" pitchFamily="18" charset="0"/>
                            </a:rPr>
                            <m:t>𝑡𝑜𝑡𝑎𝑙</m:t>
                          </m:r>
                        </m:sub>
                      </m:sSub>
                      <m:r>
                        <a:rPr lang="en-GB" sz="3600" i="1" smtClean="0">
                          <a:latin typeface="Cambria Math" panose="02040503050406030204" pitchFamily="18" charset="0"/>
                        </a:rPr>
                        <m:t>=</m:t>
                      </m:r>
                      <m:r>
                        <a:rPr lang="en-GB" sz="3600" b="0" i="1" smtClean="0">
                          <a:latin typeface="Cambria Math" panose="02040503050406030204" pitchFamily="18" charset="0"/>
                        </a:rPr>
                        <m:t>2</m:t>
                      </m:r>
                      <m:r>
                        <a:rPr lang="en-GB" sz="3600" i="1">
                          <a:latin typeface="Cambria Math" panose="02040503050406030204" pitchFamily="18" charset="0"/>
                          <a:ea typeface="Cambria Math" panose="02040503050406030204" pitchFamily="18" charset="0"/>
                        </a:rPr>
                        <m:t>×</m:t>
                      </m:r>
                      <m:sSup>
                        <m:sSupPr>
                          <m:ctrlPr>
                            <a:rPr lang="en-GB" sz="3600" i="1" smtClean="0">
                              <a:latin typeface="Cambria Math" panose="02040503050406030204" pitchFamily="18" charset="0"/>
                              <a:ea typeface="Cambria Math" panose="02040503050406030204" pitchFamily="18" charset="0"/>
                            </a:rPr>
                          </m:ctrlPr>
                        </m:sSupPr>
                        <m:e>
                          <m:d>
                            <m:dPr>
                              <m:ctrlPr>
                                <a:rPr lang="en-GB" sz="3600" i="1" smtClean="0">
                                  <a:latin typeface="Cambria Math" panose="02040503050406030204" pitchFamily="18" charset="0"/>
                                  <a:ea typeface="Cambria Math" panose="02040503050406030204" pitchFamily="18" charset="0"/>
                                </a:rPr>
                              </m:ctrlPr>
                            </m:dPr>
                            <m:e>
                              <m:f>
                                <m:fPr>
                                  <m:ctrlPr>
                                    <a:rPr lang="en-GB" sz="3600" i="1">
                                      <a:latin typeface="Cambria Math" panose="02040503050406030204" pitchFamily="18" charset="0"/>
                                      <a:ea typeface="Cambria Math" panose="02040503050406030204" pitchFamily="18" charset="0"/>
                                    </a:rPr>
                                  </m:ctrlPr>
                                </m:fPr>
                                <m:num>
                                  <m:r>
                                    <a:rPr lang="en-GB" sz="3600" b="0" i="1" smtClean="0">
                                      <a:latin typeface="Cambria Math" panose="02040503050406030204" pitchFamily="18" charset="0"/>
                                      <a:ea typeface="Cambria Math" panose="02040503050406030204" pitchFamily="18" charset="0"/>
                                    </a:rPr>
                                    <m:t>𝑠𝑑</m:t>
                                  </m:r>
                                </m:num>
                                <m:den>
                                  <m:sSub>
                                    <m:sSubPr>
                                      <m:ctrlPr>
                                        <a:rPr lang="en-GB" sz="3600" i="1">
                                          <a:latin typeface="Cambria Math" panose="02040503050406030204" pitchFamily="18" charset="0"/>
                                        </a:rPr>
                                      </m:ctrlPr>
                                    </m:sSubPr>
                                    <m:e>
                                      <m:r>
                                        <a:rPr lang="en-GB" sz="3600" i="1">
                                          <a:latin typeface="Cambria Math" panose="02040503050406030204" pitchFamily="18" charset="0"/>
                                        </a:rPr>
                                        <m:t>𝑠𝑒</m:t>
                                      </m:r>
                                    </m:e>
                                    <m:sub>
                                      <m:r>
                                        <a:rPr lang="en-GB" sz="3600" i="1">
                                          <a:latin typeface="Cambria Math" panose="02040503050406030204" pitchFamily="18" charset="0"/>
                                          <a:ea typeface="Cambria Math" panose="02040503050406030204" pitchFamily="18" charset="0"/>
                                        </a:rPr>
                                        <m:t>∆</m:t>
                                      </m:r>
                                      <m:r>
                                        <a:rPr lang="en-GB" sz="3600" i="1">
                                          <a:latin typeface="Cambria Math" panose="02040503050406030204" pitchFamily="18" charset="0"/>
                                        </a:rPr>
                                        <m:t>𝑚</m:t>
                                      </m:r>
                                    </m:sub>
                                  </m:sSub>
                                </m:den>
                              </m:f>
                            </m:e>
                          </m:d>
                        </m:e>
                        <m:sup>
                          <m:r>
                            <a:rPr lang="en-GB" sz="3600" b="0" i="1" smtClean="0">
                              <a:latin typeface="Cambria Math" panose="02040503050406030204" pitchFamily="18" charset="0"/>
                              <a:ea typeface="Cambria Math" panose="02040503050406030204" pitchFamily="18" charset="0"/>
                            </a:rPr>
                            <m:t>2</m:t>
                          </m:r>
                        </m:sup>
                      </m:sSup>
                    </m:oMath>
                  </m:oMathPara>
                </a14:m>
                <a:endParaRPr lang="en-GB" sz="3600" dirty="0"/>
              </a:p>
            </p:txBody>
          </p:sp>
        </mc:Choice>
        <mc:Fallback xmlns="">
          <p:sp>
            <p:nvSpPr>
              <p:cNvPr id="6" name="TextBox 5">
                <a:extLst>
                  <a:ext uri="{FF2B5EF4-FFF2-40B4-BE49-F238E27FC236}">
                    <a16:creationId xmlns:a16="http://schemas.microsoft.com/office/drawing/2014/main" id="{15ECA49C-23E7-4D9E-9B6B-D85D7002FFC1}"/>
                  </a:ext>
                </a:extLst>
              </p:cNvPr>
              <p:cNvSpPr txBox="1">
                <a:spLocks noRot="1" noChangeAspect="1" noMove="1" noResize="1" noEditPoints="1" noAdjustHandles="1" noChangeArrowheads="1" noChangeShapeType="1" noTextEdit="1"/>
              </p:cNvSpPr>
              <p:nvPr/>
            </p:nvSpPr>
            <p:spPr>
              <a:xfrm>
                <a:off x="7290977" y="5170499"/>
                <a:ext cx="4560711" cy="1403269"/>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098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3E1-83BF-4EC6-8B10-C47811F5F922}"/>
              </a:ext>
            </a:extLst>
          </p:cNvPr>
          <p:cNvSpPr>
            <a:spLocks noGrp="1"/>
          </p:cNvSpPr>
          <p:nvPr>
            <p:ph type="title"/>
          </p:nvPr>
        </p:nvSpPr>
        <p:spPr/>
        <p:txBody>
          <a:bodyPr/>
          <a:lstStyle/>
          <a:p>
            <a:r>
              <a:rPr lang="en-GB" dirty="0"/>
              <a:t>‘precisely’ package for R</a:t>
            </a:r>
          </a:p>
        </p:txBody>
      </p:sp>
      <p:sp>
        <p:nvSpPr>
          <p:cNvPr id="3" name="Content Placeholder 2">
            <a:extLst>
              <a:ext uri="{FF2B5EF4-FFF2-40B4-BE49-F238E27FC236}">
                <a16:creationId xmlns:a16="http://schemas.microsoft.com/office/drawing/2014/main" id="{A20E34B3-38C4-4124-88DC-E0F6BDD18145}"/>
              </a:ext>
            </a:extLst>
          </p:cNvPr>
          <p:cNvSpPr>
            <a:spLocks noGrp="1"/>
          </p:cNvSpPr>
          <p:nvPr>
            <p:ph idx="1"/>
          </p:nvPr>
        </p:nvSpPr>
        <p:spPr/>
        <p:txBody>
          <a:bodyPr>
            <a:normAutofit fontScale="92500" lnSpcReduction="20000"/>
          </a:bodyPr>
          <a:lstStyle/>
          <a:p>
            <a:pPr marL="0" indent="0">
              <a:buNone/>
            </a:pPr>
            <a:r>
              <a:rPr lang="en-GB" dirty="0"/>
              <a:t>Base R can be supplemented by ‘packages’ to do almost any analysis.</a:t>
            </a:r>
          </a:p>
          <a:p>
            <a:pPr marL="0" indent="0">
              <a:buNone/>
            </a:pPr>
            <a:endParaRPr lang="en-GB" dirty="0"/>
          </a:p>
          <a:p>
            <a:pPr marL="0" indent="0">
              <a:buNone/>
            </a:pPr>
            <a:r>
              <a:rPr lang="en-GB" dirty="0"/>
              <a:t>If somebody has ever needed to do anything (statistical)…</a:t>
            </a:r>
          </a:p>
          <a:p>
            <a:pPr marL="0" indent="0">
              <a:buNone/>
            </a:pPr>
            <a:r>
              <a:rPr lang="en-GB" dirty="0"/>
              <a:t>… there is probably an R package for it.</a:t>
            </a:r>
          </a:p>
          <a:p>
            <a:pPr marL="0" indent="0">
              <a:buNone/>
            </a:pPr>
            <a:endParaRPr lang="en-GB" dirty="0"/>
          </a:p>
          <a:p>
            <a:pPr marL="0" indent="0">
              <a:buNone/>
            </a:pPr>
            <a:r>
              <a:rPr lang="en-GB" b="1" i="1" dirty="0"/>
              <a:t>Precisely</a:t>
            </a:r>
            <a:r>
              <a:rPr lang="en-GB" b="1" dirty="0"/>
              <a:t> </a:t>
            </a:r>
            <a:r>
              <a:rPr lang="en-GB" dirty="0"/>
              <a:t>can estimate sample size based on precision for odds ratios, rate ratios, risk differences etc.  Based on Greenland and Rothman (2018).  Although the formulas aren’t too complex.</a:t>
            </a:r>
          </a:p>
          <a:p>
            <a:endParaRPr lang="en-GB" dirty="0"/>
          </a:p>
          <a:p>
            <a:r>
              <a:rPr lang="en-GB" dirty="0">
                <a:hlinkClick r:id="rId2"/>
              </a:rPr>
              <a:t>https://github.com/malcolmbarrett/precisely</a:t>
            </a:r>
            <a:r>
              <a:rPr lang="en-GB" dirty="0"/>
              <a:t>     (R package)</a:t>
            </a:r>
          </a:p>
          <a:p>
            <a:r>
              <a:rPr lang="en-GB" dirty="0">
                <a:hlinkClick r:id="rId3"/>
              </a:rPr>
              <a:t>https://malcolmbarrett.shinyapps.io/precisely/</a:t>
            </a:r>
            <a:r>
              <a:rPr lang="en-GB" dirty="0"/>
              <a:t>  (Shiny app)</a:t>
            </a:r>
          </a:p>
        </p:txBody>
      </p:sp>
    </p:spTree>
    <p:extLst>
      <p:ext uri="{BB962C8B-B14F-4D97-AF65-F5344CB8AC3E}">
        <p14:creationId xmlns:p14="http://schemas.microsoft.com/office/powerpoint/2010/main" val="2005477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61FA-08D2-4E84-9B0B-DAF4981C3797}"/>
              </a:ext>
            </a:extLst>
          </p:cNvPr>
          <p:cNvSpPr>
            <a:spLocks noGrp="1"/>
          </p:cNvSpPr>
          <p:nvPr>
            <p:ph type="title"/>
          </p:nvPr>
        </p:nvSpPr>
        <p:spPr/>
        <p:txBody>
          <a:bodyPr/>
          <a:lstStyle/>
          <a:p>
            <a:r>
              <a:rPr lang="en-GB" dirty="0"/>
              <a:t>Exercise 6 – (RESTORE-ME) study</a:t>
            </a:r>
          </a:p>
        </p:txBody>
      </p:sp>
      <p:sp>
        <p:nvSpPr>
          <p:cNvPr id="3" name="Content Placeholder 2">
            <a:extLst>
              <a:ext uri="{FF2B5EF4-FFF2-40B4-BE49-F238E27FC236}">
                <a16:creationId xmlns:a16="http://schemas.microsoft.com/office/drawing/2014/main" id="{F61E2569-C637-4FB5-AB45-A773EE6159B4}"/>
              </a:ext>
            </a:extLst>
          </p:cNvPr>
          <p:cNvSpPr>
            <a:spLocks noGrp="1"/>
          </p:cNvSpPr>
          <p:nvPr>
            <p:ph idx="1"/>
          </p:nvPr>
        </p:nvSpPr>
        <p:spPr/>
        <p:txBody>
          <a:bodyPr>
            <a:normAutofit fontScale="62500" lnSpcReduction="20000"/>
          </a:bodyPr>
          <a:lstStyle/>
          <a:p>
            <a:r>
              <a:rPr lang="en-GB" dirty="0"/>
              <a:t>Suppose we are planning a trial of FMT (</a:t>
            </a:r>
            <a:r>
              <a:rPr lang="en-GB" dirty="0" err="1"/>
              <a:t>fecal</a:t>
            </a:r>
            <a:r>
              <a:rPr lang="en-GB" dirty="0"/>
              <a:t> microbial transplant) for ME/CFS</a:t>
            </a:r>
          </a:p>
          <a:p>
            <a:endParaRPr lang="en-GB" dirty="0"/>
          </a:p>
          <a:p>
            <a:r>
              <a:rPr lang="en-GB" dirty="0"/>
              <a:t>We will use a </a:t>
            </a:r>
            <a:r>
              <a:rPr lang="en-GB" b="1" dirty="0"/>
              <a:t>2 group trial</a:t>
            </a:r>
            <a:r>
              <a:rPr lang="en-GB" dirty="0"/>
              <a:t>, with remission (binary outcome) as an outcome.</a:t>
            </a:r>
          </a:p>
          <a:p>
            <a:r>
              <a:rPr lang="en-GB" dirty="0"/>
              <a:t>We expect the </a:t>
            </a:r>
            <a:r>
              <a:rPr lang="en-GB" b="1" dirty="0"/>
              <a:t>baseline rate to be about 20%, </a:t>
            </a:r>
            <a:r>
              <a:rPr lang="en-GB" dirty="0"/>
              <a:t>and the </a:t>
            </a:r>
            <a:r>
              <a:rPr lang="en-GB" b="1" dirty="0"/>
              <a:t>treated rate about 40%.</a:t>
            </a:r>
          </a:p>
          <a:p>
            <a:r>
              <a:rPr lang="en-GB" dirty="0"/>
              <a:t>We would like to estimate the difference in remission rates to </a:t>
            </a:r>
            <a:r>
              <a:rPr lang="en-GB" b="1" dirty="0"/>
              <a:t>within +10%</a:t>
            </a:r>
          </a:p>
          <a:p>
            <a:endParaRPr lang="en-GB" dirty="0"/>
          </a:p>
          <a:p>
            <a:r>
              <a:rPr lang="en-GB" dirty="0"/>
              <a:t>How many samples do we need?  </a:t>
            </a:r>
          </a:p>
          <a:p>
            <a:endParaRPr lang="en-GB" dirty="0"/>
          </a:p>
          <a:p>
            <a:r>
              <a:rPr lang="en-GB" i="1" dirty="0"/>
              <a:t>Hint:  formula for a standard error of difference in proportions or use Precisely website.</a:t>
            </a:r>
          </a:p>
          <a:p>
            <a:endParaRPr lang="en-GB" dirty="0"/>
          </a:p>
          <a:p>
            <a:r>
              <a:rPr lang="en-GB" dirty="0"/>
              <a:t>The PI says this is absurd and he can only recruit 15 participants per group.  How precise will his estimate be (on average)?</a:t>
            </a:r>
          </a:p>
          <a:p>
            <a:endParaRPr lang="en-GB" dirty="0"/>
          </a:p>
          <a:p>
            <a:r>
              <a:rPr lang="en-GB" dirty="0"/>
              <a:t>What should we do?</a:t>
            </a:r>
          </a:p>
        </p:txBody>
      </p:sp>
    </p:spTree>
    <p:extLst>
      <p:ext uri="{BB962C8B-B14F-4D97-AF65-F5344CB8AC3E}">
        <p14:creationId xmlns:p14="http://schemas.microsoft.com/office/powerpoint/2010/main" val="3954959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335A32-2A63-435D-B76F-C0CC232DB2F0}"/>
              </a:ext>
            </a:extLst>
          </p:cNvPr>
          <p:cNvSpPr>
            <a:spLocks noGrp="1"/>
          </p:cNvSpPr>
          <p:nvPr>
            <p:ph type="title"/>
          </p:nvPr>
        </p:nvSpPr>
        <p:spPr/>
        <p:txBody>
          <a:bodyPr/>
          <a:lstStyle/>
          <a:p>
            <a:r>
              <a:rPr lang="en-GB" dirty="0"/>
              <a:t>Part 2</a:t>
            </a:r>
            <a:br>
              <a:rPr lang="en-GB" dirty="0"/>
            </a:br>
            <a:r>
              <a:rPr lang="en-GB" dirty="0"/>
              <a:t>Sample size by considering power</a:t>
            </a:r>
          </a:p>
        </p:txBody>
      </p:sp>
      <p:sp>
        <p:nvSpPr>
          <p:cNvPr id="5" name="Text Placeholder 4">
            <a:extLst>
              <a:ext uri="{FF2B5EF4-FFF2-40B4-BE49-F238E27FC236}">
                <a16:creationId xmlns:a16="http://schemas.microsoft.com/office/drawing/2014/main" id="{D5720288-1632-4346-894D-44DD83E54F9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603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9A379FFB-244B-4BB3-827F-EF6C57202AF1}"/>
              </a:ext>
            </a:extLst>
          </p:cNvPr>
          <p:cNvCxnSpPr>
            <a:cxnSpLocks/>
          </p:cNvCxnSpPr>
          <p:nvPr/>
        </p:nvCxnSpPr>
        <p:spPr>
          <a:xfrm flipH="1" flipV="1">
            <a:off x="9790545" y="4867564"/>
            <a:ext cx="750455" cy="51485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BAB9447-C6E1-4069-A63A-C0E8211FB37B}"/>
              </a:ext>
            </a:extLst>
          </p:cNvPr>
          <p:cNvSpPr>
            <a:spLocks noGrp="1"/>
          </p:cNvSpPr>
          <p:nvPr>
            <p:ph type="title"/>
          </p:nvPr>
        </p:nvSpPr>
        <p:spPr/>
        <p:txBody>
          <a:bodyPr/>
          <a:lstStyle/>
          <a:p>
            <a:r>
              <a:rPr lang="en-GB" dirty="0"/>
              <a:t>Sample size by power calculation</a:t>
            </a:r>
          </a:p>
        </p:txBody>
      </p:sp>
      <p:sp>
        <p:nvSpPr>
          <p:cNvPr id="3" name="Content Placeholder 2">
            <a:extLst>
              <a:ext uri="{FF2B5EF4-FFF2-40B4-BE49-F238E27FC236}">
                <a16:creationId xmlns:a16="http://schemas.microsoft.com/office/drawing/2014/main" id="{71B88B68-82A6-4AD8-A99C-3CB5D3AADD46}"/>
              </a:ext>
            </a:extLst>
          </p:cNvPr>
          <p:cNvSpPr>
            <a:spLocks noGrp="1"/>
          </p:cNvSpPr>
          <p:nvPr>
            <p:ph idx="1"/>
          </p:nvPr>
        </p:nvSpPr>
        <p:spPr>
          <a:xfrm>
            <a:off x="838200" y="1825625"/>
            <a:ext cx="10079182" cy="4141066"/>
          </a:xfrm>
        </p:spPr>
        <p:txBody>
          <a:bodyPr>
            <a:normAutofit fontScale="92500"/>
          </a:bodyPr>
          <a:lstStyle/>
          <a:p>
            <a:pPr marL="0" indent="0">
              <a:buNone/>
            </a:pPr>
            <a:r>
              <a:rPr lang="en-GB" dirty="0"/>
              <a:t>With the “hypothesis testing” paradigm </a:t>
            </a:r>
            <a:r>
              <a:rPr lang="en-GB" sz="2400" dirty="0">
                <a:latin typeface="MV Boli" panose="02000500030200090000" pitchFamily="2" charset="0"/>
                <a:cs typeface="MV Boli" panose="02000500030200090000" pitchFamily="2" charset="0"/>
              </a:rPr>
              <a:t>(using p-values for inference)</a:t>
            </a:r>
            <a:endParaRPr lang="en-GB" dirty="0">
              <a:latin typeface="MV Boli" panose="02000500030200090000" pitchFamily="2" charset="0"/>
              <a:cs typeface="MV Boli" panose="02000500030200090000" pitchFamily="2" charset="0"/>
            </a:endParaRPr>
          </a:p>
          <a:p>
            <a:endParaRPr lang="en-GB" dirty="0"/>
          </a:p>
          <a:p>
            <a:r>
              <a:rPr lang="en-GB" dirty="0"/>
              <a:t>The </a:t>
            </a:r>
            <a:r>
              <a:rPr lang="en-GB" i="1" dirty="0"/>
              <a:t>power </a:t>
            </a:r>
            <a:r>
              <a:rPr lang="en-GB" dirty="0"/>
              <a:t>of a study is the probability that:</a:t>
            </a:r>
          </a:p>
          <a:p>
            <a:pPr lvl="1"/>
            <a:r>
              <a:rPr lang="en-GB" b="1" dirty="0"/>
              <a:t>you will detect an effect </a:t>
            </a:r>
            <a:r>
              <a:rPr lang="en-GB" dirty="0"/>
              <a:t>as (statistically significant)</a:t>
            </a:r>
          </a:p>
          <a:p>
            <a:pPr lvl="1"/>
            <a:r>
              <a:rPr lang="en-GB" b="1" dirty="0"/>
              <a:t>if it is really there</a:t>
            </a:r>
            <a:endParaRPr lang="en-GB" dirty="0"/>
          </a:p>
          <a:p>
            <a:endParaRPr lang="en-GB" dirty="0"/>
          </a:p>
          <a:p>
            <a:r>
              <a:rPr lang="en-GB" dirty="0"/>
              <a:t>This is the same as the probability that the 95% CI will exclude 0</a:t>
            </a:r>
          </a:p>
          <a:p>
            <a:endParaRPr lang="en-GB" dirty="0"/>
          </a:p>
          <a:p>
            <a:r>
              <a:rPr lang="en-GB" dirty="0"/>
              <a:t>What factors does power depend on?</a:t>
            </a:r>
          </a:p>
        </p:txBody>
      </p:sp>
      <p:sp>
        <p:nvSpPr>
          <p:cNvPr id="4" name="Rectangle 3">
            <a:extLst>
              <a:ext uri="{FF2B5EF4-FFF2-40B4-BE49-F238E27FC236}">
                <a16:creationId xmlns:a16="http://schemas.microsoft.com/office/drawing/2014/main" id="{C02B4361-EC4A-4087-A02C-0EB3869D4BC4}"/>
              </a:ext>
            </a:extLst>
          </p:cNvPr>
          <p:cNvSpPr/>
          <p:nvPr/>
        </p:nvSpPr>
        <p:spPr>
          <a:xfrm>
            <a:off x="9247556" y="5310266"/>
            <a:ext cx="2400884"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sz="2800" dirty="0">
                <a:latin typeface="MV Boli" panose="02000500030200090000" pitchFamily="2" charset="0"/>
                <a:cs typeface="MV Boli" panose="02000500030200090000" pitchFamily="2" charset="0"/>
              </a:rPr>
              <a:t>(or whatever value means no effect).</a:t>
            </a:r>
          </a:p>
        </p:txBody>
      </p:sp>
    </p:spTree>
    <p:extLst>
      <p:ext uri="{BB962C8B-B14F-4D97-AF65-F5344CB8AC3E}">
        <p14:creationId xmlns:p14="http://schemas.microsoft.com/office/powerpoint/2010/main" val="1737609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B57E-3493-41DD-A3BF-D281BEFAC456}"/>
              </a:ext>
            </a:extLst>
          </p:cNvPr>
          <p:cNvSpPr>
            <a:spLocks noGrp="1"/>
          </p:cNvSpPr>
          <p:nvPr>
            <p:ph type="title"/>
          </p:nvPr>
        </p:nvSpPr>
        <p:spPr/>
        <p:txBody>
          <a:bodyPr/>
          <a:lstStyle/>
          <a:p>
            <a:r>
              <a:rPr lang="en-GB"/>
              <a:t>What determines statistical power</a:t>
            </a:r>
          </a:p>
        </p:txBody>
      </p:sp>
      <p:sp>
        <p:nvSpPr>
          <p:cNvPr id="3" name="Content Placeholder 2">
            <a:extLst>
              <a:ext uri="{FF2B5EF4-FFF2-40B4-BE49-F238E27FC236}">
                <a16:creationId xmlns:a16="http://schemas.microsoft.com/office/drawing/2014/main" id="{753C6284-B459-4B28-B72C-63E2BBD2D783}"/>
              </a:ext>
            </a:extLst>
          </p:cNvPr>
          <p:cNvSpPr>
            <a:spLocks noGrp="1"/>
          </p:cNvSpPr>
          <p:nvPr>
            <p:ph idx="1"/>
          </p:nvPr>
        </p:nvSpPr>
        <p:spPr/>
        <p:txBody>
          <a:bodyPr>
            <a:normAutofit fontScale="85000" lnSpcReduction="10000"/>
          </a:bodyPr>
          <a:lstStyle/>
          <a:p>
            <a:pPr marL="0" indent="0">
              <a:buNone/>
            </a:pPr>
            <a:r>
              <a:rPr lang="en-GB" b="1" dirty="0"/>
              <a:t>Bread study simulation:  </a:t>
            </a:r>
          </a:p>
          <a:p>
            <a:pPr marL="0" indent="0">
              <a:buNone/>
            </a:pPr>
            <a:r>
              <a:rPr lang="en-GB" b="1" dirty="0"/>
              <a:t>For a given study, power depends on:</a:t>
            </a:r>
          </a:p>
          <a:p>
            <a:pPr marL="0" indent="0">
              <a:buNone/>
            </a:pPr>
            <a:endParaRPr lang="en-GB" b="1" dirty="0"/>
          </a:p>
          <a:p>
            <a:pPr marL="514350" indent="-514350">
              <a:buFont typeface="+mj-lt"/>
              <a:buAutoNum type="arabicPeriod"/>
            </a:pPr>
            <a:r>
              <a:rPr lang="en-GB" b="1" dirty="0"/>
              <a:t>Precision</a:t>
            </a:r>
            <a:r>
              <a:rPr lang="en-GB" dirty="0"/>
              <a:t> of experiment (standard error of the outcome)</a:t>
            </a:r>
          </a:p>
          <a:p>
            <a:pPr marL="457200" lvl="1" indent="0">
              <a:buNone/>
            </a:pPr>
            <a:r>
              <a:rPr lang="en-GB" dirty="0"/>
              <a:t>In turn depends on precision of outcome measures (standard deviation) and sample size.</a:t>
            </a:r>
          </a:p>
          <a:p>
            <a:pPr marL="514350" indent="-514350">
              <a:buFont typeface="+mj-lt"/>
              <a:buAutoNum type="arabicPeriod"/>
            </a:pPr>
            <a:r>
              <a:rPr lang="en-GB" b="1" dirty="0"/>
              <a:t>Size of the effect </a:t>
            </a:r>
            <a:r>
              <a:rPr lang="en-GB" dirty="0"/>
              <a:t>we are looking for</a:t>
            </a:r>
          </a:p>
          <a:p>
            <a:endParaRPr lang="en-GB" dirty="0"/>
          </a:p>
          <a:p>
            <a:r>
              <a:rPr lang="en-GB" dirty="0"/>
              <a:t>Precise (large) studies can detect small effects.</a:t>
            </a:r>
          </a:p>
          <a:p>
            <a:r>
              <a:rPr lang="en-GB" dirty="0"/>
              <a:t>Imprecise (small) studies can only detect big effects.</a:t>
            </a:r>
          </a:p>
          <a:p>
            <a:r>
              <a:rPr lang="en-GB" dirty="0">
                <a:hlinkClick r:id="rId2"/>
              </a:rPr>
              <a:t>https://georgemsavva.shinyapps.io/powerSimulator/?_ga=2.34107425.1699691659.1643060404-707910651.1642944081</a:t>
            </a:r>
            <a:r>
              <a:rPr lang="en-GB" dirty="0"/>
              <a:t> </a:t>
            </a:r>
          </a:p>
        </p:txBody>
      </p:sp>
    </p:spTree>
    <p:extLst>
      <p:ext uri="{BB962C8B-B14F-4D97-AF65-F5344CB8AC3E}">
        <p14:creationId xmlns:p14="http://schemas.microsoft.com/office/powerpoint/2010/main" val="1927895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87ED-EAAC-4CF1-91D0-9ACBA53B8150}"/>
              </a:ext>
            </a:extLst>
          </p:cNvPr>
          <p:cNvSpPr>
            <a:spLocks noGrp="1"/>
          </p:cNvSpPr>
          <p:nvPr>
            <p:ph type="title"/>
          </p:nvPr>
        </p:nvSpPr>
        <p:spPr>
          <a:xfrm>
            <a:off x="838200" y="314325"/>
            <a:ext cx="10515600" cy="1325563"/>
          </a:xfrm>
        </p:spPr>
        <p:txBody>
          <a:bodyPr>
            <a:normAutofit/>
          </a:bodyPr>
          <a:lstStyle/>
          <a:p>
            <a:r>
              <a:rPr lang="en-GB" dirty="0"/>
              <a:t>So any statement about power </a:t>
            </a:r>
            <a:r>
              <a:rPr lang="en-GB" i="1" u="sng" dirty="0"/>
              <a:t>must </a:t>
            </a:r>
            <a:r>
              <a:rPr lang="en-GB" i="1" dirty="0"/>
              <a:t> </a:t>
            </a:r>
            <a:r>
              <a:rPr lang="en-GB" dirty="0"/>
              <a:t>depend on the size of the effect you are trying to detect.</a:t>
            </a:r>
          </a:p>
        </p:txBody>
      </p:sp>
      <p:sp>
        <p:nvSpPr>
          <p:cNvPr id="3" name="Content Placeholder 2">
            <a:extLst>
              <a:ext uri="{FF2B5EF4-FFF2-40B4-BE49-F238E27FC236}">
                <a16:creationId xmlns:a16="http://schemas.microsoft.com/office/drawing/2014/main" id="{63CF2B1F-9DB3-42CE-A6EC-A67972B84DDB}"/>
              </a:ext>
            </a:extLst>
          </p:cNvPr>
          <p:cNvSpPr>
            <a:spLocks noGrp="1"/>
          </p:cNvSpPr>
          <p:nvPr>
            <p:ph idx="1"/>
          </p:nvPr>
        </p:nvSpPr>
        <p:spPr>
          <a:xfrm>
            <a:off x="838200" y="1927225"/>
            <a:ext cx="10515600" cy="4351338"/>
          </a:xfrm>
        </p:spPr>
        <p:txBody>
          <a:bodyPr>
            <a:normAutofit lnSpcReduction="10000"/>
          </a:bodyPr>
          <a:lstStyle/>
          <a:p>
            <a:pPr marL="0" indent="0">
              <a:buNone/>
            </a:pPr>
            <a:r>
              <a:rPr lang="en-GB" dirty="0"/>
              <a:t>E.g.  To detect an effect of a weight loss intervention..</a:t>
            </a:r>
          </a:p>
          <a:p>
            <a:endParaRPr lang="en-GB" dirty="0"/>
          </a:p>
          <a:p>
            <a:r>
              <a:rPr lang="en-GB" dirty="0"/>
              <a:t>If it is going to cause a 10kg loss on average, then I might need very few people</a:t>
            </a:r>
          </a:p>
          <a:p>
            <a:r>
              <a:rPr lang="en-GB" dirty="0"/>
              <a:t>If it is going to cause a 100g loss on average then I will need many more people.</a:t>
            </a:r>
          </a:p>
          <a:p>
            <a:endParaRPr lang="en-GB" dirty="0"/>
          </a:p>
          <a:p>
            <a:pPr marL="0" indent="0">
              <a:buNone/>
            </a:pPr>
            <a:r>
              <a:rPr lang="en-GB" b="1" i="1" dirty="0"/>
              <a:t>Which effect size should I choose for my calculation?</a:t>
            </a:r>
          </a:p>
          <a:p>
            <a:r>
              <a:rPr lang="en-GB" dirty="0"/>
              <a:t>Turns out a weight loss intervention is only valuable if people lose 3kg or more.</a:t>
            </a:r>
          </a:p>
        </p:txBody>
      </p:sp>
    </p:spTree>
    <p:extLst>
      <p:ext uri="{BB962C8B-B14F-4D97-AF65-F5344CB8AC3E}">
        <p14:creationId xmlns:p14="http://schemas.microsoft.com/office/powerpoint/2010/main" val="1025472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58F3-55BA-47A0-A7AC-294582C7863E}"/>
              </a:ext>
            </a:extLst>
          </p:cNvPr>
          <p:cNvSpPr>
            <a:spLocks noGrp="1"/>
          </p:cNvSpPr>
          <p:nvPr>
            <p:ph type="title"/>
          </p:nvPr>
        </p:nvSpPr>
        <p:spPr/>
        <p:txBody>
          <a:bodyPr/>
          <a:lstStyle/>
          <a:p>
            <a:r>
              <a:rPr lang="en-GB" dirty="0"/>
              <a:t>If you’re still not happy with this</a:t>
            </a:r>
          </a:p>
        </p:txBody>
      </p:sp>
      <p:sp>
        <p:nvSpPr>
          <p:cNvPr id="3" name="Content Placeholder 2">
            <a:extLst>
              <a:ext uri="{FF2B5EF4-FFF2-40B4-BE49-F238E27FC236}">
                <a16:creationId xmlns:a16="http://schemas.microsoft.com/office/drawing/2014/main" id="{033C1F31-1D7E-4BDF-959A-7345CFE900FD}"/>
              </a:ext>
            </a:extLst>
          </p:cNvPr>
          <p:cNvSpPr>
            <a:spLocks noGrp="1"/>
          </p:cNvSpPr>
          <p:nvPr>
            <p:ph idx="1"/>
          </p:nvPr>
        </p:nvSpPr>
        <p:spPr/>
        <p:txBody>
          <a:bodyPr>
            <a:normAutofit fontScale="92500" lnSpcReduction="20000"/>
          </a:bodyPr>
          <a:lstStyle/>
          <a:p>
            <a:pPr marL="0" indent="0">
              <a:buNone/>
            </a:pPr>
            <a:r>
              <a:rPr lang="en-GB" dirty="0"/>
              <a:t>Consider testing difference in average heights between:</a:t>
            </a:r>
          </a:p>
          <a:p>
            <a:endParaRPr lang="en-GB" dirty="0"/>
          </a:p>
          <a:p>
            <a:r>
              <a:rPr lang="en-GB" dirty="0"/>
              <a:t>Adults (~168cm) and Ten year old children (~138cm)</a:t>
            </a:r>
          </a:p>
          <a:p>
            <a:r>
              <a:rPr lang="en-GB" dirty="0"/>
              <a:t>Men (~175cm) and women (~161cm) </a:t>
            </a:r>
          </a:p>
          <a:p>
            <a:r>
              <a:rPr lang="en-GB" dirty="0"/>
              <a:t>Dutch men (~183cm) and English men (~179cm)</a:t>
            </a:r>
          </a:p>
          <a:p>
            <a:endParaRPr lang="en-GB" dirty="0"/>
          </a:p>
          <a:p>
            <a:pPr marL="0" indent="0">
              <a:buNone/>
            </a:pPr>
            <a:r>
              <a:rPr lang="en-GB" b="1" dirty="0"/>
              <a:t>Required sample size depends enormously on the real underlying effect size!</a:t>
            </a:r>
          </a:p>
          <a:p>
            <a:pPr marL="0" indent="0">
              <a:buNone/>
            </a:pPr>
            <a:endParaRPr lang="en-GB" b="1" dirty="0"/>
          </a:p>
          <a:p>
            <a:pPr marL="0" indent="0">
              <a:buNone/>
            </a:pPr>
            <a:r>
              <a:rPr lang="en-GB" b="1" i="1" dirty="0"/>
              <a:t>(Lets do it analytically and by simulation - height has a </a:t>
            </a:r>
            <a:r>
              <a:rPr lang="en-GB" b="1" i="1" dirty="0" err="1"/>
              <a:t>s.d.</a:t>
            </a:r>
            <a:r>
              <a:rPr lang="en-GB" b="1" i="1" dirty="0"/>
              <a:t> of about 6cm </a:t>
            </a:r>
          </a:p>
          <a:p>
            <a:pPr marL="0" indent="0">
              <a:buNone/>
            </a:pPr>
            <a:r>
              <a:rPr lang="en-GB" b="1" i="1" dirty="0"/>
              <a:t>how many samples would each of these need?)</a:t>
            </a:r>
          </a:p>
          <a:p>
            <a:endParaRPr lang="en-GB" dirty="0"/>
          </a:p>
          <a:p>
            <a:endParaRPr lang="en-GB" dirty="0"/>
          </a:p>
        </p:txBody>
      </p:sp>
    </p:spTree>
    <p:extLst>
      <p:ext uri="{BB962C8B-B14F-4D97-AF65-F5344CB8AC3E}">
        <p14:creationId xmlns:p14="http://schemas.microsoft.com/office/powerpoint/2010/main" val="1256092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1503-2BC2-413B-93E3-479E8110C24D}"/>
              </a:ext>
            </a:extLst>
          </p:cNvPr>
          <p:cNvSpPr>
            <a:spLocks noGrp="1"/>
          </p:cNvSpPr>
          <p:nvPr>
            <p:ph type="title"/>
          </p:nvPr>
        </p:nvSpPr>
        <p:spPr/>
        <p:txBody>
          <a:bodyPr/>
          <a:lstStyle/>
          <a:p>
            <a:r>
              <a:rPr lang="en-GB"/>
              <a:t>An example:</a:t>
            </a:r>
            <a:endParaRPr lang="en-GB" dirty="0"/>
          </a:p>
        </p:txBody>
      </p:sp>
      <p:sp>
        <p:nvSpPr>
          <p:cNvPr id="3" name="Content Placeholder 2">
            <a:extLst>
              <a:ext uri="{FF2B5EF4-FFF2-40B4-BE49-F238E27FC236}">
                <a16:creationId xmlns:a16="http://schemas.microsoft.com/office/drawing/2014/main" id="{558E41EE-7BB5-4FB7-BCEB-76A638C0D60F}"/>
              </a:ext>
            </a:extLst>
          </p:cNvPr>
          <p:cNvSpPr>
            <a:spLocks noGrp="1"/>
          </p:cNvSpPr>
          <p:nvPr>
            <p:ph idx="1"/>
          </p:nvPr>
        </p:nvSpPr>
        <p:spPr>
          <a:xfrm>
            <a:off x="838200" y="1825625"/>
            <a:ext cx="3568700" cy="4351338"/>
          </a:xfrm>
        </p:spPr>
        <p:txBody>
          <a:bodyPr/>
          <a:lstStyle/>
          <a:p>
            <a:r>
              <a:rPr lang="en-GB" dirty="0"/>
              <a:t>How does sample size vary with the </a:t>
            </a:r>
            <a:r>
              <a:rPr lang="en-GB" i="1" dirty="0"/>
              <a:t>ratio</a:t>
            </a:r>
            <a:r>
              <a:rPr lang="en-GB" dirty="0"/>
              <a:t> of a outcome between two groups:</a:t>
            </a:r>
          </a:p>
          <a:p>
            <a:endParaRPr lang="en-GB" dirty="0"/>
          </a:p>
          <a:p>
            <a:r>
              <a:rPr lang="en-GB" i="1" dirty="0"/>
              <a:t>(To use ratios, I did the power calc on a log-scale as the data looked multiplicative)</a:t>
            </a:r>
          </a:p>
        </p:txBody>
      </p:sp>
      <p:pic>
        <p:nvPicPr>
          <p:cNvPr id="5" name="Picture 4">
            <a:extLst>
              <a:ext uri="{FF2B5EF4-FFF2-40B4-BE49-F238E27FC236}">
                <a16:creationId xmlns:a16="http://schemas.microsoft.com/office/drawing/2014/main" id="{6883D019-9550-48E1-82CF-9C3BB9882A0B}"/>
              </a:ext>
            </a:extLst>
          </p:cNvPr>
          <p:cNvPicPr>
            <a:picLocks noChangeAspect="1"/>
          </p:cNvPicPr>
          <p:nvPr/>
        </p:nvPicPr>
        <p:blipFill>
          <a:blip r:embed="rId2"/>
          <a:stretch>
            <a:fillRect/>
          </a:stretch>
        </p:blipFill>
        <p:spPr>
          <a:xfrm>
            <a:off x="5147056" y="816674"/>
            <a:ext cx="6753318" cy="5360289"/>
          </a:xfrm>
          <a:prstGeom prst="rect">
            <a:avLst/>
          </a:prstGeom>
        </p:spPr>
      </p:pic>
      <p:pic>
        <p:nvPicPr>
          <p:cNvPr id="7" name="Picture 6">
            <a:extLst>
              <a:ext uri="{FF2B5EF4-FFF2-40B4-BE49-F238E27FC236}">
                <a16:creationId xmlns:a16="http://schemas.microsoft.com/office/drawing/2014/main" id="{09296DB9-D5D2-4C1B-8328-40D219F3271E}"/>
              </a:ext>
            </a:extLst>
          </p:cNvPr>
          <p:cNvPicPr>
            <a:picLocks noChangeAspect="1"/>
          </p:cNvPicPr>
          <p:nvPr/>
        </p:nvPicPr>
        <p:blipFill>
          <a:blip r:embed="rId3"/>
          <a:stretch>
            <a:fillRect/>
          </a:stretch>
        </p:blipFill>
        <p:spPr>
          <a:xfrm>
            <a:off x="6260123" y="2738438"/>
            <a:ext cx="4705350" cy="3590925"/>
          </a:xfrm>
          <a:prstGeom prst="rect">
            <a:avLst/>
          </a:prstGeom>
        </p:spPr>
      </p:pic>
    </p:spTree>
    <p:extLst>
      <p:ext uri="{BB962C8B-B14F-4D97-AF65-F5344CB8AC3E}">
        <p14:creationId xmlns:p14="http://schemas.microsoft.com/office/powerpoint/2010/main" val="127832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56F2-29F8-45AB-8968-191D08FDB3FC}"/>
              </a:ext>
            </a:extLst>
          </p:cNvPr>
          <p:cNvSpPr>
            <a:spLocks noGrp="1"/>
          </p:cNvSpPr>
          <p:nvPr>
            <p:ph type="title"/>
          </p:nvPr>
        </p:nvSpPr>
        <p:spPr>
          <a:xfrm>
            <a:off x="838200" y="365125"/>
            <a:ext cx="10515600" cy="1909989"/>
          </a:xfrm>
        </p:spPr>
        <p:txBody>
          <a:bodyPr>
            <a:normAutofit/>
          </a:bodyPr>
          <a:lstStyle/>
          <a:p>
            <a:r>
              <a:rPr lang="en-GB" dirty="0"/>
              <a:t>Examples and Exercise 7:  </a:t>
            </a:r>
            <a:br>
              <a:rPr lang="en-GB" dirty="0"/>
            </a:br>
            <a:r>
              <a:rPr lang="en-GB" sz="3200" dirty="0" err="1"/>
              <a:t>pwr.t.test</a:t>
            </a:r>
            <a:r>
              <a:rPr lang="en-GB" sz="3200" dirty="0"/>
              <a:t>() function to calculate power and sample size using R.</a:t>
            </a:r>
            <a:endParaRPr lang="en-GB" sz="4000" dirty="0"/>
          </a:p>
        </p:txBody>
      </p:sp>
      <p:sp>
        <p:nvSpPr>
          <p:cNvPr id="3" name="Content Placeholder 2">
            <a:extLst>
              <a:ext uri="{FF2B5EF4-FFF2-40B4-BE49-F238E27FC236}">
                <a16:creationId xmlns:a16="http://schemas.microsoft.com/office/drawing/2014/main" id="{8200B180-BCBA-4A2F-8410-8E32CABACA60}"/>
              </a:ext>
            </a:extLst>
          </p:cNvPr>
          <p:cNvSpPr>
            <a:spLocks noGrp="1"/>
          </p:cNvSpPr>
          <p:nvPr>
            <p:ph idx="1"/>
          </p:nvPr>
        </p:nvSpPr>
        <p:spPr/>
        <p:txBody>
          <a:bodyPr/>
          <a:lstStyle/>
          <a:p>
            <a:endParaRPr lang="en-GB" dirty="0"/>
          </a:p>
          <a:p>
            <a:r>
              <a:rPr lang="en-GB" dirty="0"/>
              <a:t>Power by simulation in the breads example.</a:t>
            </a:r>
          </a:p>
          <a:p>
            <a:endParaRPr lang="en-GB" dirty="0"/>
          </a:p>
          <a:p>
            <a:r>
              <a:rPr lang="en-GB" dirty="0"/>
              <a:t>Or it can be done analytically with simple formula implemented in R.</a:t>
            </a:r>
          </a:p>
          <a:p>
            <a:endParaRPr lang="en-GB" dirty="0"/>
          </a:p>
          <a:p>
            <a:r>
              <a:rPr lang="en-GB" dirty="0">
                <a:hlinkClick r:id="rId2"/>
              </a:rPr>
              <a:t>https://www.youtube.com/watch?v=ZEFSUm6JNQ0</a:t>
            </a:r>
            <a:r>
              <a:rPr lang="en-GB" dirty="0"/>
              <a:t> </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86742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C6E4-638C-4A38-9C32-F6854D386479}"/>
              </a:ext>
            </a:extLst>
          </p:cNvPr>
          <p:cNvSpPr>
            <a:spLocks noGrp="1"/>
          </p:cNvSpPr>
          <p:nvPr>
            <p:ph type="title"/>
          </p:nvPr>
        </p:nvSpPr>
        <p:spPr/>
        <p:txBody>
          <a:bodyPr/>
          <a:lstStyle/>
          <a:p>
            <a:r>
              <a:rPr lang="en-GB" dirty="0"/>
              <a:t>Learning objectives</a:t>
            </a:r>
          </a:p>
        </p:txBody>
      </p:sp>
      <p:graphicFrame>
        <p:nvGraphicFramePr>
          <p:cNvPr id="4" name="Content Placeholder 3">
            <a:extLst>
              <a:ext uri="{FF2B5EF4-FFF2-40B4-BE49-F238E27FC236}">
                <a16:creationId xmlns:a16="http://schemas.microsoft.com/office/drawing/2014/main" id="{DA6F0664-4BF0-4136-9B4C-9242BB2D3C37}"/>
              </a:ext>
            </a:extLst>
          </p:cNvPr>
          <p:cNvGraphicFramePr>
            <a:graphicFrameLocks noGrp="1"/>
          </p:cNvGraphicFramePr>
          <p:nvPr>
            <p:ph idx="1"/>
            <p:extLst>
              <p:ext uri="{D42A27DB-BD31-4B8C-83A1-F6EECF244321}">
                <p14:modId xmlns:p14="http://schemas.microsoft.com/office/powerpoint/2010/main" val="3269220208"/>
              </p:ext>
            </p:extLst>
          </p:nvPr>
        </p:nvGraphicFramePr>
        <p:xfrm>
          <a:off x="838200" y="1690688"/>
          <a:ext cx="10515600"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9732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4907-E367-41FA-AA49-7FDCD5BDC4D7}"/>
              </a:ext>
            </a:extLst>
          </p:cNvPr>
          <p:cNvSpPr>
            <a:spLocks noGrp="1"/>
          </p:cNvSpPr>
          <p:nvPr>
            <p:ph type="title"/>
          </p:nvPr>
        </p:nvSpPr>
        <p:spPr/>
        <p:txBody>
          <a:bodyPr/>
          <a:lstStyle/>
          <a:p>
            <a:r>
              <a:rPr lang="en-GB" dirty="0"/>
              <a:t>Cohens </a:t>
            </a:r>
            <a:r>
              <a:rPr lang="en-GB" i="1" dirty="0"/>
              <a:t>d</a:t>
            </a:r>
          </a:p>
        </p:txBody>
      </p:sp>
      <p:sp>
        <p:nvSpPr>
          <p:cNvPr id="3" name="Content Placeholder 2">
            <a:extLst>
              <a:ext uri="{FF2B5EF4-FFF2-40B4-BE49-F238E27FC236}">
                <a16:creationId xmlns:a16="http://schemas.microsoft.com/office/drawing/2014/main" id="{C403520C-BECD-47C0-B33E-3A78C6466C0E}"/>
              </a:ext>
            </a:extLst>
          </p:cNvPr>
          <p:cNvSpPr>
            <a:spLocks noGrp="1"/>
          </p:cNvSpPr>
          <p:nvPr>
            <p:ph idx="1"/>
          </p:nvPr>
        </p:nvSpPr>
        <p:spPr>
          <a:xfrm>
            <a:off x="838199" y="1825625"/>
            <a:ext cx="10971727" cy="4351338"/>
          </a:xfrm>
        </p:spPr>
        <p:txBody>
          <a:bodyPr>
            <a:normAutofit lnSpcReduction="10000"/>
          </a:bodyPr>
          <a:lstStyle/>
          <a:p>
            <a:pPr marL="0" indent="0">
              <a:buNone/>
            </a:pPr>
            <a:r>
              <a:rPr lang="en-GB" dirty="0"/>
              <a:t>It should be obvious now that what really matters for power is the </a:t>
            </a:r>
            <a:r>
              <a:rPr lang="en-GB" b="1" dirty="0"/>
              <a:t>ratio </a:t>
            </a:r>
            <a:r>
              <a:rPr lang="en-GB" dirty="0"/>
              <a:t>of the effect size to the standard deviation</a:t>
            </a:r>
          </a:p>
          <a:p>
            <a:endParaRPr lang="en-GB" dirty="0"/>
          </a:p>
          <a:p>
            <a:pPr marL="0" indent="0">
              <a:buNone/>
            </a:pPr>
            <a:r>
              <a:rPr lang="en-GB" dirty="0">
                <a:latin typeface="MV Boli" panose="02000500030200090000" pitchFamily="2" charset="0"/>
                <a:cs typeface="MV Boli" panose="02000500030200090000" pitchFamily="2" charset="0"/>
              </a:rPr>
              <a:t>(Because I could just change the units of the true difference and </a:t>
            </a:r>
            <a:r>
              <a:rPr lang="en-GB" dirty="0" err="1">
                <a:latin typeface="MV Boli" panose="02000500030200090000" pitchFamily="2" charset="0"/>
                <a:cs typeface="MV Boli" panose="02000500030200090000" pitchFamily="2" charset="0"/>
              </a:rPr>
              <a:t>sd</a:t>
            </a:r>
            <a:r>
              <a:rPr lang="en-GB" dirty="0">
                <a:latin typeface="MV Boli" panose="02000500030200090000" pitchFamily="2" charset="0"/>
                <a:cs typeface="MV Boli" panose="02000500030200090000" pitchFamily="2" charset="0"/>
              </a:rPr>
              <a:t>)</a:t>
            </a:r>
          </a:p>
          <a:p>
            <a:endParaRPr lang="en-GB" dirty="0"/>
          </a:p>
          <a:p>
            <a:r>
              <a:rPr lang="en-GB" dirty="0"/>
              <a:t>This is called ‘Cohens </a:t>
            </a:r>
            <a:r>
              <a:rPr lang="en-GB" i="1" dirty="0"/>
              <a:t>d’</a:t>
            </a:r>
            <a:r>
              <a:rPr lang="en-GB" dirty="0"/>
              <a:t> statistic or ‘</a:t>
            </a:r>
            <a:r>
              <a:rPr lang="en-GB" i="1" dirty="0"/>
              <a:t>standardised effect size’</a:t>
            </a:r>
            <a:r>
              <a:rPr lang="en-GB" dirty="0"/>
              <a:t>.</a:t>
            </a:r>
          </a:p>
          <a:p>
            <a:endParaRPr lang="en-GB" dirty="0"/>
          </a:p>
          <a:p>
            <a:r>
              <a:rPr lang="en-GB" dirty="0"/>
              <a:t>Sample size calculation software will often use this as an input instead of needing both effect size and standard deviation.</a:t>
            </a:r>
          </a:p>
        </p:txBody>
      </p:sp>
    </p:spTree>
    <p:extLst>
      <p:ext uri="{BB962C8B-B14F-4D97-AF65-F5344CB8AC3E}">
        <p14:creationId xmlns:p14="http://schemas.microsoft.com/office/powerpoint/2010/main" val="16098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1285-8F5C-45EB-95BB-5A8258AD969C}"/>
              </a:ext>
            </a:extLst>
          </p:cNvPr>
          <p:cNvSpPr>
            <a:spLocks noGrp="1"/>
          </p:cNvSpPr>
          <p:nvPr>
            <p:ph type="title"/>
          </p:nvPr>
        </p:nvSpPr>
        <p:spPr/>
        <p:txBody>
          <a:bodyPr/>
          <a:lstStyle/>
          <a:p>
            <a:r>
              <a:rPr lang="en-GB" dirty="0"/>
              <a:t>Power curves</a:t>
            </a:r>
          </a:p>
        </p:txBody>
      </p:sp>
      <p:sp>
        <p:nvSpPr>
          <p:cNvPr id="3" name="Content Placeholder 2">
            <a:extLst>
              <a:ext uri="{FF2B5EF4-FFF2-40B4-BE49-F238E27FC236}">
                <a16:creationId xmlns:a16="http://schemas.microsoft.com/office/drawing/2014/main" id="{45F2B918-927D-4176-BE98-CD31B5CCD704}"/>
              </a:ext>
            </a:extLst>
          </p:cNvPr>
          <p:cNvSpPr>
            <a:spLocks noGrp="1"/>
          </p:cNvSpPr>
          <p:nvPr>
            <p:ph idx="1"/>
          </p:nvPr>
        </p:nvSpPr>
        <p:spPr>
          <a:xfrm>
            <a:off x="838200" y="1690688"/>
            <a:ext cx="9610725" cy="4645718"/>
          </a:xfrm>
        </p:spPr>
        <p:txBody>
          <a:bodyPr/>
          <a:lstStyle/>
          <a:p>
            <a:r>
              <a:rPr lang="en-GB" dirty="0"/>
              <a:t>For a given effect size and design, we can plot power against sample size.  This is a </a:t>
            </a:r>
            <a:r>
              <a:rPr lang="en-GB" i="1" dirty="0"/>
              <a:t>power curve </a:t>
            </a:r>
            <a:r>
              <a:rPr lang="en-GB" dirty="0"/>
              <a:t>of a study:</a:t>
            </a:r>
          </a:p>
        </p:txBody>
      </p:sp>
      <p:pic>
        <p:nvPicPr>
          <p:cNvPr id="7" name="Graphic 6">
            <a:extLst>
              <a:ext uri="{FF2B5EF4-FFF2-40B4-BE49-F238E27FC236}">
                <a16:creationId xmlns:a16="http://schemas.microsoft.com/office/drawing/2014/main" id="{D716523F-7AB4-4FEE-BC99-45F6D01766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0345" y="2665207"/>
            <a:ext cx="6289190" cy="4192793"/>
          </a:xfrm>
          <a:prstGeom prst="rect">
            <a:avLst/>
          </a:prstGeom>
        </p:spPr>
      </p:pic>
      <p:sp>
        <p:nvSpPr>
          <p:cNvPr id="9" name="TextBox 8">
            <a:extLst>
              <a:ext uri="{FF2B5EF4-FFF2-40B4-BE49-F238E27FC236}">
                <a16:creationId xmlns:a16="http://schemas.microsoft.com/office/drawing/2014/main" id="{C6991989-381B-4435-A84F-901E34AD2F87}"/>
              </a:ext>
            </a:extLst>
          </p:cNvPr>
          <p:cNvSpPr txBox="1"/>
          <p:nvPr/>
        </p:nvSpPr>
        <p:spPr>
          <a:xfrm>
            <a:off x="863807" y="2874980"/>
            <a:ext cx="1853993"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latin typeface="MV Boli" panose="02000500030200090000" pitchFamily="2" charset="0"/>
                <a:cs typeface="MV Boli" panose="02000500030200090000" pitchFamily="2" charset="0"/>
              </a:rPr>
              <a:t>Cohen’s d=1.0</a:t>
            </a:r>
          </a:p>
        </p:txBody>
      </p:sp>
      <p:sp>
        <p:nvSpPr>
          <p:cNvPr id="10" name="TextBox 9">
            <a:extLst>
              <a:ext uri="{FF2B5EF4-FFF2-40B4-BE49-F238E27FC236}">
                <a16:creationId xmlns:a16="http://schemas.microsoft.com/office/drawing/2014/main" id="{05F651B8-DA14-4CD1-8469-544E7574D716}"/>
              </a:ext>
            </a:extLst>
          </p:cNvPr>
          <p:cNvSpPr txBox="1"/>
          <p:nvPr/>
        </p:nvSpPr>
        <p:spPr>
          <a:xfrm>
            <a:off x="4226691" y="3952594"/>
            <a:ext cx="1869309"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latin typeface="MV Boli" panose="02000500030200090000" pitchFamily="2" charset="0"/>
                <a:cs typeface="MV Boli" panose="02000500030200090000" pitchFamily="2" charset="0"/>
              </a:rPr>
              <a:t>Cohen’s d=0.5</a:t>
            </a:r>
          </a:p>
        </p:txBody>
      </p:sp>
      <p:sp>
        <p:nvSpPr>
          <p:cNvPr id="11" name="TextBox 10">
            <a:extLst>
              <a:ext uri="{FF2B5EF4-FFF2-40B4-BE49-F238E27FC236}">
                <a16:creationId xmlns:a16="http://schemas.microsoft.com/office/drawing/2014/main" id="{34C9D0F1-7FB8-4AED-92B6-663B3807138F}"/>
              </a:ext>
            </a:extLst>
          </p:cNvPr>
          <p:cNvSpPr txBox="1"/>
          <p:nvPr/>
        </p:nvSpPr>
        <p:spPr>
          <a:xfrm>
            <a:off x="6552136" y="5291025"/>
            <a:ext cx="181716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latin typeface="MV Boli" panose="02000500030200090000" pitchFamily="2" charset="0"/>
                <a:cs typeface="MV Boli" panose="02000500030200090000" pitchFamily="2" charset="0"/>
              </a:rPr>
              <a:t>Cohen’s d=0.2</a:t>
            </a:r>
          </a:p>
        </p:txBody>
      </p:sp>
      <p:sp>
        <p:nvSpPr>
          <p:cNvPr id="4" name="TextBox 3">
            <a:extLst>
              <a:ext uri="{FF2B5EF4-FFF2-40B4-BE49-F238E27FC236}">
                <a16:creationId xmlns:a16="http://schemas.microsoft.com/office/drawing/2014/main" id="{A7DF7C2D-2502-466B-97D0-9926AA16619D}"/>
              </a:ext>
            </a:extLst>
          </p:cNvPr>
          <p:cNvSpPr txBox="1"/>
          <p:nvPr/>
        </p:nvSpPr>
        <p:spPr>
          <a:xfrm>
            <a:off x="7514025" y="2665207"/>
            <a:ext cx="2900409" cy="646331"/>
          </a:xfrm>
          <a:prstGeom prst="rect">
            <a:avLst/>
          </a:prstGeom>
          <a:noFill/>
        </p:spPr>
        <p:txBody>
          <a:bodyPr wrap="none" rtlCol="0">
            <a:spAutoFit/>
          </a:bodyPr>
          <a:lstStyle/>
          <a:p>
            <a:r>
              <a:rPr lang="en-GB" dirty="0"/>
              <a:t>Power curves for one sample</a:t>
            </a:r>
          </a:p>
          <a:p>
            <a:r>
              <a:rPr lang="en-GB" dirty="0"/>
              <a:t>one-sided t tests</a:t>
            </a:r>
          </a:p>
        </p:txBody>
      </p:sp>
    </p:spTree>
    <p:extLst>
      <p:ext uri="{BB962C8B-B14F-4D97-AF65-F5344CB8AC3E}">
        <p14:creationId xmlns:p14="http://schemas.microsoft.com/office/powerpoint/2010/main" val="3203630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C45E-DE9A-4039-AB52-57E75146C5EA}"/>
              </a:ext>
            </a:extLst>
          </p:cNvPr>
          <p:cNvSpPr>
            <a:spLocks noGrp="1"/>
          </p:cNvSpPr>
          <p:nvPr>
            <p:ph type="title"/>
          </p:nvPr>
        </p:nvSpPr>
        <p:spPr/>
        <p:txBody>
          <a:bodyPr/>
          <a:lstStyle/>
          <a:p>
            <a:r>
              <a:rPr lang="en-GB" dirty="0"/>
              <a:t>Power curves</a:t>
            </a:r>
          </a:p>
        </p:txBody>
      </p:sp>
      <p:sp>
        <p:nvSpPr>
          <p:cNvPr id="3" name="Content Placeholder 2">
            <a:extLst>
              <a:ext uri="{FF2B5EF4-FFF2-40B4-BE49-F238E27FC236}">
                <a16:creationId xmlns:a16="http://schemas.microsoft.com/office/drawing/2014/main" id="{570F0BC5-1BB6-4A23-B560-8E6B5C10B553}"/>
              </a:ext>
            </a:extLst>
          </p:cNvPr>
          <p:cNvSpPr>
            <a:spLocks noGrp="1"/>
          </p:cNvSpPr>
          <p:nvPr>
            <p:ph idx="1"/>
          </p:nvPr>
        </p:nvSpPr>
        <p:spPr>
          <a:xfrm>
            <a:off x="838200" y="1690688"/>
            <a:ext cx="10515600" cy="4486275"/>
          </a:xfrm>
        </p:spPr>
        <p:txBody>
          <a:bodyPr/>
          <a:lstStyle/>
          <a:p>
            <a:r>
              <a:rPr lang="en-GB" dirty="0"/>
              <a:t>Or we could plot the smallest effect size detectable at (say) 80% power and 5% size against the sample size.</a:t>
            </a:r>
          </a:p>
        </p:txBody>
      </p:sp>
      <p:pic>
        <p:nvPicPr>
          <p:cNvPr id="9" name="Graphic 8">
            <a:extLst>
              <a:ext uri="{FF2B5EF4-FFF2-40B4-BE49-F238E27FC236}">
                <a16:creationId xmlns:a16="http://schemas.microsoft.com/office/drawing/2014/main" id="{41571F23-A75D-4EFE-A531-B85331358B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651161"/>
            <a:ext cx="5979460" cy="3986307"/>
          </a:xfrm>
          <a:prstGeom prst="rect">
            <a:avLst/>
          </a:prstGeom>
        </p:spPr>
      </p:pic>
      <p:sp>
        <p:nvSpPr>
          <p:cNvPr id="10" name="TextBox 9">
            <a:extLst>
              <a:ext uri="{FF2B5EF4-FFF2-40B4-BE49-F238E27FC236}">
                <a16:creationId xmlns:a16="http://schemas.microsoft.com/office/drawing/2014/main" id="{B5583667-6473-4543-8F52-BAC503D2D8A1}"/>
              </a:ext>
            </a:extLst>
          </p:cNvPr>
          <p:cNvSpPr txBox="1"/>
          <p:nvPr/>
        </p:nvSpPr>
        <p:spPr>
          <a:xfrm>
            <a:off x="2409713" y="3429000"/>
            <a:ext cx="1624405"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latin typeface="MV Boli" panose="02000500030200090000" pitchFamily="2" charset="0"/>
                <a:cs typeface="MV Boli" panose="02000500030200090000" pitchFamily="2" charset="0"/>
              </a:rPr>
              <a:t>Two-sample, two-sided </a:t>
            </a:r>
          </a:p>
        </p:txBody>
      </p:sp>
      <p:sp>
        <p:nvSpPr>
          <p:cNvPr id="11" name="TextBox 10">
            <a:extLst>
              <a:ext uri="{FF2B5EF4-FFF2-40B4-BE49-F238E27FC236}">
                <a16:creationId xmlns:a16="http://schemas.microsoft.com/office/drawing/2014/main" id="{B03F361C-7E68-440D-A2A1-B4B07DF546D9}"/>
              </a:ext>
            </a:extLst>
          </p:cNvPr>
          <p:cNvSpPr txBox="1"/>
          <p:nvPr/>
        </p:nvSpPr>
        <p:spPr>
          <a:xfrm>
            <a:off x="2203525" y="4844146"/>
            <a:ext cx="1624405"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latin typeface="MV Boli" panose="02000500030200090000" pitchFamily="2" charset="0"/>
                <a:cs typeface="MV Boli" panose="02000500030200090000" pitchFamily="2" charset="0"/>
              </a:rPr>
              <a:t>One-sample, one-sided </a:t>
            </a:r>
          </a:p>
        </p:txBody>
      </p:sp>
      <p:sp>
        <p:nvSpPr>
          <p:cNvPr id="4" name="TextBox 3">
            <a:extLst>
              <a:ext uri="{FF2B5EF4-FFF2-40B4-BE49-F238E27FC236}">
                <a16:creationId xmlns:a16="http://schemas.microsoft.com/office/drawing/2014/main" id="{40F812C8-E18F-4CD7-986F-899547DDE6F7}"/>
              </a:ext>
            </a:extLst>
          </p:cNvPr>
          <p:cNvSpPr txBox="1"/>
          <p:nvPr/>
        </p:nvSpPr>
        <p:spPr>
          <a:xfrm flipH="1">
            <a:off x="7307102" y="2710543"/>
            <a:ext cx="4209845" cy="34163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2400" b="1" dirty="0"/>
              <a:t>Exercise:</a:t>
            </a:r>
          </a:p>
          <a:p>
            <a:endParaRPr lang="en-GB" sz="2400" dirty="0"/>
          </a:p>
          <a:p>
            <a:r>
              <a:rPr lang="en-GB" sz="2400" dirty="0"/>
              <a:t>Typical animal study?</a:t>
            </a:r>
          </a:p>
          <a:p>
            <a:endParaRPr lang="en-GB" sz="2400" dirty="0"/>
          </a:p>
          <a:p>
            <a:r>
              <a:rPr lang="en-GB" sz="2400" dirty="0"/>
              <a:t>What is the smallest detectable effect size with N=10 per group in a parallel groups design?</a:t>
            </a:r>
          </a:p>
          <a:p>
            <a:endParaRPr lang="en-GB" sz="2400" dirty="0"/>
          </a:p>
          <a:p>
            <a:endParaRPr lang="en-GB" sz="2400" dirty="0"/>
          </a:p>
        </p:txBody>
      </p:sp>
    </p:spTree>
    <p:extLst>
      <p:ext uri="{BB962C8B-B14F-4D97-AF65-F5344CB8AC3E}">
        <p14:creationId xmlns:p14="http://schemas.microsoft.com/office/powerpoint/2010/main" val="27607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867F-A55B-4C76-815F-E98B2F6DF20D}"/>
              </a:ext>
            </a:extLst>
          </p:cNvPr>
          <p:cNvSpPr>
            <a:spLocks noGrp="1"/>
          </p:cNvSpPr>
          <p:nvPr>
            <p:ph type="title"/>
          </p:nvPr>
        </p:nvSpPr>
        <p:spPr/>
        <p:txBody>
          <a:bodyPr/>
          <a:lstStyle/>
          <a:p>
            <a:r>
              <a:rPr lang="en-GB" dirty="0"/>
              <a:t>Summary</a:t>
            </a:r>
            <a:br>
              <a:rPr lang="en-GB" dirty="0"/>
            </a:br>
            <a:r>
              <a:rPr lang="en-GB" dirty="0"/>
              <a:t>Power and sample size calculations in practice</a:t>
            </a:r>
          </a:p>
        </p:txBody>
      </p:sp>
      <p:sp>
        <p:nvSpPr>
          <p:cNvPr id="3" name="Content Placeholder 2">
            <a:extLst>
              <a:ext uri="{FF2B5EF4-FFF2-40B4-BE49-F238E27FC236}">
                <a16:creationId xmlns:a16="http://schemas.microsoft.com/office/drawing/2014/main" id="{142D865D-8EA9-41D7-80DB-C000541B7CC1}"/>
              </a:ext>
            </a:extLst>
          </p:cNvPr>
          <p:cNvSpPr>
            <a:spLocks noGrp="1"/>
          </p:cNvSpPr>
          <p:nvPr>
            <p:ph idx="1"/>
          </p:nvPr>
        </p:nvSpPr>
        <p:spPr>
          <a:xfrm>
            <a:off x="838200" y="1825625"/>
            <a:ext cx="6432806" cy="4741430"/>
          </a:xfrm>
        </p:spPr>
        <p:txBody>
          <a:bodyPr>
            <a:normAutofit fontScale="70000" lnSpcReduction="20000"/>
          </a:bodyPr>
          <a:lstStyle/>
          <a:p>
            <a:pPr marL="0" indent="0">
              <a:buNone/>
            </a:pPr>
            <a:r>
              <a:rPr lang="en-GB" b="1" u="sng" dirty="0"/>
              <a:t>To get sample size specify:   </a:t>
            </a:r>
            <a:r>
              <a:rPr lang="en-GB" i="1" u="sng" dirty="0"/>
              <a:t>(for a given design, and test) </a:t>
            </a:r>
          </a:p>
          <a:p>
            <a:r>
              <a:rPr lang="en-GB" b="1" dirty="0"/>
              <a:t>Effect size</a:t>
            </a:r>
            <a:r>
              <a:rPr lang="en-GB" dirty="0"/>
              <a:t>,  (variance </a:t>
            </a:r>
            <a:r>
              <a:rPr lang="en-GB" i="1" dirty="0"/>
              <a:t>between </a:t>
            </a:r>
            <a:r>
              <a:rPr lang="en-GB" dirty="0"/>
              <a:t>groups)</a:t>
            </a:r>
          </a:p>
          <a:p>
            <a:r>
              <a:rPr lang="en-GB" b="1" dirty="0"/>
              <a:t>Variance of outcome measure</a:t>
            </a:r>
            <a:r>
              <a:rPr lang="en-GB" dirty="0"/>
              <a:t>,  (variance </a:t>
            </a:r>
            <a:r>
              <a:rPr lang="en-GB" i="1" dirty="0"/>
              <a:t>within </a:t>
            </a:r>
            <a:r>
              <a:rPr lang="en-GB" dirty="0"/>
              <a:t>groups)</a:t>
            </a:r>
          </a:p>
          <a:p>
            <a:r>
              <a:rPr lang="en-GB" b="1" dirty="0"/>
              <a:t>P-value </a:t>
            </a:r>
            <a:r>
              <a:rPr lang="en-GB" dirty="0"/>
              <a:t>(size)  (or some other measure of false positive </a:t>
            </a:r>
            <a:r>
              <a:rPr lang="en-GB" dirty="0" err="1"/>
              <a:t>eg</a:t>
            </a:r>
            <a:r>
              <a:rPr lang="en-GB" dirty="0"/>
              <a:t> false discovery rate)</a:t>
            </a:r>
          </a:p>
          <a:p>
            <a:r>
              <a:rPr lang="en-GB" b="1" dirty="0"/>
              <a:t>Power</a:t>
            </a:r>
          </a:p>
          <a:p>
            <a:endParaRPr lang="en-GB" dirty="0"/>
          </a:p>
          <a:p>
            <a:r>
              <a:rPr lang="en-GB" b="1" dirty="0"/>
              <a:t>To get power:</a:t>
            </a:r>
          </a:p>
          <a:p>
            <a:r>
              <a:rPr lang="en-GB" dirty="0"/>
              <a:t>design, effect size, variance, p-value (size) and sample size</a:t>
            </a:r>
          </a:p>
          <a:p>
            <a:endParaRPr lang="en-GB" dirty="0"/>
          </a:p>
          <a:p>
            <a:r>
              <a:rPr lang="en-GB" b="1" dirty="0"/>
              <a:t>To get minimum detectable effect size:</a:t>
            </a:r>
          </a:p>
          <a:p>
            <a:r>
              <a:rPr lang="en-GB" dirty="0"/>
              <a:t>design, variance, p-value (size), sample size and required power</a:t>
            </a:r>
          </a:p>
          <a:p>
            <a:endParaRPr lang="en-GB" dirty="0"/>
          </a:p>
        </p:txBody>
      </p:sp>
      <p:graphicFrame>
        <p:nvGraphicFramePr>
          <p:cNvPr id="5" name="Diagram 4">
            <a:extLst>
              <a:ext uri="{FF2B5EF4-FFF2-40B4-BE49-F238E27FC236}">
                <a16:creationId xmlns:a16="http://schemas.microsoft.com/office/drawing/2014/main" id="{3EF3EBA7-9246-433E-B65D-8BAD7643BA8D}"/>
              </a:ext>
            </a:extLst>
          </p:cNvPr>
          <p:cNvGraphicFramePr/>
          <p:nvPr>
            <p:extLst>
              <p:ext uri="{D42A27DB-BD31-4B8C-83A1-F6EECF244321}">
                <p14:modId xmlns:p14="http://schemas.microsoft.com/office/powerpoint/2010/main" val="1265944676"/>
              </p:ext>
            </p:extLst>
          </p:nvPr>
        </p:nvGraphicFramePr>
        <p:xfrm>
          <a:off x="6537036" y="2274986"/>
          <a:ext cx="5654964" cy="4001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D231C14-A26D-4809-B7C4-B81C51939577}"/>
              </a:ext>
            </a:extLst>
          </p:cNvPr>
          <p:cNvSpPr txBox="1"/>
          <p:nvPr/>
        </p:nvSpPr>
        <p:spPr>
          <a:xfrm>
            <a:off x="7271006" y="1770057"/>
            <a:ext cx="4187024" cy="646331"/>
          </a:xfrm>
          <a:prstGeom prst="rect">
            <a:avLst/>
          </a:prstGeom>
          <a:noFill/>
        </p:spPr>
        <p:txBody>
          <a:bodyPr wrap="square" rtlCol="0">
            <a:spAutoFit/>
          </a:bodyPr>
          <a:lstStyle/>
          <a:p>
            <a:pPr algn="ctr"/>
            <a:r>
              <a:rPr lang="en-GB" dirty="0"/>
              <a:t>For a given design: with any three of these we can calculate the fourth</a:t>
            </a:r>
          </a:p>
        </p:txBody>
      </p:sp>
    </p:spTree>
    <p:extLst>
      <p:ext uri="{BB962C8B-B14F-4D97-AF65-F5344CB8AC3E}">
        <p14:creationId xmlns:p14="http://schemas.microsoft.com/office/powerpoint/2010/main" val="3161196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C4F2-C8CA-4D9E-94EE-D5AA4CA5C18D}"/>
              </a:ext>
            </a:extLst>
          </p:cNvPr>
          <p:cNvSpPr>
            <a:spLocks noGrp="1"/>
          </p:cNvSpPr>
          <p:nvPr>
            <p:ph type="title"/>
          </p:nvPr>
        </p:nvSpPr>
        <p:spPr/>
        <p:txBody>
          <a:bodyPr/>
          <a:lstStyle/>
          <a:p>
            <a:r>
              <a:rPr lang="en-GB"/>
              <a:t>Computational approaches</a:t>
            </a:r>
          </a:p>
        </p:txBody>
      </p:sp>
      <p:sp>
        <p:nvSpPr>
          <p:cNvPr id="3" name="Content Placeholder 2">
            <a:extLst>
              <a:ext uri="{FF2B5EF4-FFF2-40B4-BE49-F238E27FC236}">
                <a16:creationId xmlns:a16="http://schemas.microsoft.com/office/drawing/2014/main" id="{34A3CDCE-66FF-4432-84BA-A764940B2320}"/>
              </a:ext>
            </a:extLst>
          </p:cNvPr>
          <p:cNvSpPr>
            <a:spLocks noGrp="1"/>
          </p:cNvSpPr>
          <p:nvPr>
            <p:ph idx="1"/>
          </p:nvPr>
        </p:nvSpPr>
        <p:spPr/>
        <p:txBody>
          <a:bodyPr/>
          <a:lstStyle/>
          <a:p>
            <a:r>
              <a:rPr lang="en-GB" b="1" dirty="0"/>
              <a:t>Analytical calculations </a:t>
            </a:r>
            <a:br>
              <a:rPr lang="en-GB" b="1" dirty="0"/>
            </a:br>
            <a:r>
              <a:rPr lang="en-GB" dirty="0"/>
              <a:t>(</a:t>
            </a:r>
            <a:r>
              <a:rPr lang="en-GB" dirty="0" err="1"/>
              <a:t>eg</a:t>
            </a:r>
            <a:r>
              <a:rPr lang="en-GB" dirty="0"/>
              <a:t> G*Power, R, ‘</a:t>
            </a:r>
            <a:r>
              <a:rPr lang="en-GB" dirty="0" err="1"/>
              <a:t>pwr</a:t>
            </a:r>
            <a:r>
              <a:rPr lang="en-GB" dirty="0"/>
              <a:t>’, ‘superpower’ </a:t>
            </a:r>
            <a:r>
              <a:rPr lang="en-GB" i="1" dirty="0"/>
              <a:t>etc</a:t>
            </a:r>
            <a:r>
              <a:rPr lang="en-GB" dirty="0"/>
              <a:t> packages)</a:t>
            </a:r>
          </a:p>
          <a:p>
            <a:pPr marL="457200" lvl="1" indent="0">
              <a:buNone/>
            </a:pPr>
            <a:endParaRPr lang="en-GB" dirty="0"/>
          </a:p>
          <a:p>
            <a:pPr marL="457200" lvl="1" indent="0">
              <a:buNone/>
            </a:pPr>
            <a:r>
              <a:rPr lang="en-GB" dirty="0"/>
              <a:t>For most simple designs these are usually available.</a:t>
            </a:r>
          </a:p>
          <a:p>
            <a:pPr marL="457200" lvl="1" indent="0">
              <a:buNone/>
            </a:pPr>
            <a:r>
              <a:rPr lang="en-GB" dirty="0"/>
              <a:t>Or online apps</a:t>
            </a:r>
          </a:p>
          <a:p>
            <a:pPr marL="457200" lvl="1" indent="0">
              <a:buNone/>
            </a:pPr>
            <a:endParaRPr lang="en-GB" dirty="0"/>
          </a:p>
          <a:p>
            <a:r>
              <a:rPr lang="en-GB" b="1" dirty="0"/>
              <a:t>Simulation</a:t>
            </a:r>
            <a:r>
              <a:rPr lang="en-GB" dirty="0"/>
              <a:t> (</a:t>
            </a:r>
            <a:r>
              <a:rPr lang="en-GB" dirty="0" err="1"/>
              <a:t>eg</a:t>
            </a:r>
            <a:r>
              <a:rPr lang="en-GB" dirty="0"/>
              <a:t> R ‘</a:t>
            </a:r>
            <a:r>
              <a:rPr lang="en-GB" dirty="0" err="1"/>
              <a:t>simr</a:t>
            </a:r>
            <a:r>
              <a:rPr lang="en-GB" dirty="0"/>
              <a:t>’ package, or code it yourself for flexibility)</a:t>
            </a:r>
          </a:p>
          <a:p>
            <a:endParaRPr lang="en-GB" dirty="0"/>
          </a:p>
          <a:p>
            <a:pPr marL="457200" lvl="1" indent="0">
              <a:buNone/>
            </a:pPr>
            <a:r>
              <a:rPr lang="en-GB" dirty="0"/>
              <a:t>For more complex designs you can estimate power by simulation</a:t>
            </a:r>
          </a:p>
          <a:p>
            <a:pPr marL="457200" lvl="1" indent="0">
              <a:buNone/>
            </a:pPr>
            <a:r>
              <a:rPr lang="en-GB" dirty="0"/>
              <a:t>Gives you greater control / understanding, but sometimes harder to do</a:t>
            </a:r>
          </a:p>
          <a:p>
            <a:pPr marL="457200" lvl="1" indent="0">
              <a:buNone/>
            </a:pPr>
            <a:endParaRPr lang="en-GB" dirty="0"/>
          </a:p>
          <a:p>
            <a:endParaRPr lang="en-GB" dirty="0"/>
          </a:p>
        </p:txBody>
      </p:sp>
    </p:spTree>
    <p:extLst>
      <p:ext uri="{BB962C8B-B14F-4D97-AF65-F5344CB8AC3E}">
        <p14:creationId xmlns:p14="http://schemas.microsoft.com/office/powerpoint/2010/main" val="3749645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9106-F0DC-41A5-A05B-A59799E0AD91}"/>
              </a:ext>
            </a:extLst>
          </p:cNvPr>
          <p:cNvSpPr>
            <a:spLocks noGrp="1"/>
          </p:cNvSpPr>
          <p:nvPr>
            <p:ph type="title"/>
          </p:nvPr>
        </p:nvSpPr>
        <p:spPr/>
        <p:txBody>
          <a:bodyPr>
            <a:normAutofit/>
          </a:bodyPr>
          <a:lstStyle/>
          <a:p>
            <a:r>
              <a:rPr lang="en-GB" sz="4000" dirty="0"/>
              <a:t>Standardised effect sizes: </a:t>
            </a:r>
            <a:r>
              <a:rPr lang="en-GB" sz="4000" dirty="0" err="1"/>
              <a:t>eg</a:t>
            </a:r>
            <a:r>
              <a:rPr lang="en-GB" sz="4000" dirty="0"/>
              <a:t> Cohens d, Cohens h</a:t>
            </a:r>
          </a:p>
        </p:txBody>
      </p:sp>
      <p:sp>
        <p:nvSpPr>
          <p:cNvPr id="3" name="Content Placeholder 2">
            <a:extLst>
              <a:ext uri="{FF2B5EF4-FFF2-40B4-BE49-F238E27FC236}">
                <a16:creationId xmlns:a16="http://schemas.microsoft.com/office/drawing/2014/main" id="{72048B06-9559-4A7B-B035-A6BB2BEBB87F}"/>
              </a:ext>
            </a:extLst>
          </p:cNvPr>
          <p:cNvSpPr>
            <a:spLocks noGrp="1"/>
          </p:cNvSpPr>
          <p:nvPr>
            <p:ph idx="1"/>
          </p:nvPr>
        </p:nvSpPr>
        <p:spPr>
          <a:xfrm>
            <a:off x="838200" y="1690688"/>
            <a:ext cx="10515600" cy="4486275"/>
          </a:xfrm>
        </p:spPr>
        <p:txBody>
          <a:bodyPr>
            <a:normAutofit fontScale="92500" lnSpcReduction="10000"/>
          </a:bodyPr>
          <a:lstStyle/>
          <a:p>
            <a:r>
              <a:rPr lang="en-GB" dirty="0"/>
              <a:t>From exercise:  for this design all that matters is:</a:t>
            </a:r>
          </a:p>
          <a:p>
            <a:pPr lvl="1"/>
            <a:r>
              <a:rPr lang="en-GB" dirty="0"/>
              <a:t> effect / </a:t>
            </a:r>
            <a:r>
              <a:rPr lang="en-GB" dirty="0" err="1"/>
              <a:t>s.d.</a:t>
            </a:r>
            <a:endParaRPr lang="en-GB" dirty="0"/>
          </a:p>
          <a:p>
            <a:pPr lvl="1"/>
            <a:r>
              <a:rPr lang="en-GB" dirty="0"/>
              <a:t>(Standardised) effect size</a:t>
            </a:r>
          </a:p>
          <a:p>
            <a:pPr lvl="1"/>
            <a:r>
              <a:rPr lang="en-GB" dirty="0"/>
              <a:t>Standardised mean difference (SMD)</a:t>
            </a:r>
          </a:p>
          <a:p>
            <a:pPr lvl="1"/>
            <a:r>
              <a:rPr lang="en-GB" dirty="0"/>
              <a:t>Cohen’s D statistic</a:t>
            </a:r>
          </a:p>
          <a:p>
            <a:pPr lvl="1"/>
            <a:r>
              <a:rPr lang="en-GB" dirty="0"/>
              <a:t>(Signal to noise ratio)</a:t>
            </a:r>
          </a:p>
          <a:p>
            <a:pPr lvl="1"/>
            <a:endParaRPr lang="en-GB" dirty="0"/>
          </a:p>
          <a:p>
            <a:r>
              <a:rPr lang="en-GB" b="1" dirty="0"/>
              <a:t>Exercise 8:</a:t>
            </a:r>
          </a:p>
          <a:p>
            <a:pPr lvl="1"/>
            <a:r>
              <a:rPr lang="en-GB" dirty="0"/>
              <a:t>Cohen’s H statistic for comparing two proportions</a:t>
            </a:r>
          </a:p>
          <a:p>
            <a:pPr lvl="1"/>
            <a:r>
              <a:rPr lang="en-GB" b="1" dirty="0" err="1"/>
              <a:t>ES.h</a:t>
            </a:r>
            <a:r>
              <a:rPr lang="en-GB" b="1" dirty="0"/>
              <a:t>() </a:t>
            </a:r>
            <a:r>
              <a:rPr lang="en-GB" dirty="0"/>
              <a:t>function from </a:t>
            </a:r>
            <a:r>
              <a:rPr lang="en-GB" i="1" dirty="0" err="1"/>
              <a:t>pwr</a:t>
            </a:r>
            <a:r>
              <a:rPr lang="en-GB" i="1" dirty="0"/>
              <a:t> </a:t>
            </a:r>
            <a:r>
              <a:rPr lang="en-GB" dirty="0"/>
              <a:t>package in R will give you the corresponding ‘effect size’ for comparing two proportions</a:t>
            </a:r>
          </a:p>
          <a:p>
            <a:pPr lvl="1"/>
            <a:r>
              <a:rPr lang="en-GB" dirty="0"/>
              <a:t>ES.w1() and ES.w2() for chi-squared comparisons.</a:t>
            </a:r>
          </a:p>
        </p:txBody>
      </p:sp>
    </p:spTree>
    <p:extLst>
      <p:ext uri="{BB962C8B-B14F-4D97-AF65-F5344CB8AC3E}">
        <p14:creationId xmlns:p14="http://schemas.microsoft.com/office/powerpoint/2010/main" val="2284244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1A48-ED8A-42FE-9E90-EF0F330811B3}"/>
              </a:ext>
            </a:extLst>
          </p:cNvPr>
          <p:cNvSpPr>
            <a:spLocks noGrp="1"/>
          </p:cNvSpPr>
          <p:nvPr>
            <p:ph type="title"/>
          </p:nvPr>
        </p:nvSpPr>
        <p:spPr/>
        <p:txBody>
          <a:bodyPr/>
          <a:lstStyle/>
          <a:p>
            <a:r>
              <a:rPr lang="en-GB" u="sng" dirty="0"/>
              <a:t>Video!  </a:t>
            </a:r>
            <a:r>
              <a:rPr lang="en-GB" dirty="0"/>
              <a:t>Choosing the effect size</a:t>
            </a:r>
            <a:br>
              <a:rPr lang="en-GB" dirty="0"/>
            </a:br>
            <a:r>
              <a:rPr lang="en-GB" dirty="0"/>
              <a:t>Daniel </a:t>
            </a:r>
            <a:r>
              <a:rPr lang="en-GB" dirty="0" err="1"/>
              <a:t>Lakens</a:t>
            </a:r>
            <a:r>
              <a:rPr lang="en-GB" dirty="0"/>
              <a:t> on power and sample size</a:t>
            </a:r>
          </a:p>
        </p:txBody>
      </p:sp>
      <p:sp>
        <p:nvSpPr>
          <p:cNvPr id="3" name="Content Placeholder 2">
            <a:extLst>
              <a:ext uri="{FF2B5EF4-FFF2-40B4-BE49-F238E27FC236}">
                <a16:creationId xmlns:a16="http://schemas.microsoft.com/office/drawing/2014/main" id="{6530A67D-DE07-4DBF-83E5-B8071AB7DD76}"/>
              </a:ext>
            </a:extLst>
          </p:cNvPr>
          <p:cNvSpPr>
            <a:spLocks noGrp="1"/>
          </p:cNvSpPr>
          <p:nvPr>
            <p:ph idx="1"/>
          </p:nvPr>
        </p:nvSpPr>
        <p:spPr/>
        <p:txBody>
          <a:bodyPr/>
          <a:lstStyle/>
          <a:p>
            <a:r>
              <a:rPr lang="en-GB" dirty="0">
                <a:hlinkClick r:id="rId3"/>
              </a:rPr>
              <a:t>https://www.youtube.com/watch?v=Lr-i4Ugoc5M</a:t>
            </a:r>
            <a:r>
              <a:rPr lang="en-GB" dirty="0"/>
              <a:t> </a:t>
            </a:r>
            <a:endParaRPr lang="en-GB" dirty="0">
              <a:hlinkClick r:id="rId4"/>
            </a:endParaRPr>
          </a:p>
          <a:p>
            <a:r>
              <a:rPr lang="en-GB" dirty="0">
                <a:hlinkClick r:id="rId4"/>
              </a:rPr>
              <a:t>https://www.youtube.com/watch?v=XhfkodpyIsw</a:t>
            </a:r>
            <a:r>
              <a:rPr lang="en-GB" dirty="0"/>
              <a:t> </a:t>
            </a:r>
          </a:p>
          <a:p>
            <a:endParaRPr lang="en-GB" dirty="0"/>
          </a:p>
        </p:txBody>
      </p:sp>
      <p:pic>
        <p:nvPicPr>
          <p:cNvPr id="4" name="Picture 3">
            <a:extLst>
              <a:ext uri="{FF2B5EF4-FFF2-40B4-BE49-F238E27FC236}">
                <a16:creationId xmlns:a16="http://schemas.microsoft.com/office/drawing/2014/main" id="{10E67544-ACAB-4921-95E2-700BCCB36ED0}"/>
              </a:ext>
            </a:extLst>
          </p:cNvPr>
          <p:cNvPicPr>
            <a:picLocks noChangeAspect="1"/>
          </p:cNvPicPr>
          <p:nvPr/>
        </p:nvPicPr>
        <p:blipFill>
          <a:blip r:embed="rId5"/>
          <a:stretch>
            <a:fillRect/>
          </a:stretch>
        </p:blipFill>
        <p:spPr>
          <a:xfrm>
            <a:off x="4518991" y="3124200"/>
            <a:ext cx="7172160" cy="3368674"/>
          </a:xfrm>
          <a:prstGeom prst="rect">
            <a:avLst/>
          </a:prstGeom>
        </p:spPr>
      </p:pic>
      <p:sp>
        <p:nvSpPr>
          <p:cNvPr id="5" name="TextBox 4">
            <a:extLst>
              <a:ext uri="{FF2B5EF4-FFF2-40B4-BE49-F238E27FC236}">
                <a16:creationId xmlns:a16="http://schemas.microsoft.com/office/drawing/2014/main" id="{F18F8EAE-AC90-4BC4-9EAD-2F01B1FD04B2}"/>
              </a:ext>
            </a:extLst>
          </p:cNvPr>
          <p:cNvSpPr txBox="1"/>
          <p:nvPr/>
        </p:nvSpPr>
        <p:spPr>
          <a:xfrm>
            <a:off x="838200" y="3558208"/>
            <a:ext cx="29337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Also see </a:t>
            </a:r>
            <a:r>
              <a:rPr lang="en-GB" sz="2400" dirty="0" err="1"/>
              <a:t>Lakens’s</a:t>
            </a:r>
            <a:r>
              <a:rPr lang="en-GB" sz="2400" dirty="0"/>
              <a:t> ‘statistical inferences’ on Coursera </a:t>
            </a:r>
          </a:p>
        </p:txBody>
      </p:sp>
    </p:spTree>
    <p:extLst>
      <p:ext uri="{BB962C8B-B14F-4D97-AF65-F5344CB8AC3E}">
        <p14:creationId xmlns:p14="http://schemas.microsoft.com/office/powerpoint/2010/main" val="2711468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8342-58FB-4068-A1A7-B9F70A834B90}"/>
              </a:ext>
            </a:extLst>
          </p:cNvPr>
          <p:cNvSpPr>
            <a:spLocks noGrp="1"/>
          </p:cNvSpPr>
          <p:nvPr>
            <p:ph type="title"/>
          </p:nvPr>
        </p:nvSpPr>
        <p:spPr/>
        <p:txBody>
          <a:bodyPr/>
          <a:lstStyle/>
          <a:p>
            <a:r>
              <a:rPr lang="en-GB" dirty="0"/>
              <a:t>But my study isn’t just a simple two-mean or two-proportion comparison…</a:t>
            </a:r>
          </a:p>
        </p:txBody>
      </p:sp>
      <p:sp>
        <p:nvSpPr>
          <p:cNvPr id="3" name="Content Placeholder 2">
            <a:extLst>
              <a:ext uri="{FF2B5EF4-FFF2-40B4-BE49-F238E27FC236}">
                <a16:creationId xmlns:a16="http://schemas.microsoft.com/office/drawing/2014/main" id="{1E2E391E-C8AE-435E-A610-1EB73BB9BAC3}"/>
              </a:ext>
            </a:extLst>
          </p:cNvPr>
          <p:cNvSpPr>
            <a:spLocks noGrp="1"/>
          </p:cNvSpPr>
          <p:nvPr>
            <p:ph idx="1"/>
          </p:nvPr>
        </p:nvSpPr>
        <p:spPr/>
        <p:txBody>
          <a:bodyPr>
            <a:normAutofit fontScale="92500" lnSpcReduction="10000"/>
          </a:bodyPr>
          <a:lstStyle/>
          <a:p>
            <a:endParaRPr lang="en-GB" dirty="0"/>
          </a:p>
          <a:p>
            <a:r>
              <a:rPr lang="en-GB" dirty="0"/>
              <a:t>OK – but it’s possible we can:</a:t>
            </a:r>
          </a:p>
          <a:p>
            <a:endParaRPr lang="en-GB" dirty="0"/>
          </a:p>
          <a:p>
            <a:r>
              <a:rPr lang="en-GB" b="1" dirty="0"/>
              <a:t>Reframe the main hypothesis </a:t>
            </a:r>
            <a:r>
              <a:rPr lang="en-GB" dirty="0"/>
              <a:t>in this way, </a:t>
            </a:r>
          </a:p>
          <a:p>
            <a:r>
              <a:rPr lang="en-GB" dirty="0"/>
              <a:t>Find an </a:t>
            </a:r>
            <a:r>
              <a:rPr lang="en-GB" b="1" dirty="0"/>
              <a:t>analogous approach </a:t>
            </a:r>
            <a:r>
              <a:rPr lang="en-GB" dirty="0"/>
              <a:t>and package for your design </a:t>
            </a:r>
          </a:p>
          <a:p>
            <a:r>
              <a:rPr lang="en-GB" dirty="0"/>
              <a:t>Or apply a </a:t>
            </a:r>
            <a:r>
              <a:rPr lang="en-GB" b="1" dirty="0"/>
              <a:t>simulation</a:t>
            </a:r>
            <a:r>
              <a:rPr lang="en-GB" dirty="0"/>
              <a:t> to find the right number</a:t>
            </a:r>
          </a:p>
          <a:p>
            <a:endParaRPr lang="en-GB" dirty="0"/>
          </a:p>
          <a:p>
            <a:r>
              <a:rPr lang="en-GB" i="1" dirty="0"/>
              <a:t>But the logic is the same!</a:t>
            </a:r>
          </a:p>
          <a:p>
            <a:r>
              <a:rPr lang="en-GB" i="1" dirty="0"/>
              <a:t>Under reasonable assumptions, will I be able to estimate my effect with enough power/precision</a:t>
            </a:r>
          </a:p>
        </p:txBody>
      </p:sp>
    </p:spTree>
    <p:extLst>
      <p:ext uri="{BB962C8B-B14F-4D97-AF65-F5344CB8AC3E}">
        <p14:creationId xmlns:p14="http://schemas.microsoft.com/office/powerpoint/2010/main" val="681289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2D25-E60D-CCFE-4555-02E8556FFE97}"/>
              </a:ext>
            </a:extLst>
          </p:cNvPr>
          <p:cNvSpPr>
            <a:spLocks noGrp="1"/>
          </p:cNvSpPr>
          <p:nvPr>
            <p:ph type="title"/>
          </p:nvPr>
        </p:nvSpPr>
        <p:spPr/>
        <p:txBody>
          <a:bodyPr/>
          <a:lstStyle/>
          <a:p>
            <a:r>
              <a:rPr lang="en-GB" dirty="0"/>
              <a:t>Using common sample sizes from previous work</a:t>
            </a:r>
          </a:p>
        </p:txBody>
      </p:sp>
      <p:sp>
        <p:nvSpPr>
          <p:cNvPr id="3" name="Content Placeholder 2">
            <a:extLst>
              <a:ext uri="{FF2B5EF4-FFF2-40B4-BE49-F238E27FC236}">
                <a16:creationId xmlns:a16="http://schemas.microsoft.com/office/drawing/2014/main" id="{C11B6CD7-C91D-E198-B263-8FA92BC4703A}"/>
              </a:ext>
            </a:extLst>
          </p:cNvPr>
          <p:cNvSpPr>
            <a:spLocks noGrp="1"/>
          </p:cNvSpPr>
          <p:nvPr>
            <p:ph idx="1"/>
          </p:nvPr>
        </p:nvSpPr>
        <p:spPr/>
        <p:txBody>
          <a:bodyPr>
            <a:normAutofit/>
          </a:bodyPr>
          <a:lstStyle/>
          <a:p>
            <a:r>
              <a:rPr lang="en-GB" dirty="0"/>
              <a:t>OK if</a:t>
            </a:r>
          </a:p>
          <a:p>
            <a:pPr lvl="1"/>
            <a:r>
              <a:rPr lang="en-GB" dirty="0"/>
              <a:t>Sample size in previous work is properly considered</a:t>
            </a:r>
          </a:p>
          <a:p>
            <a:pPr lvl="2"/>
            <a:r>
              <a:rPr lang="en-GB" dirty="0"/>
              <a:t>Common in medical work, less common in bench or animal work</a:t>
            </a:r>
          </a:p>
          <a:p>
            <a:pPr lvl="1"/>
            <a:r>
              <a:rPr lang="en-GB" dirty="0"/>
              <a:t>Your outcome measures, goals and populations are similar</a:t>
            </a:r>
          </a:p>
          <a:p>
            <a:pPr lvl="1"/>
            <a:r>
              <a:rPr lang="en-GB" b="1" dirty="0"/>
              <a:t>Will still need careful justification</a:t>
            </a:r>
          </a:p>
          <a:p>
            <a:pPr lvl="1"/>
            <a:endParaRPr lang="en-GB" dirty="0"/>
          </a:p>
          <a:p>
            <a:r>
              <a:rPr lang="en-GB" dirty="0"/>
              <a:t>Not OK if</a:t>
            </a:r>
          </a:p>
          <a:p>
            <a:pPr lvl="1"/>
            <a:r>
              <a:rPr lang="en-GB" dirty="0"/>
              <a:t>Just comes from habit with no rationale</a:t>
            </a:r>
          </a:p>
          <a:p>
            <a:pPr lvl="1"/>
            <a:r>
              <a:rPr lang="en-GB" dirty="0"/>
              <a:t>In a field where sample sizes are usually too small</a:t>
            </a:r>
          </a:p>
          <a:p>
            <a:pPr lvl="1"/>
            <a:r>
              <a:rPr lang="en-GB" dirty="0"/>
              <a:t>Your outcomes are different, or your population is very different</a:t>
            </a:r>
          </a:p>
        </p:txBody>
      </p:sp>
    </p:spTree>
    <p:extLst>
      <p:ext uri="{BB962C8B-B14F-4D97-AF65-F5344CB8AC3E}">
        <p14:creationId xmlns:p14="http://schemas.microsoft.com/office/powerpoint/2010/main" val="13981447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18891E-F9AF-4216-948D-8364E5CC2B4E}"/>
              </a:ext>
            </a:extLst>
          </p:cNvPr>
          <p:cNvSpPr>
            <a:spLocks noGrp="1"/>
          </p:cNvSpPr>
          <p:nvPr>
            <p:ph type="ctrTitle"/>
          </p:nvPr>
        </p:nvSpPr>
        <p:spPr/>
        <p:txBody>
          <a:bodyPr>
            <a:normAutofit/>
          </a:bodyPr>
          <a:lstStyle/>
          <a:p>
            <a:br>
              <a:rPr lang="en-GB" dirty="0"/>
            </a:br>
            <a:r>
              <a:rPr lang="en-GB" dirty="0"/>
              <a:t>Where do I get my inputs?</a:t>
            </a:r>
          </a:p>
        </p:txBody>
      </p:sp>
      <p:sp>
        <p:nvSpPr>
          <p:cNvPr id="7" name="Subtitle 6">
            <a:extLst>
              <a:ext uri="{FF2B5EF4-FFF2-40B4-BE49-F238E27FC236}">
                <a16:creationId xmlns:a16="http://schemas.microsoft.com/office/drawing/2014/main" id="{58E6EA17-4A04-4A33-B28C-725BF2B92DA4}"/>
              </a:ext>
            </a:extLst>
          </p:cNvPr>
          <p:cNvSpPr>
            <a:spLocks noGrp="1"/>
          </p:cNvSpPr>
          <p:nvPr>
            <p:ph type="subTitle" idx="1"/>
          </p:nvPr>
        </p:nvSpPr>
        <p:spPr/>
        <p:txBody>
          <a:bodyPr>
            <a:normAutofit/>
          </a:bodyPr>
          <a:lstStyle/>
          <a:p>
            <a:endParaRPr lang="en-GB" sz="2800" dirty="0"/>
          </a:p>
        </p:txBody>
      </p:sp>
    </p:spTree>
    <p:extLst>
      <p:ext uri="{BB962C8B-B14F-4D97-AF65-F5344CB8AC3E}">
        <p14:creationId xmlns:p14="http://schemas.microsoft.com/office/powerpoint/2010/main" val="393208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0E60FDB-4369-4A24-8FA9-8E81D8495B73}"/>
              </a:ext>
            </a:extLst>
          </p:cNvPr>
          <p:cNvPicPr>
            <a:picLocks noGrp="1" noChangeAspect="1"/>
          </p:cNvPicPr>
          <p:nvPr>
            <p:ph idx="4294967295"/>
          </p:nvPr>
        </p:nvPicPr>
        <p:blipFill>
          <a:blip r:embed="rId2"/>
          <a:stretch>
            <a:fillRect/>
          </a:stretch>
        </p:blipFill>
        <p:spPr>
          <a:xfrm>
            <a:off x="2201931" y="1588053"/>
            <a:ext cx="8201025" cy="3311525"/>
          </a:xfrm>
          <a:prstGeom prst="rect">
            <a:avLst/>
          </a:prstGeom>
        </p:spPr>
      </p:pic>
    </p:spTree>
    <p:extLst>
      <p:ext uri="{BB962C8B-B14F-4D97-AF65-F5344CB8AC3E}">
        <p14:creationId xmlns:p14="http://schemas.microsoft.com/office/powerpoint/2010/main" val="406104557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928C-DB8F-48C0-AE05-34062F6D28E9}"/>
              </a:ext>
            </a:extLst>
          </p:cNvPr>
          <p:cNvSpPr>
            <a:spLocks noGrp="1"/>
          </p:cNvSpPr>
          <p:nvPr>
            <p:ph type="title"/>
          </p:nvPr>
        </p:nvSpPr>
        <p:spPr/>
        <p:txBody>
          <a:bodyPr/>
          <a:lstStyle/>
          <a:p>
            <a:r>
              <a:rPr lang="en-GB"/>
              <a:t>The elephant in the room</a:t>
            </a:r>
          </a:p>
        </p:txBody>
      </p:sp>
      <p:sp>
        <p:nvSpPr>
          <p:cNvPr id="3" name="Content Placeholder 2">
            <a:extLst>
              <a:ext uri="{FF2B5EF4-FFF2-40B4-BE49-F238E27FC236}">
                <a16:creationId xmlns:a16="http://schemas.microsoft.com/office/drawing/2014/main" id="{CCE8B52B-C0C7-44BA-8A46-16F645AABE98}"/>
              </a:ext>
            </a:extLst>
          </p:cNvPr>
          <p:cNvSpPr>
            <a:spLocks noGrp="1"/>
          </p:cNvSpPr>
          <p:nvPr>
            <p:ph idx="1"/>
          </p:nvPr>
        </p:nvSpPr>
        <p:spPr>
          <a:xfrm>
            <a:off x="838200" y="1825625"/>
            <a:ext cx="5186082" cy="4351338"/>
          </a:xfrm>
        </p:spPr>
        <p:txBody>
          <a:bodyPr>
            <a:normAutofit/>
          </a:bodyPr>
          <a:lstStyle/>
          <a:p>
            <a:pPr marL="0" indent="0">
              <a:buNone/>
            </a:pPr>
            <a:r>
              <a:rPr lang="en-GB" sz="3200" dirty="0"/>
              <a:t>All this depends on knowing stuff we don’t know</a:t>
            </a:r>
          </a:p>
          <a:p>
            <a:endParaRPr lang="en-GB" sz="3200" dirty="0"/>
          </a:p>
          <a:p>
            <a:pPr marL="0" indent="0">
              <a:buNone/>
            </a:pPr>
            <a:endParaRPr lang="en-GB" sz="3200" dirty="0"/>
          </a:p>
        </p:txBody>
      </p:sp>
      <p:pic>
        <p:nvPicPr>
          <p:cNvPr id="3074" name="Picture 2" descr="Illustration of an elephant : Free Stock Photo">
            <a:extLst>
              <a:ext uri="{FF2B5EF4-FFF2-40B4-BE49-F238E27FC236}">
                <a16:creationId xmlns:a16="http://schemas.microsoft.com/office/drawing/2014/main" id="{E90D132C-3EC3-4162-AAE8-1BD54A76A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720" y="1593964"/>
            <a:ext cx="3928628" cy="481466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9B73B1DD-923D-43B1-8090-EC5833810A15}"/>
              </a:ext>
            </a:extLst>
          </p:cNvPr>
          <p:cNvSpPr/>
          <p:nvPr/>
        </p:nvSpPr>
        <p:spPr>
          <a:xfrm>
            <a:off x="2681962" y="3593206"/>
            <a:ext cx="3341915" cy="2289503"/>
          </a:xfrm>
          <a:prstGeom prst="wedgeEllipseCallout">
            <a:avLst>
              <a:gd name="adj1" fmla="val 95779"/>
              <a:gd name="adj2" fmla="val -4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is the variance of your outcome measure going to be?</a:t>
            </a:r>
          </a:p>
        </p:txBody>
      </p:sp>
      <p:sp>
        <p:nvSpPr>
          <p:cNvPr id="6" name="Speech Bubble: Oval 5">
            <a:extLst>
              <a:ext uri="{FF2B5EF4-FFF2-40B4-BE49-F238E27FC236}">
                <a16:creationId xmlns:a16="http://schemas.microsoft.com/office/drawing/2014/main" id="{319EDC41-7E46-4A54-BF95-F8E932358DCE}"/>
              </a:ext>
            </a:extLst>
          </p:cNvPr>
          <p:cNvSpPr/>
          <p:nvPr/>
        </p:nvSpPr>
        <p:spPr>
          <a:xfrm>
            <a:off x="8658624" y="4525395"/>
            <a:ext cx="3341915" cy="1883229"/>
          </a:xfrm>
          <a:prstGeom prst="wedgeEllipseCallout">
            <a:avLst>
              <a:gd name="adj1" fmla="val -50148"/>
              <a:gd name="adj2" fmla="val -65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is the size of the effect you are trying to estimate?</a:t>
            </a:r>
          </a:p>
        </p:txBody>
      </p:sp>
    </p:spTree>
    <p:extLst>
      <p:ext uri="{BB962C8B-B14F-4D97-AF65-F5344CB8AC3E}">
        <p14:creationId xmlns:p14="http://schemas.microsoft.com/office/powerpoint/2010/main" val="1868705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0D481-B339-4C6E-B10C-F2A83F8FCB4C}"/>
              </a:ext>
            </a:extLst>
          </p:cNvPr>
          <p:cNvSpPr>
            <a:spLocks noGrp="1"/>
          </p:cNvSpPr>
          <p:nvPr>
            <p:ph type="title"/>
          </p:nvPr>
        </p:nvSpPr>
        <p:spPr>
          <a:xfrm>
            <a:off x="838200" y="79551"/>
            <a:ext cx="10515600" cy="1325563"/>
          </a:xfrm>
        </p:spPr>
        <p:txBody>
          <a:bodyPr/>
          <a:lstStyle/>
          <a:p>
            <a:r>
              <a:rPr lang="en-GB" dirty="0"/>
              <a:t>A hot take</a:t>
            </a:r>
          </a:p>
        </p:txBody>
      </p:sp>
      <p:pic>
        <p:nvPicPr>
          <p:cNvPr id="4" name="Picture 3">
            <a:extLst>
              <a:ext uri="{FF2B5EF4-FFF2-40B4-BE49-F238E27FC236}">
                <a16:creationId xmlns:a16="http://schemas.microsoft.com/office/drawing/2014/main" id="{A41982C2-EF0B-4EBF-82D0-BF96E789B21B}"/>
              </a:ext>
            </a:extLst>
          </p:cNvPr>
          <p:cNvPicPr>
            <a:picLocks noChangeAspect="1"/>
          </p:cNvPicPr>
          <p:nvPr/>
        </p:nvPicPr>
        <p:blipFill rotWithShape="1">
          <a:blip r:embed="rId2"/>
          <a:srcRect b="24933"/>
          <a:stretch/>
        </p:blipFill>
        <p:spPr>
          <a:xfrm>
            <a:off x="162554" y="1405114"/>
            <a:ext cx="5726190" cy="5148086"/>
          </a:xfrm>
          <a:prstGeom prst="rect">
            <a:avLst/>
          </a:prstGeom>
        </p:spPr>
      </p:pic>
      <p:sp>
        <p:nvSpPr>
          <p:cNvPr id="6" name="Content Placeholder 5">
            <a:extLst>
              <a:ext uri="{FF2B5EF4-FFF2-40B4-BE49-F238E27FC236}">
                <a16:creationId xmlns:a16="http://schemas.microsoft.com/office/drawing/2014/main" id="{35FB57F2-2FE3-4989-98ED-CF9C2D9BA77F}"/>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F984611F-EEFB-4F47-B960-03723B530643}"/>
              </a:ext>
            </a:extLst>
          </p:cNvPr>
          <p:cNvPicPr>
            <a:picLocks noChangeAspect="1"/>
          </p:cNvPicPr>
          <p:nvPr/>
        </p:nvPicPr>
        <p:blipFill>
          <a:blip r:embed="rId3"/>
          <a:stretch>
            <a:fillRect/>
          </a:stretch>
        </p:blipFill>
        <p:spPr>
          <a:xfrm>
            <a:off x="6201657" y="325261"/>
            <a:ext cx="5791917" cy="4351338"/>
          </a:xfrm>
          <a:prstGeom prst="rect">
            <a:avLst/>
          </a:prstGeom>
        </p:spPr>
      </p:pic>
      <p:pic>
        <p:nvPicPr>
          <p:cNvPr id="8" name="Picture 7">
            <a:extLst>
              <a:ext uri="{FF2B5EF4-FFF2-40B4-BE49-F238E27FC236}">
                <a16:creationId xmlns:a16="http://schemas.microsoft.com/office/drawing/2014/main" id="{BC9A6AB5-87D8-43E8-A109-3139D8A0C229}"/>
              </a:ext>
            </a:extLst>
          </p:cNvPr>
          <p:cNvPicPr>
            <a:picLocks noChangeAspect="1"/>
          </p:cNvPicPr>
          <p:nvPr/>
        </p:nvPicPr>
        <p:blipFill rotWithShape="1">
          <a:blip r:embed="rId4"/>
          <a:srcRect b="6472"/>
          <a:stretch/>
        </p:blipFill>
        <p:spPr>
          <a:xfrm>
            <a:off x="2787331" y="4038600"/>
            <a:ext cx="8566469" cy="2138363"/>
          </a:xfrm>
          <a:prstGeom prst="rect">
            <a:avLst/>
          </a:prstGeom>
          <a:ln w="76200">
            <a:solidFill>
              <a:schemeClr val="bg2"/>
            </a:solidFill>
          </a:ln>
        </p:spPr>
      </p:pic>
    </p:spTree>
    <p:extLst>
      <p:ext uri="{BB962C8B-B14F-4D97-AF65-F5344CB8AC3E}">
        <p14:creationId xmlns:p14="http://schemas.microsoft.com/office/powerpoint/2010/main" val="125153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441F-9A44-4136-9106-2C219C5FB709}"/>
              </a:ext>
            </a:extLst>
          </p:cNvPr>
          <p:cNvSpPr>
            <a:spLocks noGrp="1"/>
          </p:cNvSpPr>
          <p:nvPr>
            <p:ph type="title"/>
          </p:nvPr>
        </p:nvSpPr>
        <p:spPr/>
        <p:txBody>
          <a:bodyPr/>
          <a:lstStyle/>
          <a:p>
            <a:r>
              <a:rPr lang="en-GB" dirty="0"/>
              <a:t>Two main things we need to know</a:t>
            </a:r>
          </a:p>
        </p:txBody>
      </p:sp>
      <p:sp>
        <p:nvSpPr>
          <p:cNvPr id="4" name="Text Placeholder 3">
            <a:extLst>
              <a:ext uri="{FF2B5EF4-FFF2-40B4-BE49-F238E27FC236}">
                <a16:creationId xmlns:a16="http://schemas.microsoft.com/office/drawing/2014/main" id="{BDFE1374-393E-4A3C-ABF6-F092C669BE13}"/>
              </a:ext>
            </a:extLst>
          </p:cNvPr>
          <p:cNvSpPr>
            <a:spLocks noGrp="1"/>
          </p:cNvSpPr>
          <p:nvPr>
            <p:ph type="body" idx="1"/>
          </p:nvPr>
        </p:nvSpPr>
        <p:spPr>
          <a:xfrm>
            <a:off x="839788" y="1681163"/>
            <a:ext cx="5157787" cy="531095"/>
          </a:xfrm>
        </p:spPr>
        <p:txBody>
          <a:bodyPr/>
          <a:lstStyle/>
          <a:p>
            <a:r>
              <a:rPr lang="en-GB" u="sng" dirty="0"/>
              <a:t>How much noise (variance)</a:t>
            </a:r>
          </a:p>
        </p:txBody>
      </p:sp>
      <p:sp>
        <p:nvSpPr>
          <p:cNvPr id="3" name="Content Placeholder 2">
            <a:extLst>
              <a:ext uri="{FF2B5EF4-FFF2-40B4-BE49-F238E27FC236}">
                <a16:creationId xmlns:a16="http://schemas.microsoft.com/office/drawing/2014/main" id="{B2A33C50-9B49-4924-B712-6A42AD674198}"/>
              </a:ext>
            </a:extLst>
          </p:cNvPr>
          <p:cNvSpPr>
            <a:spLocks noGrp="1"/>
          </p:cNvSpPr>
          <p:nvPr>
            <p:ph sz="half" idx="2"/>
          </p:nvPr>
        </p:nvSpPr>
        <p:spPr/>
        <p:txBody>
          <a:bodyPr>
            <a:normAutofit lnSpcReduction="10000"/>
          </a:bodyPr>
          <a:lstStyle/>
          <a:p>
            <a:r>
              <a:rPr lang="en-GB" dirty="0"/>
              <a:t>Standard deviation of outcome measure</a:t>
            </a:r>
          </a:p>
          <a:p>
            <a:r>
              <a:rPr lang="en-GB" dirty="0"/>
              <a:t>SD of change scores (paired)</a:t>
            </a:r>
          </a:p>
          <a:p>
            <a:r>
              <a:rPr lang="en-GB" dirty="0"/>
              <a:t>SD of outcome (unpaired)</a:t>
            </a:r>
          </a:p>
          <a:p>
            <a:r>
              <a:rPr lang="en-GB" dirty="0"/>
              <a:t>ICC or error structure</a:t>
            </a:r>
          </a:p>
          <a:p>
            <a:endParaRPr lang="en-GB" dirty="0"/>
          </a:p>
          <a:p>
            <a:r>
              <a:rPr lang="en-GB" b="1" dirty="0"/>
              <a:t>Typically from prior data </a:t>
            </a:r>
            <a:br>
              <a:rPr lang="en-GB" b="1" dirty="0"/>
            </a:br>
            <a:r>
              <a:rPr lang="en-GB" b="1" dirty="0"/>
              <a:t>(yours or others)</a:t>
            </a:r>
          </a:p>
        </p:txBody>
      </p:sp>
      <p:sp>
        <p:nvSpPr>
          <p:cNvPr id="5" name="Text Placeholder 4">
            <a:extLst>
              <a:ext uri="{FF2B5EF4-FFF2-40B4-BE49-F238E27FC236}">
                <a16:creationId xmlns:a16="http://schemas.microsoft.com/office/drawing/2014/main" id="{6710E039-9110-4DB9-8ABD-4364B7106BF5}"/>
              </a:ext>
            </a:extLst>
          </p:cNvPr>
          <p:cNvSpPr>
            <a:spLocks noGrp="1"/>
          </p:cNvSpPr>
          <p:nvPr>
            <p:ph type="body" sz="quarter" idx="3"/>
          </p:nvPr>
        </p:nvSpPr>
        <p:spPr>
          <a:xfrm>
            <a:off x="6169024" y="1539517"/>
            <a:ext cx="5183188" cy="823912"/>
          </a:xfrm>
        </p:spPr>
        <p:txBody>
          <a:bodyPr/>
          <a:lstStyle/>
          <a:p>
            <a:r>
              <a:rPr lang="en-GB" u="sng" dirty="0"/>
              <a:t>What size effect do we want to be able to detect.</a:t>
            </a:r>
          </a:p>
        </p:txBody>
      </p:sp>
      <p:sp>
        <p:nvSpPr>
          <p:cNvPr id="6" name="Content Placeholder 5">
            <a:extLst>
              <a:ext uri="{FF2B5EF4-FFF2-40B4-BE49-F238E27FC236}">
                <a16:creationId xmlns:a16="http://schemas.microsoft.com/office/drawing/2014/main" id="{882BF036-11F4-445D-BDAB-42FA3AFD6C20}"/>
              </a:ext>
            </a:extLst>
          </p:cNvPr>
          <p:cNvSpPr>
            <a:spLocks noGrp="1"/>
          </p:cNvSpPr>
          <p:nvPr>
            <p:ph sz="quarter" idx="4"/>
          </p:nvPr>
        </p:nvSpPr>
        <p:spPr/>
        <p:txBody>
          <a:bodyPr>
            <a:normAutofit lnSpcReduction="10000"/>
          </a:bodyPr>
          <a:lstStyle/>
          <a:p>
            <a:r>
              <a:rPr lang="en-GB" dirty="0"/>
              <a:t>Minimum important difference</a:t>
            </a:r>
          </a:p>
          <a:p>
            <a:r>
              <a:rPr lang="en-GB" dirty="0"/>
              <a:t>Plausible effect size</a:t>
            </a:r>
          </a:p>
          <a:p>
            <a:endParaRPr lang="en-GB" dirty="0"/>
          </a:p>
          <a:p>
            <a:r>
              <a:rPr lang="en-GB" b="1" dirty="0"/>
              <a:t>Typically from theory / business case / decision</a:t>
            </a:r>
          </a:p>
          <a:p>
            <a:r>
              <a:rPr lang="en-GB" b="1" dirty="0"/>
              <a:t>May come from prior work</a:t>
            </a:r>
          </a:p>
          <a:p>
            <a:endParaRPr lang="en-GB" b="1" dirty="0"/>
          </a:p>
          <a:p>
            <a:r>
              <a:rPr lang="en-GB" b="1" dirty="0"/>
              <a:t>I can’t tell you this!!</a:t>
            </a:r>
          </a:p>
        </p:txBody>
      </p:sp>
    </p:spTree>
    <p:extLst>
      <p:ext uri="{BB962C8B-B14F-4D97-AF65-F5344CB8AC3E}">
        <p14:creationId xmlns:p14="http://schemas.microsoft.com/office/powerpoint/2010/main" val="1780684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C44E-E891-424E-B7F2-CEE9354525B8}"/>
              </a:ext>
            </a:extLst>
          </p:cNvPr>
          <p:cNvSpPr>
            <a:spLocks noGrp="1"/>
          </p:cNvSpPr>
          <p:nvPr>
            <p:ph type="title"/>
          </p:nvPr>
        </p:nvSpPr>
        <p:spPr/>
        <p:txBody>
          <a:bodyPr/>
          <a:lstStyle/>
          <a:p>
            <a:r>
              <a:rPr lang="en-GB" dirty="0"/>
              <a:t>Getting variances</a:t>
            </a:r>
          </a:p>
        </p:txBody>
      </p:sp>
      <p:sp>
        <p:nvSpPr>
          <p:cNvPr id="3" name="Content Placeholder 2">
            <a:extLst>
              <a:ext uri="{FF2B5EF4-FFF2-40B4-BE49-F238E27FC236}">
                <a16:creationId xmlns:a16="http://schemas.microsoft.com/office/drawing/2014/main" id="{4E9603B3-19E8-4A3C-ABB6-0B85FACB4D39}"/>
              </a:ext>
            </a:extLst>
          </p:cNvPr>
          <p:cNvSpPr>
            <a:spLocks noGrp="1"/>
          </p:cNvSpPr>
          <p:nvPr>
            <p:ph idx="1"/>
          </p:nvPr>
        </p:nvSpPr>
        <p:spPr/>
        <p:txBody>
          <a:bodyPr/>
          <a:lstStyle/>
          <a:p>
            <a:r>
              <a:rPr lang="en-GB" dirty="0"/>
              <a:t>To find the power curve for comparison of means, or to estimate the precision of a mean estimate we need to know the variances of our outcome measures.</a:t>
            </a:r>
          </a:p>
          <a:p>
            <a:endParaRPr lang="en-GB" dirty="0"/>
          </a:p>
          <a:p>
            <a:r>
              <a:rPr lang="en-GB" dirty="0">
                <a:latin typeface="MV Boli" panose="02000500030200090000" pitchFamily="2" charset="0"/>
                <a:cs typeface="MV Boli" panose="02000500030200090000" pitchFamily="2" charset="0"/>
              </a:rPr>
              <a:t>Standard deviations = ??</a:t>
            </a:r>
          </a:p>
          <a:p>
            <a:endParaRPr lang="en-GB" dirty="0">
              <a:latin typeface="MV Boli" panose="02000500030200090000" pitchFamily="2" charset="0"/>
              <a:cs typeface="MV Boli" panose="02000500030200090000" pitchFamily="2" charset="0"/>
            </a:endParaRPr>
          </a:p>
          <a:p>
            <a:r>
              <a:rPr lang="en-GB" dirty="0">
                <a:latin typeface="MV Boli" panose="02000500030200090000" pitchFamily="2" charset="0"/>
                <a:cs typeface="MV Boli" panose="02000500030200090000" pitchFamily="2" charset="0"/>
              </a:rPr>
              <a:t>Within / between clusters (</a:t>
            </a:r>
            <a:r>
              <a:rPr lang="en-GB" dirty="0" err="1">
                <a:latin typeface="MV Boli" panose="02000500030200090000" pitchFamily="2" charset="0"/>
                <a:cs typeface="MV Boli" panose="02000500030200090000" pitchFamily="2" charset="0"/>
              </a:rPr>
              <a:t>eg</a:t>
            </a:r>
            <a:r>
              <a:rPr lang="en-GB" dirty="0">
                <a:latin typeface="MV Boli" panose="02000500030200090000" pitchFamily="2" charset="0"/>
                <a:cs typeface="MV Boli" panose="02000500030200090000" pitchFamily="2" charset="0"/>
              </a:rPr>
              <a:t> cages/blocks)??</a:t>
            </a:r>
          </a:p>
          <a:p>
            <a:r>
              <a:rPr lang="en-GB" dirty="0">
                <a:latin typeface="MV Boli" panose="02000500030200090000" pitchFamily="2" charset="0"/>
                <a:cs typeface="MV Boli" panose="02000500030200090000" pitchFamily="2" charset="0"/>
              </a:rPr>
              <a:t>For longitudinal study: Pre-post correlation = ??</a:t>
            </a:r>
          </a:p>
        </p:txBody>
      </p:sp>
    </p:spTree>
    <p:extLst>
      <p:ext uri="{BB962C8B-B14F-4D97-AF65-F5344CB8AC3E}">
        <p14:creationId xmlns:p14="http://schemas.microsoft.com/office/powerpoint/2010/main" val="36848529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78B7-D75C-4786-8A79-FB750B469ACA}"/>
              </a:ext>
            </a:extLst>
          </p:cNvPr>
          <p:cNvSpPr>
            <a:spLocks noGrp="1"/>
          </p:cNvSpPr>
          <p:nvPr>
            <p:ph type="title"/>
          </p:nvPr>
        </p:nvSpPr>
        <p:spPr/>
        <p:txBody>
          <a:bodyPr/>
          <a:lstStyle/>
          <a:p>
            <a:r>
              <a:rPr lang="en-GB" dirty="0"/>
              <a:t>Extracting variances from biology papers</a:t>
            </a:r>
          </a:p>
        </p:txBody>
      </p:sp>
      <p:pic>
        <p:nvPicPr>
          <p:cNvPr id="9" name="Picture 8">
            <a:extLst>
              <a:ext uri="{FF2B5EF4-FFF2-40B4-BE49-F238E27FC236}">
                <a16:creationId xmlns:a16="http://schemas.microsoft.com/office/drawing/2014/main" id="{B47EC1FA-FD90-4E1D-B38C-E7F1F6B4936A}"/>
              </a:ext>
            </a:extLst>
          </p:cNvPr>
          <p:cNvPicPr>
            <a:picLocks noChangeAspect="1"/>
          </p:cNvPicPr>
          <p:nvPr/>
        </p:nvPicPr>
        <p:blipFill>
          <a:blip r:embed="rId2"/>
          <a:stretch>
            <a:fillRect/>
          </a:stretch>
        </p:blipFill>
        <p:spPr>
          <a:xfrm>
            <a:off x="1536700" y="1512390"/>
            <a:ext cx="5920364" cy="4240710"/>
          </a:xfrm>
          <a:prstGeom prst="rect">
            <a:avLst/>
          </a:prstGeom>
        </p:spPr>
      </p:pic>
      <p:pic>
        <p:nvPicPr>
          <p:cNvPr id="5" name="Picture 4">
            <a:extLst>
              <a:ext uri="{FF2B5EF4-FFF2-40B4-BE49-F238E27FC236}">
                <a16:creationId xmlns:a16="http://schemas.microsoft.com/office/drawing/2014/main" id="{4C418722-50E2-4ED1-A8FA-BBBCB3798B93}"/>
              </a:ext>
            </a:extLst>
          </p:cNvPr>
          <p:cNvPicPr>
            <a:picLocks noChangeAspect="1"/>
          </p:cNvPicPr>
          <p:nvPr/>
        </p:nvPicPr>
        <p:blipFill>
          <a:blip r:embed="rId3"/>
          <a:stretch>
            <a:fillRect/>
          </a:stretch>
        </p:blipFill>
        <p:spPr>
          <a:xfrm>
            <a:off x="927101" y="1388068"/>
            <a:ext cx="8394700" cy="4636327"/>
          </a:xfrm>
          <a:prstGeom prst="rect">
            <a:avLst/>
          </a:prstGeom>
        </p:spPr>
      </p:pic>
    </p:spTree>
    <p:extLst>
      <p:ext uri="{BB962C8B-B14F-4D97-AF65-F5344CB8AC3E}">
        <p14:creationId xmlns:p14="http://schemas.microsoft.com/office/powerpoint/2010/main" val="184860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EAEA-2C9C-461A-B26D-D0909F8F9185}"/>
              </a:ext>
            </a:extLst>
          </p:cNvPr>
          <p:cNvSpPr>
            <a:spLocks noGrp="1"/>
          </p:cNvSpPr>
          <p:nvPr>
            <p:ph type="title"/>
          </p:nvPr>
        </p:nvSpPr>
        <p:spPr/>
        <p:txBody>
          <a:bodyPr/>
          <a:lstStyle/>
          <a:p>
            <a:pPr algn="ctr"/>
            <a:r>
              <a:rPr lang="en-GB" dirty="0"/>
              <a:t>Where does variance data come from?</a:t>
            </a:r>
          </a:p>
        </p:txBody>
      </p:sp>
      <p:graphicFrame>
        <p:nvGraphicFramePr>
          <p:cNvPr id="4" name="Content Placeholder 3">
            <a:extLst>
              <a:ext uri="{FF2B5EF4-FFF2-40B4-BE49-F238E27FC236}">
                <a16:creationId xmlns:a16="http://schemas.microsoft.com/office/drawing/2014/main" id="{8F7673AF-4C4D-4AD0-AFFC-29957C4237AB}"/>
              </a:ext>
            </a:extLst>
          </p:cNvPr>
          <p:cNvGraphicFramePr>
            <a:graphicFrameLocks noGrp="1"/>
          </p:cNvGraphicFramePr>
          <p:nvPr>
            <p:ph idx="1"/>
            <p:extLst>
              <p:ext uri="{D42A27DB-BD31-4B8C-83A1-F6EECF244321}">
                <p14:modId xmlns:p14="http://schemas.microsoft.com/office/powerpoint/2010/main" val="3763589816"/>
              </p:ext>
            </p:extLst>
          </p:nvPr>
        </p:nvGraphicFramePr>
        <p:xfrm>
          <a:off x="838200" y="1616364"/>
          <a:ext cx="10515600" cy="456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021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3C8F-43D0-43B8-9020-29FA9DF21753}"/>
              </a:ext>
            </a:extLst>
          </p:cNvPr>
          <p:cNvSpPr>
            <a:spLocks noGrp="1"/>
          </p:cNvSpPr>
          <p:nvPr>
            <p:ph type="title"/>
          </p:nvPr>
        </p:nvSpPr>
        <p:spPr/>
        <p:txBody>
          <a:bodyPr/>
          <a:lstStyle/>
          <a:p>
            <a:r>
              <a:rPr lang="en-GB" dirty="0" err="1"/>
              <a:t>Eg</a:t>
            </a:r>
            <a:r>
              <a:rPr lang="en-GB" dirty="0"/>
              <a:t> – Dietary fibre intake study</a:t>
            </a:r>
          </a:p>
        </p:txBody>
      </p:sp>
      <p:sp>
        <p:nvSpPr>
          <p:cNvPr id="3" name="Content Placeholder 2">
            <a:extLst>
              <a:ext uri="{FF2B5EF4-FFF2-40B4-BE49-F238E27FC236}">
                <a16:creationId xmlns:a16="http://schemas.microsoft.com/office/drawing/2014/main" id="{146E892E-4A34-4400-8211-AC2202B51285}"/>
              </a:ext>
            </a:extLst>
          </p:cNvPr>
          <p:cNvSpPr>
            <a:spLocks noGrp="1"/>
          </p:cNvSpPr>
          <p:nvPr>
            <p:ph idx="1"/>
          </p:nvPr>
        </p:nvSpPr>
        <p:spPr>
          <a:xfrm>
            <a:off x="838200" y="1825625"/>
            <a:ext cx="10770704" cy="4351338"/>
          </a:xfrm>
        </p:spPr>
        <p:txBody>
          <a:bodyPr>
            <a:normAutofit fontScale="77500" lnSpcReduction="20000"/>
          </a:bodyPr>
          <a:lstStyle/>
          <a:p>
            <a:pPr marL="0" indent="0">
              <a:buNone/>
            </a:pPr>
            <a:r>
              <a:rPr lang="en-GB" dirty="0"/>
              <a:t>Designing an intervention to promote fibre intake.</a:t>
            </a:r>
          </a:p>
          <a:p>
            <a:pPr marL="0" indent="0">
              <a:buNone/>
            </a:pPr>
            <a:endParaRPr lang="en-GB" dirty="0"/>
          </a:p>
          <a:p>
            <a:pPr marL="0" indent="0">
              <a:buNone/>
            </a:pPr>
            <a:r>
              <a:rPr lang="en-GB" dirty="0"/>
              <a:t>Two sources of prior data on likely variance of </a:t>
            </a:r>
            <a:r>
              <a:rPr lang="en-GB" i="1" dirty="0"/>
              <a:t>within patient </a:t>
            </a:r>
            <a:r>
              <a:rPr lang="en-GB" dirty="0"/>
              <a:t>pre vs post difference:</a:t>
            </a:r>
          </a:p>
          <a:p>
            <a:pPr marL="0" indent="0">
              <a:buNone/>
            </a:pPr>
            <a:endParaRPr lang="en-GB" dirty="0"/>
          </a:p>
          <a:p>
            <a:pPr marL="0" indent="0">
              <a:buNone/>
            </a:pPr>
            <a:r>
              <a:rPr lang="en-GB" b="1" dirty="0"/>
              <a:t>Two prior studies: </a:t>
            </a:r>
            <a:r>
              <a:rPr lang="en-GB" sz="2600" dirty="0"/>
              <a:t>(</a:t>
            </a:r>
            <a:r>
              <a:rPr lang="en-GB" sz="2600" b="1" dirty="0"/>
              <a:t>similar interventions and populations </a:t>
            </a:r>
            <a:r>
              <a:rPr lang="en-GB" sz="2600" dirty="0"/>
              <a:t>but different tool for measurement)</a:t>
            </a:r>
          </a:p>
          <a:p>
            <a:pPr marL="0" indent="0">
              <a:buNone/>
            </a:pPr>
            <a:r>
              <a:rPr lang="en-GB" dirty="0"/>
              <a:t>	– can calculate from reported </a:t>
            </a:r>
            <a:r>
              <a:rPr lang="en-GB" dirty="0" err="1"/>
              <a:t>s.e.</a:t>
            </a:r>
            <a:r>
              <a:rPr lang="en-GB" dirty="0"/>
              <a:t> that </a:t>
            </a:r>
            <a:r>
              <a:rPr lang="en-GB" dirty="0" err="1"/>
              <a:t>s.d.</a:t>
            </a:r>
            <a:r>
              <a:rPr lang="en-GB" dirty="0"/>
              <a:t> = </a:t>
            </a:r>
            <a:r>
              <a:rPr lang="en-GB" b="1" dirty="0"/>
              <a:t>10g/day</a:t>
            </a:r>
            <a:r>
              <a:rPr lang="en-GB" dirty="0"/>
              <a:t>, </a:t>
            </a:r>
            <a:r>
              <a:rPr lang="en-GB" b="1" dirty="0"/>
              <a:t>7g/day</a:t>
            </a:r>
          </a:p>
          <a:p>
            <a:pPr marL="0" indent="0">
              <a:buNone/>
            </a:pPr>
            <a:r>
              <a:rPr lang="en-GB" b="1" dirty="0"/>
              <a:t>National survey data:</a:t>
            </a:r>
            <a:r>
              <a:rPr lang="en-GB" sz="2600" dirty="0"/>
              <a:t> (</a:t>
            </a:r>
            <a:r>
              <a:rPr lang="en-GB" sz="2600" b="1" dirty="0"/>
              <a:t>same tool</a:t>
            </a:r>
            <a:r>
              <a:rPr lang="en-GB" sz="2600" dirty="0"/>
              <a:t>, different setting)</a:t>
            </a:r>
            <a:endParaRPr lang="en-GB" dirty="0"/>
          </a:p>
          <a:p>
            <a:pPr marL="0" indent="0">
              <a:buNone/>
            </a:pPr>
            <a:r>
              <a:rPr lang="en-GB" dirty="0"/>
              <a:t>	– can directly calculate that measure has </a:t>
            </a:r>
            <a:r>
              <a:rPr lang="en-GB" dirty="0" err="1"/>
              <a:t>s.d.</a:t>
            </a:r>
            <a:r>
              <a:rPr lang="en-GB" dirty="0"/>
              <a:t> of </a:t>
            </a:r>
            <a:r>
              <a:rPr lang="en-GB" b="1" dirty="0"/>
              <a:t>5g/day</a:t>
            </a:r>
          </a:p>
          <a:p>
            <a:pPr marL="0" indent="0">
              <a:buNone/>
            </a:pPr>
            <a:endParaRPr lang="en-GB" dirty="0"/>
          </a:p>
          <a:p>
            <a:pPr marL="0" indent="0">
              <a:buNone/>
            </a:pPr>
            <a:r>
              <a:rPr lang="en-GB" sz="2600" dirty="0">
                <a:latin typeface="MV Boli" panose="02000500030200090000" pitchFamily="2" charset="0"/>
                <a:cs typeface="MV Boli" panose="02000500030200090000" pitchFamily="2" charset="0"/>
              </a:rPr>
              <a:t>So supplied power and sample sizes for:</a:t>
            </a:r>
          </a:p>
          <a:p>
            <a:pPr marL="0" indent="0">
              <a:buNone/>
            </a:pPr>
            <a:br>
              <a:rPr lang="en-GB" sz="2600" dirty="0">
                <a:latin typeface="MV Boli" panose="02000500030200090000" pitchFamily="2" charset="0"/>
                <a:cs typeface="MV Boli" panose="02000500030200090000" pitchFamily="2" charset="0"/>
              </a:rPr>
            </a:br>
            <a:r>
              <a:rPr lang="en-GB" sz="2600" dirty="0">
                <a:latin typeface="MV Boli" panose="02000500030200090000" pitchFamily="2" charset="0"/>
                <a:cs typeface="MV Boli" panose="02000500030200090000" pitchFamily="2" charset="0"/>
              </a:rPr>
              <a:t>	 </a:t>
            </a:r>
            <a:r>
              <a:rPr lang="en-GB" sz="2600" dirty="0" err="1">
                <a:latin typeface="MV Boli" panose="02000500030200090000" pitchFamily="2" charset="0"/>
                <a:cs typeface="MV Boli" panose="02000500030200090000" pitchFamily="2" charset="0"/>
              </a:rPr>
              <a:t>sd</a:t>
            </a:r>
            <a:r>
              <a:rPr lang="en-GB" sz="2600" dirty="0">
                <a:latin typeface="MV Boli" panose="02000500030200090000" pitchFamily="2" charset="0"/>
                <a:cs typeface="MV Boli" panose="02000500030200090000" pitchFamily="2" charset="0"/>
              </a:rPr>
              <a:t>=5g (best case), </a:t>
            </a:r>
            <a:r>
              <a:rPr lang="en-GB" sz="2600" dirty="0" err="1">
                <a:latin typeface="MV Boli" panose="02000500030200090000" pitchFamily="2" charset="0"/>
                <a:cs typeface="MV Boli" panose="02000500030200090000" pitchFamily="2" charset="0"/>
              </a:rPr>
              <a:t>sd</a:t>
            </a:r>
            <a:r>
              <a:rPr lang="en-GB" sz="2600" dirty="0">
                <a:latin typeface="MV Boli" panose="02000500030200090000" pitchFamily="2" charset="0"/>
                <a:cs typeface="MV Boli" panose="02000500030200090000" pitchFamily="2" charset="0"/>
              </a:rPr>
              <a:t>=7g (likely), </a:t>
            </a:r>
            <a:r>
              <a:rPr lang="en-GB" sz="2600" dirty="0" err="1">
                <a:latin typeface="MV Boli" panose="02000500030200090000" pitchFamily="2" charset="0"/>
                <a:cs typeface="MV Boli" panose="02000500030200090000" pitchFamily="2" charset="0"/>
              </a:rPr>
              <a:t>sd</a:t>
            </a:r>
            <a:r>
              <a:rPr lang="en-GB" sz="2600" dirty="0">
                <a:latin typeface="MV Boli" panose="02000500030200090000" pitchFamily="2" charset="0"/>
                <a:cs typeface="MV Boli" panose="02000500030200090000" pitchFamily="2" charset="0"/>
              </a:rPr>
              <a:t>=10g (worst case)</a:t>
            </a:r>
          </a:p>
        </p:txBody>
      </p:sp>
    </p:spTree>
    <p:extLst>
      <p:ext uri="{BB962C8B-B14F-4D97-AF65-F5344CB8AC3E}">
        <p14:creationId xmlns:p14="http://schemas.microsoft.com/office/powerpoint/2010/main" val="7469201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4D1F-0E2A-3E67-696A-BEE020EF9425}"/>
              </a:ext>
            </a:extLst>
          </p:cNvPr>
          <p:cNvSpPr>
            <a:spLocks noGrp="1"/>
          </p:cNvSpPr>
          <p:nvPr>
            <p:ph type="title"/>
          </p:nvPr>
        </p:nvSpPr>
        <p:spPr/>
        <p:txBody>
          <a:bodyPr/>
          <a:lstStyle/>
          <a:p>
            <a:r>
              <a:rPr lang="en-GB" dirty="0"/>
              <a:t>Your own research questions</a:t>
            </a:r>
          </a:p>
        </p:txBody>
      </p:sp>
      <p:sp>
        <p:nvSpPr>
          <p:cNvPr id="3" name="Content Placeholder 2">
            <a:extLst>
              <a:ext uri="{FF2B5EF4-FFF2-40B4-BE49-F238E27FC236}">
                <a16:creationId xmlns:a16="http://schemas.microsoft.com/office/drawing/2014/main" id="{A3943047-EC00-F8C1-17E7-5020659E4AD5}"/>
              </a:ext>
            </a:extLst>
          </p:cNvPr>
          <p:cNvSpPr>
            <a:spLocks noGrp="1"/>
          </p:cNvSpPr>
          <p:nvPr>
            <p:ph idx="1"/>
          </p:nvPr>
        </p:nvSpPr>
        <p:spPr/>
        <p:txBody>
          <a:bodyPr/>
          <a:lstStyle/>
          <a:p>
            <a:endParaRPr lang="en-GB" dirty="0"/>
          </a:p>
          <a:p>
            <a:r>
              <a:rPr lang="en-GB" dirty="0"/>
              <a:t>What is a study you are planning?</a:t>
            </a:r>
          </a:p>
          <a:p>
            <a:endParaRPr lang="en-GB" dirty="0"/>
          </a:p>
          <a:p>
            <a:r>
              <a:rPr lang="en-GB" dirty="0"/>
              <a:t>What is the outcome?</a:t>
            </a:r>
          </a:p>
          <a:p>
            <a:endParaRPr lang="en-GB" dirty="0"/>
          </a:p>
          <a:p>
            <a:r>
              <a:rPr lang="en-GB" dirty="0"/>
              <a:t>Where might your prior data on the variance come from?</a:t>
            </a:r>
          </a:p>
        </p:txBody>
      </p:sp>
    </p:spTree>
    <p:extLst>
      <p:ext uri="{BB962C8B-B14F-4D97-AF65-F5344CB8AC3E}">
        <p14:creationId xmlns:p14="http://schemas.microsoft.com/office/powerpoint/2010/main" val="3317758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95B4-1375-46ED-8584-1DCD4AE59BC8}"/>
              </a:ext>
            </a:extLst>
          </p:cNvPr>
          <p:cNvSpPr>
            <a:spLocks noGrp="1"/>
          </p:cNvSpPr>
          <p:nvPr>
            <p:ph type="title"/>
          </p:nvPr>
        </p:nvSpPr>
        <p:spPr/>
        <p:txBody>
          <a:bodyPr/>
          <a:lstStyle/>
          <a:p>
            <a:r>
              <a:rPr lang="en-GB" dirty="0"/>
              <a:t>What effect size to focus on?</a:t>
            </a:r>
          </a:p>
        </p:txBody>
      </p:sp>
      <p:sp>
        <p:nvSpPr>
          <p:cNvPr id="3" name="Content Placeholder 2">
            <a:extLst>
              <a:ext uri="{FF2B5EF4-FFF2-40B4-BE49-F238E27FC236}">
                <a16:creationId xmlns:a16="http://schemas.microsoft.com/office/drawing/2014/main" id="{4EAFC636-B961-424B-8E89-CF6868B9A908}"/>
              </a:ext>
            </a:extLst>
          </p:cNvPr>
          <p:cNvSpPr>
            <a:spLocks noGrp="1"/>
          </p:cNvSpPr>
          <p:nvPr>
            <p:ph idx="1"/>
          </p:nvPr>
        </p:nvSpPr>
        <p:spPr>
          <a:xfrm>
            <a:off x="838200" y="1825625"/>
            <a:ext cx="10515600" cy="4472144"/>
          </a:xfrm>
        </p:spPr>
        <p:txBody>
          <a:bodyPr>
            <a:normAutofit fontScale="85000" lnSpcReduction="20000"/>
          </a:bodyPr>
          <a:lstStyle/>
          <a:p>
            <a:pPr marL="0" indent="0">
              <a:buNone/>
            </a:pPr>
            <a:r>
              <a:rPr lang="en-GB" dirty="0"/>
              <a:t>If we can get our power curve, we know the risk of failure for each </a:t>
            </a:r>
            <a:r>
              <a:rPr lang="en-GB" i="1" dirty="0"/>
              <a:t>‘true’ </a:t>
            </a:r>
            <a:r>
              <a:rPr lang="en-GB" dirty="0"/>
              <a:t>effect size.</a:t>
            </a:r>
          </a:p>
          <a:p>
            <a:endParaRPr lang="en-GB" dirty="0"/>
          </a:p>
          <a:p>
            <a:pPr marL="0" indent="0">
              <a:buNone/>
            </a:pPr>
            <a:r>
              <a:rPr lang="en-GB" dirty="0"/>
              <a:t>How do we choose the effect size for our sample size calculation?</a:t>
            </a:r>
          </a:p>
          <a:p>
            <a:endParaRPr lang="en-GB" dirty="0"/>
          </a:p>
          <a:p>
            <a:pPr marL="0" indent="0">
              <a:buNone/>
            </a:pPr>
            <a:r>
              <a:rPr lang="en-GB" dirty="0"/>
              <a:t>Two approaches commonly used:</a:t>
            </a:r>
          </a:p>
          <a:p>
            <a:endParaRPr lang="en-GB" dirty="0"/>
          </a:p>
          <a:p>
            <a:pPr marL="514350" indent="-514350">
              <a:buFont typeface="+mj-lt"/>
              <a:buAutoNum type="arabicPeriod"/>
            </a:pPr>
            <a:r>
              <a:rPr lang="en-GB" dirty="0"/>
              <a:t>Smallest difference of practical interest</a:t>
            </a:r>
          </a:p>
          <a:p>
            <a:pPr marL="514350" indent="-514350">
              <a:buFont typeface="+mj-lt"/>
              <a:buAutoNum type="arabicPeriod"/>
            </a:pPr>
            <a:r>
              <a:rPr lang="en-GB" dirty="0"/>
              <a:t>Best guess at ‘true’ effect  / plausible effect</a:t>
            </a:r>
          </a:p>
          <a:p>
            <a:endParaRPr lang="en-GB" dirty="0"/>
          </a:p>
          <a:p>
            <a:r>
              <a:rPr lang="en-GB" dirty="0"/>
              <a:t>What can we learn from ANDROMEDA-SHOCK trial?</a:t>
            </a:r>
          </a:p>
          <a:p>
            <a:r>
              <a:rPr lang="en-GB" dirty="0"/>
              <a:t>Too small because they focussed on ‘best guess’ rather than ‘smallest important difference’</a:t>
            </a:r>
          </a:p>
          <a:p>
            <a:endParaRPr lang="en-GB" dirty="0"/>
          </a:p>
        </p:txBody>
      </p:sp>
    </p:spTree>
    <p:extLst>
      <p:ext uri="{BB962C8B-B14F-4D97-AF65-F5344CB8AC3E}">
        <p14:creationId xmlns:p14="http://schemas.microsoft.com/office/powerpoint/2010/main" val="1709598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65B6-357C-466E-9466-21004A2CD472}"/>
              </a:ext>
            </a:extLst>
          </p:cNvPr>
          <p:cNvSpPr>
            <a:spLocks noGrp="1"/>
          </p:cNvSpPr>
          <p:nvPr>
            <p:ph type="title"/>
          </p:nvPr>
        </p:nvSpPr>
        <p:spPr/>
        <p:txBody>
          <a:bodyPr/>
          <a:lstStyle/>
          <a:p>
            <a:r>
              <a:rPr lang="en-GB" u="sng" dirty="0"/>
              <a:t>Bread trial example:</a:t>
            </a:r>
            <a:r>
              <a:rPr lang="en-GB" dirty="0"/>
              <a:t>  (stakeholders)</a:t>
            </a:r>
            <a:endParaRPr lang="en-GB" u="sng" dirty="0"/>
          </a:p>
        </p:txBody>
      </p:sp>
      <p:sp>
        <p:nvSpPr>
          <p:cNvPr id="3" name="Content Placeholder 2">
            <a:extLst>
              <a:ext uri="{FF2B5EF4-FFF2-40B4-BE49-F238E27FC236}">
                <a16:creationId xmlns:a16="http://schemas.microsoft.com/office/drawing/2014/main" id="{B386B240-DD46-4CD9-97A5-896CB6C0FC71}"/>
              </a:ext>
            </a:extLst>
          </p:cNvPr>
          <p:cNvSpPr>
            <a:spLocks noGrp="1"/>
          </p:cNvSpPr>
          <p:nvPr>
            <p:ph idx="1"/>
          </p:nvPr>
        </p:nvSpPr>
        <p:spPr/>
        <p:txBody>
          <a:bodyPr>
            <a:normAutofit/>
          </a:bodyPr>
          <a:lstStyle/>
          <a:p>
            <a:pPr marL="0" indent="0">
              <a:buNone/>
            </a:pPr>
            <a:r>
              <a:rPr lang="en-GB" b="1" dirty="0"/>
              <a:t>Doctor:  </a:t>
            </a:r>
            <a:r>
              <a:rPr lang="en-GB" dirty="0"/>
              <a:t>“</a:t>
            </a:r>
            <a:r>
              <a:rPr lang="en-GB" i="1" dirty="0"/>
              <a:t>It would only have a clinical benefit for a patient if it reduced </a:t>
            </a:r>
            <a:r>
              <a:rPr lang="en-GB" i="1" dirty="0" err="1"/>
              <a:t>iAUC</a:t>
            </a:r>
            <a:r>
              <a:rPr lang="en-GB" i="1" dirty="0"/>
              <a:t> by 20 units or more.”</a:t>
            </a:r>
          </a:p>
          <a:p>
            <a:pPr marL="0" indent="0">
              <a:buNone/>
            </a:pPr>
            <a:endParaRPr lang="en-GB" dirty="0"/>
          </a:p>
          <a:p>
            <a:pPr marL="0" indent="0">
              <a:buNone/>
            </a:pPr>
            <a:r>
              <a:rPr lang="en-GB" b="1" dirty="0"/>
              <a:t>Researcher:  </a:t>
            </a:r>
            <a:r>
              <a:rPr lang="en-GB" i="1" dirty="0"/>
              <a:t>“My pilot study suggested a 50 unit difference!”</a:t>
            </a:r>
          </a:p>
          <a:p>
            <a:pPr marL="0" indent="0">
              <a:buNone/>
            </a:pPr>
            <a:endParaRPr lang="en-GB" dirty="0"/>
          </a:p>
          <a:p>
            <a:pPr marL="0" indent="0">
              <a:buNone/>
            </a:pPr>
            <a:r>
              <a:rPr lang="en-GB" b="1" dirty="0"/>
              <a:t>Marketing Dept:</a:t>
            </a:r>
            <a:r>
              <a:rPr lang="en-GB" dirty="0"/>
              <a:t>  </a:t>
            </a:r>
            <a:r>
              <a:rPr lang="en-GB" i="1" dirty="0"/>
              <a:t>“I don’t care how different it is, so long as I can say its ‘better’ people will buy it!”</a:t>
            </a:r>
          </a:p>
          <a:p>
            <a:pPr marL="0" indent="0">
              <a:buNone/>
            </a:pPr>
            <a:endParaRPr lang="en-GB" dirty="0"/>
          </a:p>
          <a:p>
            <a:pPr marL="0" indent="0">
              <a:buNone/>
            </a:pPr>
            <a:r>
              <a:rPr lang="en-GB" b="1" dirty="0"/>
              <a:t>What effect size do we power for??</a:t>
            </a:r>
          </a:p>
        </p:txBody>
      </p:sp>
    </p:spTree>
    <p:extLst>
      <p:ext uri="{BB962C8B-B14F-4D97-AF65-F5344CB8AC3E}">
        <p14:creationId xmlns:p14="http://schemas.microsoft.com/office/powerpoint/2010/main" val="305155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8608-913A-C0C1-993E-AA75ADFE6307}"/>
              </a:ext>
            </a:extLst>
          </p:cNvPr>
          <p:cNvSpPr>
            <a:spLocks noGrp="1"/>
          </p:cNvSpPr>
          <p:nvPr>
            <p:ph type="title"/>
          </p:nvPr>
        </p:nvSpPr>
        <p:spPr/>
        <p:txBody>
          <a:bodyPr/>
          <a:lstStyle/>
          <a:p>
            <a:r>
              <a:rPr lang="en-GB" dirty="0"/>
              <a:t>Welcome</a:t>
            </a:r>
          </a:p>
        </p:txBody>
      </p:sp>
      <p:sp>
        <p:nvSpPr>
          <p:cNvPr id="3" name="Content Placeholder 2">
            <a:extLst>
              <a:ext uri="{FF2B5EF4-FFF2-40B4-BE49-F238E27FC236}">
                <a16:creationId xmlns:a16="http://schemas.microsoft.com/office/drawing/2014/main" id="{BE7C51A9-0D51-BFFC-7741-E5DB6C397A8C}"/>
              </a:ext>
            </a:extLst>
          </p:cNvPr>
          <p:cNvSpPr>
            <a:spLocks noGrp="1"/>
          </p:cNvSpPr>
          <p:nvPr>
            <p:ph idx="1"/>
          </p:nvPr>
        </p:nvSpPr>
        <p:spPr/>
        <p:txBody>
          <a:bodyPr/>
          <a:lstStyle/>
          <a:p>
            <a:r>
              <a:rPr lang="en-GB" dirty="0"/>
              <a:t>Introduce yourself!</a:t>
            </a:r>
          </a:p>
          <a:p>
            <a:r>
              <a:rPr lang="en-GB" dirty="0"/>
              <a:t>Which institute/group are you from?</a:t>
            </a:r>
          </a:p>
          <a:p>
            <a:r>
              <a:rPr lang="en-GB" dirty="0"/>
              <a:t>What are you working on?</a:t>
            </a:r>
          </a:p>
          <a:p>
            <a:r>
              <a:rPr lang="en-GB" dirty="0"/>
              <a:t>What kind of experiments do you do?</a:t>
            </a:r>
          </a:p>
          <a:p>
            <a:endParaRPr lang="en-GB" dirty="0"/>
          </a:p>
          <a:p>
            <a:r>
              <a:rPr lang="en-GB" dirty="0"/>
              <a:t>What brings you to this course?</a:t>
            </a:r>
          </a:p>
          <a:p>
            <a:r>
              <a:rPr lang="en-GB" dirty="0"/>
              <a:t>How is sample size planning usually done in your area?</a:t>
            </a:r>
          </a:p>
        </p:txBody>
      </p:sp>
    </p:spTree>
    <p:extLst>
      <p:ext uri="{BB962C8B-B14F-4D97-AF65-F5344CB8AC3E}">
        <p14:creationId xmlns:p14="http://schemas.microsoft.com/office/powerpoint/2010/main" val="1719759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52AC-7049-4599-9D83-F8AD943E74A5}"/>
              </a:ext>
            </a:extLst>
          </p:cNvPr>
          <p:cNvSpPr>
            <a:spLocks noGrp="1"/>
          </p:cNvSpPr>
          <p:nvPr>
            <p:ph type="title"/>
          </p:nvPr>
        </p:nvSpPr>
        <p:spPr/>
        <p:txBody>
          <a:bodyPr/>
          <a:lstStyle/>
          <a:p>
            <a:r>
              <a:rPr lang="en-GB" dirty="0"/>
              <a:t>Researcher:</a:t>
            </a:r>
          </a:p>
        </p:txBody>
      </p:sp>
      <p:sp>
        <p:nvSpPr>
          <p:cNvPr id="3" name="Content Placeholder 2">
            <a:extLst>
              <a:ext uri="{FF2B5EF4-FFF2-40B4-BE49-F238E27FC236}">
                <a16:creationId xmlns:a16="http://schemas.microsoft.com/office/drawing/2014/main" id="{789642CE-C622-45E3-B49D-45AD3CC6B978}"/>
              </a:ext>
            </a:extLst>
          </p:cNvPr>
          <p:cNvSpPr>
            <a:spLocks noGrp="1"/>
          </p:cNvSpPr>
          <p:nvPr>
            <p:ph idx="1"/>
          </p:nvPr>
        </p:nvSpPr>
        <p:spPr>
          <a:xfrm>
            <a:off x="838200" y="1825625"/>
            <a:ext cx="10515600" cy="4146197"/>
          </a:xfrm>
        </p:spPr>
        <p:txBody>
          <a:bodyPr>
            <a:normAutofit lnSpcReduction="10000"/>
          </a:bodyPr>
          <a:lstStyle/>
          <a:p>
            <a:r>
              <a:rPr lang="en-GB" dirty="0"/>
              <a:t>I just want to find the differences!  How many samples do I need!</a:t>
            </a:r>
          </a:p>
          <a:p>
            <a:endParaRPr lang="en-GB" dirty="0"/>
          </a:p>
          <a:p>
            <a:pPr marL="0" indent="0">
              <a:buNone/>
            </a:pPr>
            <a:r>
              <a:rPr lang="en-GB" b="1" u="sng" dirty="0"/>
              <a:t>This question isn’t answerable.</a:t>
            </a:r>
          </a:p>
          <a:p>
            <a:r>
              <a:rPr lang="en-GB" dirty="0"/>
              <a:t>Small differences will only be detected with a big sample size.</a:t>
            </a:r>
          </a:p>
          <a:p>
            <a:r>
              <a:rPr lang="en-GB" dirty="0"/>
              <a:t>Big differences can be detected with a small sample size</a:t>
            </a:r>
          </a:p>
          <a:p>
            <a:r>
              <a:rPr lang="en-GB" dirty="0"/>
              <a:t>We can provide the relationship between the smallest detectable difference and sample size.</a:t>
            </a:r>
          </a:p>
          <a:p>
            <a:r>
              <a:rPr lang="en-GB" dirty="0"/>
              <a:t>So you need to know what your target smallest detectable difference is, or </a:t>
            </a:r>
            <a:r>
              <a:rPr lang="en-GB" b="1" dirty="0"/>
              <a:t>the size of the smallest difference you are willing to miss</a:t>
            </a:r>
            <a:r>
              <a:rPr lang="en-GB" dirty="0"/>
              <a:t>.</a:t>
            </a:r>
          </a:p>
        </p:txBody>
      </p:sp>
    </p:spTree>
    <p:extLst>
      <p:ext uri="{BB962C8B-B14F-4D97-AF65-F5344CB8AC3E}">
        <p14:creationId xmlns:p14="http://schemas.microsoft.com/office/powerpoint/2010/main" val="2214846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91D22-3082-45C1-88A1-0E9C6CFF856E}"/>
              </a:ext>
            </a:extLst>
          </p:cNvPr>
          <p:cNvSpPr>
            <a:spLocks noGrp="1"/>
          </p:cNvSpPr>
          <p:nvPr>
            <p:ph idx="1"/>
          </p:nvPr>
        </p:nvSpPr>
        <p:spPr>
          <a:xfrm>
            <a:off x="838200" y="1799867"/>
            <a:ext cx="10778544" cy="4351338"/>
          </a:xfrm>
        </p:spPr>
        <p:txBody>
          <a:bodyPr>
            <a:normAutofit fontScale="85000" lnSpcReduction="20000"/>
          </a:bodyPr>
          <a:lstStyle/>
          <a:p>
            <a:r>
              <a:rPr lang="en-GB" dirty="0"/>
              <a:t>What kind of difference would be clinically important?</a:t>
            </a:r>
          </a:p>
          <a:p>
            <a:endParaRPr lang="en-GB" dirty="0"/>
          </a:p>
          <a:p>
            <a:r>
              <a:rPr lang="en-GB" dirty="0"/>
              <a:t>Enough to:</a:t>
            </a:r>
            <a:br>
              <a:rPr lang="en-GB" dirty="0"/>
            </a:br>
            <a:r>
              <a:rPr lang="en-GB" dirty="0"/>
              <a:t>	</a:t>
            </a:r>
            <a:r>
              <a:rPr lang="en-GB" b="1" dirty="0"/>
              <a:t>change practice </a:t>
            </a:r>
            <a:r>
              <a:rPr lang="en-GB" dirty="0"/>
              <a:t>given cost etc of the intervention, </a:t>
            </a:r>
            <a:br>
              <a:rPr lang="en-GB" dirty="0"/>
            </a:br>
            <a:r>
              <a:rPr lang="en-GB" dirty="0"/>
              <a:t>	</a:t>
            </a:r>
            <a:r>
              <a:rPr lang="en-GB" b="1" dirty="0"/>
              <a:t>teach us something </a:t>
            </a:r>
            <a:r>
              <a:rPr lang="en-GB" dirty="0"/>
              <a:t>that would move us forward etc</a:t>
            </a:r>
          </a:p>
          <a:p>
            <a:endParaRPr lang="en-GB" dirty="0"/>
          </a:p>
          <a:p>
            <a:r>
              <a:rPr lang="en-GB" dirty="0"/>
              <a:t>In biomedical science the </a:t>
            </a:r>
            <a:r>
              <a:rPr lang="en-GB" i="1" dirty="0"/>
              <a:t>smallest </a:t>
            </a:r>
            <a:r>
              <a:rPr lang="en-GB" dirty="0"/>
              <a:t>such difference is the MCID</a:t>
            </a:r>
          </a:p>
          <a:p>
            <a:endParaRPr lang="en-GB" dirty="0"/>
          </a:p>
          <a:p>
            <a:endParaRPr lang="en-GB" dirty="0"/>
          </a:p>
          <a:p>
            <a:endParaRPr lang="en-GB" dirty="0"/>
          </a:p>
          <a:p>
            <a:r>
              <a:rPr lang="en-GB" b="1" dirty="0"/>
              <a:t>Think about an experiment you are planning</a:t>
            </a:r>
            <a:r>
              <a:rPr lang="en-GB" dirty="0"/>
              <a:t>.  What is the Minimum Important Difference, or other minimum important effect?  How can you work this out?</a:t>
            </a:r>
          </a:p>
        </p:txBody>
      </p:sp>
      <p:cxnSp>
        <p:nvCxnSpPr>
          <p:cNvPr id="6" name="Straight Arrow Connector 5">
            <a:extLst>
              <a:ext uri="{FF2B5EF4-FFF2-40B4-BE49-F238E27FC236}">
                <a16:creationId xmlns:a16="http://schemas.microsoft.com/office/drawing/2014/main" id="{03C59BB2-39D8-4E8E-A4DA-7A61F844717A}"/>
              </a:ext>
            </a:extLst>
          </p:cNvPr>
          <p:cNvCxnSpPr>
            <a:cxnSpLocks/>
          </p:cNvCxnSpPr>
          <p:nvPr/>
        </p:nvCxnSpPr>
        <p:spPr>
          <a:xfrm flipH="1" flipV="1">
            <a:off x="8427027" y="4177145"/>
            <a:ext cx="446516" cy="817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2AD13-D0F0-4F59-9E70-ECF45C0875E6}"/>
              </a:ext>
            </a:extLst>
          </p:cNvPr>
          <p:cNvSpPr>
            <a:spLocks noGrp="1"/>
          </p:cNvSpPr>
          <p:nvPr>
            <p:ph type="title"/>
          </p:nvPr>
        </p:nvSpPr>
        <p:spPr/>
        <p:txBody>
          <a:bodyPr/>
          <a:lstStyle/>
          <a:p>
            <a:r>
              <a:rPr lang="en-GB" dirty="0"/>
              <a:t>ANDROMEDA-SHOCK trial</a:t>
            </a:r>
          </a:p>
        </p:txBody>
      </p:sp>
      <p:sp>
        <p:nvSpPr>
          <p:cNvPr id="4" name="TextBox 3">
            <a:extLst>
              <a:ext uri="{FF2B5EF4-FFF2-40B4-BE49-F238E27FC236}">
                <a16:creationId xmlns:a16="http://schemas.microsoft.com/office/drawing/2014/main" id="{74A3E66C-25A0-4DB8-B0F9-86EBE24F2489}"/>
              </a:ext>
            </a:extLst>
          </p:cNvPr>
          <p:cNvSpPr txBox="1"/>
          <p:nvPr/>
        </p:nvSpPr>
        <p:spPr>
          <a:xfrm>
            <a:off x="4005768" y="4644110"/>
            <a:ext cx="6968574" cy="52322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GB" sz="2800" dirty="0">
                <a:latin typeface="Comic Sans MS" panose="030F0702030302020204" pitchFamily="66" charset="0"/>
              </a:rPr>
              <a:t>Minimum Clinically Important Difference</a:t>
            </a:r>
          </a:p>
        </p:txBody>
      </p:sp>
    </p:spTree>
    <p:extLst>
      <p:ext uri="{BB962C8B-B14F-4D97-AF65-F5344CB8AC3E}">
        <p14:creationId xmlns:p14="http://schemas.microsoft.com/office/powerpoint/2010/main" val="37980950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5D46-DF02-4C46-BA7C-8B7B5956DA44}"/>
              </a:ext>
            </a:extLst>
          </p:cNvPr>
          <p:cNvSpPr>
            <a:spLocks noGrp="1"/>
          </p:cNvSpPr>
          <p:nvPr>
            <p:ph type="title"/>
          </p:nvPr>
        </p:nvSpPr>
        <p:spPr/>
        <p:txBody>
          <a:bodyPr/>
          <a:lstStyle/>
          <a:p>
            <a:r>
              <a:rPr lang="en-GB" dirty="0"/>
              <a:t>Which effect size</a:t>
            </a:r>
          </a:p>
        </p:txBody>
      </p:sp>
      <p:sp>
        <p:nvSpPr>
          <p:cNvPr id="3" name="Content Placeholder 2">
            <a:extLst>
              <a:ext uri="{FF2B5EF4-FFF2-40B4-BE49-F238E27FC236}">
                <a16:creationId xmlns:a16="http://schemas.microsoft.com/office/drawing/2014/main" id="{30203DA8-8561-4F29-8428-AE72715D88F6}"/>
              </a:ext>
            </a:extLst>
          </p:cNvPr>
          <p:cNvSpPr>
            <a:spLocks noGrp="1"/>
          </p:cNvSpPr>
          <p:nvPr>
            <p:ph idx="1"/>
          </p:nvPr>
        </p:nvSpPr>
        <p:spPr>
          <a:xfrm>
            <a:off x="838200" y="1825624"/>
            <a:ext cx="10515600" cy="4459265"/>
          </a:xfrm>
        </p:spPr>
        <p:txBody>
          <a:bodyPr>
            <a:normAutofit fontScale="92500" lnSpcReduction="20000"/>
          </a:bodyPr>
          <a:lstStyle/>
          <a:p>
            <a:r>
              <a:rPr lang="en-GB" dirty="0"/>
              <a:t>Our </a:t>
            </a:r>
            <a:r>
              <a:rPr lang="en-GB" b="1" dirty="0"/>
              <a:t>best prior guess at the true effect size is probably not so relevant</a:t>
            </a:r>
            <a:r>
              <a:rPr lang="en-GB" dirty="0"/>
              <a:t>..</a:t>
            </a:r>
          </a:p>
          <a:p>
            <a:endParaRPr lang="en-GB" dirty="0"/>
          </a:p>
          <a:p>
            <a:r>
              <a:rPr lang="en-GB" dirty="0"/>
              <a:t>.. except if we think the true effect is smaller than the MCID then…</a:t>
            </a:r>
          </a:p>
          <a:p>
            <a:endParaRPr lang="en-GB" dirty="0"/>
          </a:p>
          <a:p>
            <a:pPr marL="0" indent="0" algn="ctr">
              <a:buNone/>
            </a:pPr>
            <a:r>
              <a:rPr lang="en-GB" sz="4400" dirty="0">
                <a:solidFill>
                  <a:srgbClr val="FF0000"/>
                </a:solidFill>
                <a:highlight>
                  <a:srgbClr val="FFFF00"/>
                </a:highlight>
                <a:latin typeface="Arial Black" panose="020B0A04020102020204" pitchFamily="34" charset="0"/>
              </a:rPr>
              <a:t>…WHY ARE WE DOING THE STUDY???</a:t>
            </a:r>
          </a:p>
          <a:p>
            <a:endParaRPr lang="en-GB" dirty="0"/>
          </a:p>
          <a:p>
            <a:r>
              <a:rPr lang="en-GB" dirty="0"/>
              <a:t>For sample size calculation, the </a:t>
            </a:r>
            <a:r>
              <a:rPr lang="en-GB" b="1" dirty="0"/>
              <a:t>MINIMUM IMPORTANT EFFECT SIZE</a:t>
            </a:r>
            <a:r>
              <a:rPr lang="en-GB" dirty="0"/>
              <a:t> is (clearly?) the one we should use.</a:t>
            </a:r>
          </a:p>
          <a:p>
            <a:r>
              <a:rPr lang="en-GB" dirty="0"/>
              <a:t>This is helpful as its up to us what this is (unless there are published estimates around)</a:t>
            </a:r>
          </a:p>
        </p:txBody>
      </p:sp>
    </p:spTree>
    <p:extLst>
      <p:ext uri="{BB962C8B-B14F-4D97-AF65-F5344CB8AC3E}">
        <p14:creationId xmlns:p14="http://schemas.microsoft.com/office/powerpoint/2010/main" val="20629386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4C20-1DA2-98FE-FD6F-E89FC82031DB}"/>
              </a:ext>
            </a:extLst>
          </p:cNvPr>
          <p:cNvSpPr>
            <a:spLocks noGrp="1"/>
          </p:cNvSpPr>
          <p:nvPr>
            <p:ph type="title"/>
          </p:nvPr>
        </p:nvSpPr>
        <p:spPr/>
        <p:txBody>
          <a:bodyPr/>
          <a:lstStyle/>
          <a:p>
            <a:r>
              <a:rPr lang="en-GB" dirty="0"/>
              <a:t>An example (not in the notes)</a:t>
            </a:r>
          </a:p>
        </p:txBody>
      </p:sp>
      <p:sp>
        <p:nvSpPr>
          <p:cNvPr id="3" name="Content Placeholder 2">
            <a:extLst>
              <a:ext uri="{FF2B5EF4-FFF2-40B4-BE49-F238E27FC236}">
                <a16:creationId xmlns:a16="http://schemas.microsoft.com/office/drawing/2014/main" id="{3763888F-6EB4-36BB-ABC1-3BFA1573D19E}"/>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02ACA25E-C72E-452E-8472-0FE0609D5EE8}"/>
              </a:ext>
            </a:extLst>
          </p:cNvPr>
          <p:cNvPicPr>
            <a:picLocks noChangeAspect="1"/>
          </p:cNvPicPr>
          <p:nvPr/>
        </p:nvPicPr>
        <p:blipFill>
          <a:blip r:embed="rId2"/>
          <a:stretch>
            <a:fillRect/>
          </a:stretch>
        </p:blipFill>
        <p:spPr>
          <a:xfrm>
            <a:off x="764767" y="1825625"/>
            <a:ext cx="10589033" cy="4041225"/>
          </a:xfrm>
          <a:prstGeom prst="rect">
            <a:avLst/>
          </a:prstGeom>
        </p:spPr>
      </p:pic>
    </p:spTree>
    <p:extLst>
      <p:ext uri="{BB962C8B-B14F-4D97-AF65-F5344CB8AC3E}">
        <p14:creationId xmlns:p14="http://schemas.microsoft.com/office/powerpoint/2010/main" val="964363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CEDC-3F60-2A4C-270D-83B7FDE3F5C0}"/>
              </a:ext>
            </a:extLst>
          </p:cNvPr>
          <p:cNvSpPr>
            <a:spLocks noGrp="1"/>
          </p:cNvSpPr>
          <p:nvPr>
            <p:ph type="title"/>
          </p:nvPr>
        </p:nvSpPr>
        <p:spPr/>
        <p:txBody>
          <a:bodyPr/>
          <a:lstStyle/>
          <a:p>
            <a:r>
              <a:rPr lang="en-GB"/>
              <a:t>Efficient designs</a:t>
            </a:r>
          </a:p>
        </p:txBody>
      </p:sp>
      <p:sp>
        <p:nvSpPr>
          <p:cNvPr id="3" name="Text Placeholder 2">
            <a:extLst>
              <a:ext uri="{FF2B5EF4-FFF2-40B4-BE49-F238E27FC236}">
                <a16:creationId xmlns:a16="http://schemas.microsoft.com/office/drawing/2014/main" id="{F884A871-E2D8-385E-46D9-02DF34A53387}"/>
              </a:ext>
            </a:extLst>
          </p:cNvPr>
          <p:cNvSpPr>
            <a:spLocks noGrp="1"/>
          </p:cNvSpPr>
          <p:nvPr>
            <p:ph type="body" idx="1"/>
          </p:nvPr>
        </p:nvSpPr>
        <p:spPr>
          <a:xfrm>
            <a:off x="876300" y="4589463"/>
            <a:ext cx="10471149" cy="1500187"/>
          </a:xfrm>
        </p:spPr>
        <p:txBody>
          <a:bodyPr/>
          <a:lstStyle/>
          <a:p>
            <a:r>
              <a:rPr lang="en-GB"/>
              <a:t>Factorial designs / Adaptive designs</a:t>
            </a:r>
          </a:p>
        </p:txBody>
      </p:sp>
    </p:spTree>
    <p:extLst>
      <p:ext uri="{BB962C8B-B14F-4D97-AF65-F5344CB8AC3E}">
        <p14:creationId xmlns:p14="http://schemas.microsoft.com/office/powerpoint/2010/main" val="2887275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9E2B2-7A9B-EA57-2968-86457D3DD90A}"/>
              </a:ext>
            </a:extLst>
          </p:cNvPr>
          <p:cNvSpPr>
            <a:spLocks noGrp="1"/>
          </p:cNvSpPr>
          <p:nvPr>
            <p:ph type="title"/>
          </p:nvPr>
        </p:nvSpPr>
        <p:spPr>
          <a:xfrm>
            <a:off x="228600" y="119871"/>
            <a:ext cx="4191000" cy="734101"/>
          </a:xfrm>
        </p:spPr>
        <p:txBody>
          <a:bodyPr/>
          <a:lstStyle/>
          <a:p>
            <a:r>
              <a:rPr lang="en-GB" b="1"/>
              <a:t>Factorial designs</a:t>
            </a:r>
          </a:p>
        </p:txBody>
      </p:sp>
      <p:sp>
        <p:nvSpPr>
          <p:cNvPr id="5" name="Content Placeholder 4">
            <a:extLst>
              <a:ext uri="{FF2B5EF4-FFF2-40B4-BE49-F238E27FC236}">
                <a16:creationId xmlns:a16="http://schemas.microsoft.com/office/drawing/2014/main" id="{9E5AD2BD-F8C4-3460-0DF8-AFB439ACAAF6}"/>
              </a:ext>
            </a:extLst>
          </p:cNvPr>
          <p:cNvSpPr>
            <a:spLocks noGrp="1"/>
          </p:cNvSpPr>
          <p:nvPr>
            <p:ph idx="1"/>
          </p:nvPr>
        </p:nvSpPr>
        <p:spPr>
          <a:xfrm>
            <a:off x="438149" y="1257299"/>
            <a:ext cx="5765801" cy="4179651"/>
          </a:xfrm>
        </p:spPr>
        <p:txBody>
          <a:bodyPr>
            <a:normAutofit fontScale="92500"/>
          </a:bodyPr>
          <a:lstStyle/>
          <a:p>
            <a:r>
              <a:rPr lang="en-GB" dirty="0"/>
              <a:t>If you have more than one predictor / treatment</a:t>
            </a:r>
          </a:p>
          <a:p>
            <a:r>
              <a:rPr lang="en-GB" dirty="0"/>
              <a:t>Or you want to improve generalisability</a:t>
            </a:r>
          </a:p>
          <a:p>
            <a:endParaRPr lang="en-GB" dirty="0"/>
          </a:p>
          <a:p>
            <a:r>
              <a:rPr lang="en-GB" dirty="0"/>
              <a:t>Consider </a:t>
            </a:r>
            <a:r>
              <a:rPr lang="en-GB" i="1" dirty="0"/>
              <a:t>crossing</a:t>
            </a:r>
            <a:r>
              <a:rPr lang="en-GB" dirty="0"/>
              <a:t> factors, then applying 2-way (or m-way) ANOVA</a:t>
            </a:r>
          </a:p>
          <a:p>
            <a:r>
              <a:rPr lang="en-GB" dirty="0"/>
              <a:t>Or regression analysis</a:t>
            </a:r>
          </a:p>
          <a:p>
            <a:r>
              <a:rPr lang="en-GB" dirty="0"/>
              <a:t>More efficient than the old fashioned “</a:t>
            </a:r>
            <a:r>
              <a:rPr lang="en-GB" i="1" dirty="0"/>
              <a:t>vary one thing at a time</a:t>
            </a:r>
            <a:r>
              <a:rPr lang="en-GB" dirty="0"/>
              <a:t>” approach</a:t>
            </a:r>
          </a:p>
          <a:p>
            <a:endParaRPr lang="en-GB" dirty="0"/>
          </a:p>
          <a:p>
            <a:endParaRPr lang="en-GB" dirty="0"/>
          </a:p>
        </p:txBody>
      </p:sp>
      <p:sp>
        <p:nvSpPr>
          <p:cNvPr id="9" name="TextBox 8">
            <a:extLst>
              <a:ext uri="{FF2B5EF4-FFF2-40B4-BE49-F238E27FC236}">
                <a16:creationId xmlns:a16="http://schemas.microsoft.com/office/drawing/2014/main" id="{6A821122-9FB6-7D83-916B-CD5AB0EAAFE1}"/>
              </a:ext>
            </a:extLst>
          </p:cNvPr>
          <p:cNvSpPr txBox="1"/>
          <p:nvPr/>
        </p:nvSpPr>
        <p:spPr>
          <a:xfrm>
            <a:off x="228600" y="6116889"/>
            <a:ext cx="6096000" cy="369332"/>
          </a:xfrm>
          <a:prstGeom prst="rect">
            <a:avLst/>
          </a:prstGeom>
          <a:noFill/>
        </p:spPr>
        <p:txBody>
          <a:bodyPr wrap="square">
            <a:spAutoFit/>
          </a:bodyPr>
          <a:lstStyle/>
          <a:p>
            <a:r>
              <a:rPr lang="en-GB" dirty="0"/>
              <a:t>Shaw et al (2002) </a:t>
            </a:r>
            <a:r>
              <a:rPr lang="en-GB" dirty="0">
                <a:hlinkClick r:id="rId2"/>
              </a:rPr>
              <a:t>https://pubmed.ncbi.nlm.nih.gov/12391398/</a:t>
            </a:r>
            <a:r>
              <a:rPr lang="en-GB" dirty="0"/>
              <a:t> </a:t>
            </a:r>
          </a:p>
        </p:txBody>
      </p:sp>
      <p:graphicFrame>
        <p:nvGraphicFramePr>
          <p:cNvPr id="10" name="Table 10">
            <a:extLst>
              <a:ext uri="{FF2B5EF4-FFF2-40B4-BE49-F238E27FC236}">
                <a16:creationId xmlns:a16="http://schemas.microsoft.com/office/drawing/2014/main" id="{6AAB759B-7792-757A-BF48-70BC40231A59}"/>
              </a:ext>
            </a:extLst>
          </p:cNvPr>
          <p:cNvGraphicFramePr>
            <a:graphicFrameLocks noGrp="1"/>
          </p:cNvGraphicFramePr>
          <p:nvPr>
            <p:extLst>
              <p:ext uri="{D42A27DB-BD31-4B8C-83A1-F6EECF244321}">
                <p14:modId xmlns:p14="http://schemas.microsoft.com/office/powerpoint/2010/main" val="1683532687"/>
              </p:ext>
            </p:extLst>
          </p:nvPr>
        </p:nvGraphicFramePr>
        <p:xfrm>
          <a:off x="6819901" y="332124"/>
          <a:ext cx="4933950" cy="2842684"/>
        </p:xfrm>
        <a:graphic>
          <a:graphicData uri="http://schemas.openxmlformats.org/drawingml/2006/table">
            <a:tbl>
              <a:tblPr firstRow="1" bandRow="1">
                <a:tableStyleId>{5C22544A-7EE6-4342-B048-85BDC9FD1C3A}</a:tableStyleId>
              </a:tblPr>
              <a:tblGrid>
                <a:gridCol w="1381125">
                  <a:extLst>
                    <a:ext uri="{9D8B030D-6E8A-4147-A177-3AD203B41FA5}">
                      <a16:colId xmlns:a16="http://schemas.microsoft.com/office/drawing/2014/main" val="3404643112"/>
                    </a:ext>
                  </a:extLst>
                </a:gridCol>
                <a:gridCol w="990600">
                  <a:extLst>
                    <a:ext uri="{9D8B030D-6E8A-4147-A177-3AD203B41FA5}">
                      <a16:colId xmlns:a16="http://schemas.microsoft.com/office/drawing/2014/main" val="2907957774"/>
                    </a:ext>
                  </a:extLst>
                </a:gridCol>
                <a:gridCol w="1000125">
                  <a:extLst>
                    <a:ext uri="{9D8B030D-6E8A-4147-A177-3AD203B41FA5}">
                      <a16:colId xmlns:a16="http://schemas.microsoft.com/office/drawing/2014/main" val="560338064"/>
                    </a:ext>
                  </a:extLst>
                </a:gridCol>
                <a:gridCol w="1562100">
                  <a:extLst>
                    <a:ext uri="{9D8B030D-6E8A-4147-A177-3AD203B41FA5}">
                      <a16:colId xmlns:a16="http://schemas.microsoft.com/office/drawing/2014/main" val="2248571168"/>
                    </a:ext>
                  </a:extLst>
                </a:gridCol>
              </a:tblGrid>
              <a:tr h="710671">
                <a:tc>
                  <a:txBody>
                    <a:bodyPr/>
                    <a:lstStyle/>
                    <a:p>
                      <a:endParaRPr lang="en-GB"/>
                    </a:p>
                  </a:txBody>
                  <a:tcPr/>
                </a:tc>
                <a:tc>
                  <a:txBody>
                    <a:bodyPr/>
                    <a:lstStyle/>
                    <a:p>
                      <a:r>
                        <a:rPr lang="en-GB"/>
                        <a:t>Male</a:t>
                      </a:r>
                    </a:p>
                  </a:txBody>
                  <a:tcPr/>
                </a:tc>
                <a:tc>
                  <a:txBody>
                    <a:bodyPr/>
                    <a:lstStyle/>
                    <a:p>
                      <a:r>
                        <a:rPr lang="en-GB"/>
                        <a:t>Female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Average</a:t>
                      </a:r>
                    </a:p>
                    <a:p>
                      <a:endParaRPr lang="en-GB"/>
                    </a:p>
                  </a:txBody>
                  <a:tcPr/>
                </a:tc>
                <a:extLst>
                  <a:ext uri="{0D108BD9-81ED-4DB2-BD59-A6C34878D82A}">
                    <a16:rowId xmlns:a16="http://schemas.microsoft.com/office/drawing/2014/main" val="3533620931"/>
                  </a:ext>
                </a:extLst>
              </a:tr>
              <a:tr h="710671">
                <a:tc>
                  <a:txBody>
                    <a:bodyPr/>
                    <a:lstStyle/>
                    <a:p>
                      <a:r>
                        <a:rPr lang="en-GB"/>
                        <a:t>Treatment A</a:t>
                      </a:r>
                    </a:p>
                  </a:txBody>
                  <a:tcPr/>
                </a:tc>
                <a:tc>
                  <a:txBody>
                    <a:bodyPr/>
                    <a:lstStyle/>
                    <a:p>
                      <a:r>
                        <a:rPr lang="en-GB"/>
                        <a:t>10</a:t>
                      </a:r>
                    </a:p>
                    <a:p>
                      <a:r>
                        <a:rPr lang="en-GB"/>
                        <a:t>(N=8)</a:t>
                      </a:r>
                    </a:p>
                  </a:txBody>
                  <a:tcPr/>
                </a:tc>
                <a:tc>
                  <a:txBody>
                    <a:bodyPr/>
                    <a:lstStyle/>
                    <a:p>
                      <a:r>
                        <a:rPr lang="en-GB"/>
                        <a:t>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(N=6)</a:t>
                      </a:r>
                    </a:p>
                  </a:txBody>
                  <a:tcPr/>
                </a:tc>
                <a:tc>
                  <a:txBody>
                    <a:bodyPr/>
                    <a:lstStyle/>
                    <a:p>
                      <a:endParaRPr lang="en-GB"/>
                    </a:p>
                  </a:txBody>
                  <a:tcPr/>
                </a:tc>
                <a:extLst>
                  <a:ext uri="{0D108BD9-81ED-4DB2-BD59-A6C34878D82A}">
                    <a16:rowId xmlns:a16="http://schemas.microsoft.com/office/drawing/2014/main" val="1275449467"/>
                  </a:ext>
                </a:extLst>
              </a:tr>
              <a:tr h="710671">
                <a:tc>
                  <a:txBody>
                    <a:bodyPr/>
                    <a:lstStyle/>
                    <a:p>
                      <a:r>
                        <a:rPr lang="en-GB"/>
                        <a:t>Treatment B</a:t>
                      </a:r>
                    </a:p>
                  </a:txBody>
                  <a:tcPr/>
                </a:tc>
                <a:tc>
                  <a:txBody>
                    <a:bodyPr/>
                    <a:lstStyle/>
                    <a:p>
                      <a:r>
                        <a:rPr lang="en-GB"/>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(N=8)</a:t>
                      </a:r>
                    </a:p>
                  </a:txBody>
                  <a:tcPr/>
                </a:tc>
                <a:tc>
                  <a:txBody>
                    <a:bodyPr/>
                    <a:lstStyle/>
                    <a:p>
                      <a:r>
                        <a:rPr lang="en-GB"/>
                        <a:t>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(N=6)</a:t>
                      </a:r>
                    </a:p>
                  </a:txBody>
                  <a:tcPr/>
                </a:tc>
                <a:tc>
                  <a:txBody>
                    <a:bodyPr/>
                    <a:lstStyle/>
                    <a:p>
                      <a:endParaRPr lang="en-GB"/>
                    </a:p>
                  </a:txBody>
                  <a:tcPr/>
                </a:tc>
                <a:extLst>
                  <a:ext uri="{0D108BD9-81ED-4DB2-BD59-A6C34878D82A}">
                    <a16:rowId xmlns:a16="http://schemas.microsoft.com/office/drawing/2014/main" val="2694650562"/>
                  </a:ext>
                </a:extLst>
              </a:tr>
              <a:tr h="710671">
                <a:tc>
                  <a:txBody>
                    <a:bodyPr/>
                    <a:lstStyle/>
                    <a:p>
                      <a:r>
                        <a:rPr lang="en-GB"/>
                        <a:t>Average</a:t>
                      </a:r>
                    </a:p>
                  </a:txBody>
                  <a:tcPr/>
                </a:tc>
                <a:tc>
                  <a:txBody>
                    <a:bodyPr/>
                    <a:lstStyle/>
                    <a:p>
                      <a:r>
                        <a:rPr lang="en-GB" dirty="0"/>
                        <a:t>Effect=6</a:t>
                      </a:r>
                    </a:p>
                  </a:txBody>
                  <a:tcPr/>
                </a:tc>
                <a:tc>
                  <a:txBody>
                    <a:bodyPr/>
                    <a:lstStyle/>
                    <a:p>
                      <a:r>
                        <a:rPr lang="en-GB"/>
                        <a:t>Effect=7</a:t>
                      </a:r>
                    </a:p>
                  </a:txBody>
                  <a:tcPr/>
                </a:tc>
                <a:tc>
                  <a:txBody>
                    <a:bodyPr/>
                    <a:lstStyle/>
                    <a:p>
                      <a:r>
                        <a:rPr lang="en-GB" b="1" dirty="0"/>
                        <a:t>Effect=6.5</a:t>
                      </a:r>
                    </a:p>
                    <a:p>
                      <a:r>
                        <a:rPr lang="en-GB" b="1" dirty="0"/>
                        <a:t>(</a:t>
                      </a:r>
                      <a:r>
                        <a:rPr lang="en-GB" b="1" dirty="0" err="1"/>
                        <a:t>df</a:t>
                      </a:r>
                      <a:r>
                        <a:rPr lang="en-GB" b="1" dirty="0"/>
                        <a:t>=28-3=25)</a:t>
                      </a:r>
                    </a:p>
                  </a:txBody>
                  <a:tcPr/>
                </a:tc>
                <a:extLst>
                  <a:ext uri="{0D108BD9-81ED-4DB2-BD59-A6C34878D82A}">
                    <a16:rowId xmlns:a16="http://schemas.microsoft.com/office/drawing/2014/main" val="1176874111"/>
                  </a:ext>
                </a:extLst>
              </a:tr>
            </a:tbl>
          </a:graphicData>
        </a:graphic>
      </p:graphicFrame>
      <p:sp>
        <p:nvSpPr>
          <p:cNvPr id="11" name="TextBox 10">
            <a:extLst>
              <a:ext uri="{FF2B5EF4-FFF2-40B4-BE49-F238E27FC236}">
                <a16:creationId xmlns:a16="http://schemas.microsoft.com/office/drawing/2014/main" id="{2EE3D6A5-079A-8E01-D0B7-CF6A7D8307E9}"/>
              </a:ext>
            </a:extLst>
          </p:cNvPr>
          <p:cNvSpPr txBox="1"/>
          <p:nvPr/>
        </p:nvSpPr>
        <p:spPr>
          <a:xfrm>
            <a:off x="7047768" y="3683192"/>
            <a:ext cx="4076700" cy="2862322"/>
          </a:xfrm>
          <a:prstGeom prst="rect">
            <a:avLst/>
          </a:prstGeom>
          <a:noFill/>
        </p:spPr>
        <p:txBody>
          <a:bodyPr wrap="square" rtlCol="0">
            <a:spAutoFit/>
          </a:bodyPr>
          <a:lstStyle/>
          <a:p>
            <a:r>
              <a:rPr lang="en-GB" dirty="0"/>
              <a:t>We can test the overall treatment effect, the overall sex effect, and the interaction (whether the treatment varies by sex).</a:t>
            </a:r>
          </a:p>
          <a:p>
            <a:endParaRPr lang="en-GB" dirty="0"/>
          </a:p>
          <a:p>
            <a:r>
              <a:rPr lang="en-GB" dirty="0"/>
              <a:t>We don’t need to substantially increase the overall sample size compared to a simple 2-group comparison. </a:t>
            </a:r>
          </a:p>
          <a:p>
            <a:endParaRPr lang="en-GB" dirty="0"/>
          </a:p>
          <a:p>
            <a:r>
              <a:rPr lang="en-GB" dirty="0"/>
              <a:t>2-way ANOVA removes the variance caused by the sex difference!</a:t>
            </a:r>
          </a:p>
        </p:txBody>
      </p:sp>
    </p:spTree>
    <p:extLst>
      <p:ext uri="{BB962C8B-B14F-4D97-AF65-F5344CB8AC3E}">
        <p14:creationId xmlns:p14="http://schemas.microsoft.com/office/powerpoint/2010/main" val="17134626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EB12C1-B992-4CF5-B7FE-68334403EF19}"/>
              </a:ext>
            </a:extLst>
          </p:cNvPr>
          <p:cNvSpPr>
            <a:spLocks noGrp="1"/>
          </p:cNvSpPr>
          <p:nvPr>
            <p:ph type="title"/>
          </p:nvPr>
        </p:nvSpPr>
        <p:spPr>
          <a:xfrm>
            <a:off x="175726" y="118634"/>
            <a:ext cx="10515600" cy="1325563"/>
          </a:xfrm>
        </p:spPr>
        <p:txBody>
          <a:bodyPr/>
          <a:lstStyle/>
          <a:p>
            <a:r>
              <a:rPr lang="en-GB" dirty="0"/>
              <a:t>A common design</a:t>
            </a:r>
          </a:p>
        </p:txBody>
      </p:sp>
      <p:graphicFrame>
        <p:nvGraphicFramePr>
          <p:cNvPr id="4" name="Table 4">
            <a:extLst>
              <a:ext uri="{FF2B5EF4-FFF2-40B4-BE49-F238E27FC236}">
                <a16:creationId xmlns:a16="http://schemas.microsoft.com/office/drawing/2014/main" id="{8CCF1B9A-9BC3-45D7-8C3A-1FDA0E3B00C9}"/>
              </a:ext>
            </a:extLst>
          </p:cNvPr>
          <p:cNvGraphicFramePr>
            <a:graphicFrameLocks noGrp="1"/>
          </p:cNvGraphicFramePr>
          <p:nvPr/>
        </p:nvGraphicFramePr>
        <p:xfrm>
          <a:off x="520959" y="3109991"/>
          <a:ext cx="4490100" cy="3337560"/>
        </p:xfrm>
        <a:graphic>
          <a:graphicData uri="http://schemas.openxmlformats.org/drawingml/2006/table">
            <a:tbl>
              <a:tblPr firstRow="1" bandRow="1">
                <a:tableStyleId>{5C22544A-7EE6-4342-B048-85BDC9FD1C3A}</a:tableStyleId>
              </a:tblPr>
              <a:tblGrid>
                <a:gridCol w="898020">
                  <a:extLst>
                    <a:ext uri="{9D8B030D-6E8A-4147-A177-3AD203B41FA5}">
                      <a16:colId xmlns:a16="http://schemas.microsoft.com/office/drawing/2014/main" val="1097521232"/>
                    </a:ext>
                  </a:extLst>
                </a:gridCol>
                <a:gridCol w="898020">
                  <a:extLst>
                    <a:ext uri="{9D8B030D-6E8A-4147-A177-3AD203B41FA5}">
                      <a16:colId xmlns:a16="http://schemas.microsoft.com/office/drawing/2014/main" val="3216824740"/>
                    </a:ext>
                  </a:extLst>
                </a:gridCol>
                <a:gridCol w="898020">
                  <a:extLst>
                    <a:ext uri="{9D8B030D-6E8A-4147-A177-3AD203B41FA5}">
                      <a16:colId xmlns:a16="http://schemas.microsoft.com/office/drawing/2014/main" val="1285166461"/>
                    </a:ext>
                  </a:extLst>
                </a:gridCol>
                <a:gridCol w="898020">
                  <a:extLst>
                    <a:ext uri="{9D8B030D-6E8A-4147-A177-3AD203B41FA5}">
                      <a16:colId xmlns:a16="http://schemas.microsoft.com/office/drawing/2014/main" val="3298381852"/>
                    </a:ext>
                  </a:extLst>
                </a:gridCol>
                <a:gridCol w="898020">
                  <a:extLst>
                    <a:ext uri="{9D8B030D-6E8A-4147-A177-3AD203B41FA5}">
                      <a16:colId xmlns:a16="http://schemas.microsoft.com/office/drawing/2014/main" val="1675371646"/>
                    </a:ext>
                  </a:extLst>
                </a:gridCol>
              </a:tblGrid>
              <a:tr h="370840">
                <a:tc>
                  <a:txBody>
                    <a:bodyPr/>
                    <a:lstStyle/>
                    <a:p>
                      <a:r>
                        <a:rPr lang="en-GB" dirty="0"/>
                        <a:t>Obs.</a:t>
                      </a:r>
                    </a:p>
                  </a:txBody>
                  <a:tcPr/>
                </a:tc>
                <a:tc>
                  <a:txBody>
                    <a:bodyPr/>
                    <a:lstStyle/>
                    <a:p>
                      <a:r>
                        <a:rPr lang="en-GB" dirty="0"/>
                        <a:t>Ctrl</a:t>
                      </a:r>
                    </a:p>
                  </a:txBody>
                  <a:tcPr/>
                </a:tc>
                <a:tc>
                  <a:txBody>
                    <a:bodyPr/>
                    <a:lstStyle/>
                    <a:p>
                      <a:r>
                        <a:rPr lang="en-GB" dirty="0"/>
                        <a:t>A</a:t>
                      </a:r>
                    </a:p>
                  </a:txBody>
                  <a:tcPr/>
                </a:tc>
                <a:tc>
                  <a:txBody>
                    <a:bodyPr/>
                    <a:lstStyle/>
                    <a:p>
                      <a:r>
                        <a:rPr lang="en-GB" dirty="0"/>
                        <a:t>B</a:t>
                      </a:r>
                    </a:p>
                  </a:txBody>
                  <a:tcPr/>
                </a:tc>
                <a:tc>
                  <a:txBody>
                    <a:bodyPr/>
                    <a:lstStyle/>
                    <a:p>
                      <a:r>
                        <a:rPr lang="en-GB" dirty="0"/>
                        <a:t>C</a:t>
                      </a:r>
                    </a:p>
                  </a:txBody>
                  <a:tcPr/>
                </a:tc>
                <a:extLst>
                  <a:ext uri="{0D108BD9-81ED-4DB2-BD59-A6C34878D82A}">
                    <a16:rowId xmlns:a16="http://schemas.microsoft.com/office/drawing/2014/main" val="3755309311"/>
                  </a:ext>
                </a:extLst>
              </a:tr>
              <a:tr h="370840">
                <a:tc>
                  <a:txBody>
                    <a:bodyPr/>
                    <a:lstStyle/>
                    <a:p>
                      <a:r>
                        <a:rPr lang="en-GB" dirty="0"/>
                        <a:t>1</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2951320720"/>
                  </a:ext>
                </a:extLst>
              </a:tr>
              <a:tr h="370840">
                <a:tc>
                  <a:txBody>
                    <a:bodyPr/>
                    <a:lstStyle/>
                    <a:p>
                      <a:r>
                        <a:rPr lang="en-GB" dirty="0"/>
                        <a:t>2</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020043257"/>
                  </a:ext>
                </a:extLst>
              </a:tr>
              <a:tr h="370840">
                <a:tc>
                  <a:txBody>
                    <a:bodyPr/>
                    <a:lstStyle/>
                    <a:p>
                      <a:r>
                        <a:rPr lang="en-GB" dirty="0"/>
                        <a:t>3</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354383160"/>
                  </a:ext>
                </a:extLst>
              </a:tr>
              <a:tr h="370840">
                <a:tc>
                  <a:txBody>
                    <a:bodyPr/>
                    <a:lstStyle/>
                    <a:p>
                      <a:r>
                        <a:rPr lang="en-GB" dirty="0"/>
                        <a:t>4</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512144045"/>
                  </a:ext>
                </a:extLst>
              </a:tr>
              <a:tr h="370840">
                <a:tc>
                  <a:txBody>
                    <a:bodyPr/>
                    <a:lstStyle/>
                    <a:p>
                      <a:r>
                        <a:rPr lang="en-GB" dirty="0"/>
                        <a:t>5</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229534070"/>
                  </a:ext>
                </a:extLst>
              </a:tr>
              <a:tr h="370840">
                <a:tc>
                  <a:txBody>
                    <a:bodyPr/>
                    <a:lstStyle/>
                    <a:p>
                      <a:r>
                        <a:rPr lang="en-GB" dirty="0"/>
                        <a:t>6</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068557889"/>
                  </a:ext>
                </a:extLst>
              </a:tr>
              <a:tr h="370840">
                <a:tc>
                  <a:txBody>
                    <a:bodyPr/>
                    <a:lstStyle/>
                    <a:p>
                      <a:r>
                        <a:rPr lang="en-GB" dirty="0"/>
                        <a:t>7</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930744362"/>
                  </a:ext>
                </a:extLst>
              </a:tr>
              <a:tr h="370840">
                <a:tc>
                  <a:txBody>
                    <a:bodyPr/>
                    <a:lstStyle/>
                    <a:p>
                      <a:r>
                        <a:rPr lang="en-GB" dirty="0"/>
                        <a:t>8</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2314395816"/>
                  </a:ext>
                </a:extLst>
              </a:tr>
            </a:tbl>
          </a:graphicData>
        </a:graphic>
      </p:graphicFrame>
      <p:sp>
        <p:nvSpPr>
          <p:cNvPr id="7" name="TextBox 6">
            <a:extLst>
              <a:ext uri="{FF2B5EF4-FFF2-40B4-BE49-F238E27FC236}">
                <a16:creationId xmlns:a16="http://schemas.microsoft.com/office/drawing/2014/main" id="{B1AEE227-2745-416C-ADB3-FB397B9CCC13}"/>
              </a:ext>
            </a:extLst>
          </p:cNvPr>
          <p:cNvSpPr txBox="1"/>
          <p:nvPr/>
        </p:nvSpPr>
        <p:spPr>
          <a:xfrm>
            <a:off x="432318" y="2456640"/>
            <a:ext cx="28644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Common obvious design</a:t>
            </a:r>
          </a:p>
        </p:txBody>
      </p:sp>
      <p:sp>
        <p:nvSpPr>
          <p:cNvPr id="11" name="TextBox 10">
            <a:extLst>
              <a:ext uri="{FF2B5EF4-FFF2-40B4-BE49-F238E27FC236}">
                <a16:creationId xmlns:a16="http://schemas.microsoft.com/office/drawing/2014/main" id="{097BB11C-C486-4D2D-8D8D-A3A553B06719}"/>
              </a:ext>
            </a:extLst>
          </p:cNvPr>
          <p:cNvSpPr txBox="1"/>
          <p:nvPr/>
        </p:nvSpPr>
        <p:spPr>
          <a:xfrm>
            <a:off x="175726" y="1027088"/>
            <a:ext cx="48923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Suppose we want to know the effect of three different treatments (A,B and C) to a control condition on an outcome </a:t>
            </a:r>
          </a:p>
        </p:txBody>
      </p:sp>
      <p:sp>
        <p:nvSpPr>
          <p:cNvPr id="12" name="TextBox 11">
            <a:extLst>
              <a:ext uri="{FF2B5EF4-FFF2-40B4-BE49-F238E27FC236}">
                <a16:creationId xmlns:a16="http://schemas.microsoft.com/office/drawing/2014/main" id="{AAAC738A-5E0D-4D30-95F7-5C25FD5F1C8D}"/>
              </a:ext>
            </a:extLst>
          </p:cNvPr>
          <p:cNvSpPr txBox="1"/>
          <p:nvPr/>
        </p:nvSpPr>
        <p:spPr>
          <a:xfrm>
            <a:off x="6164424" y="1027088"/>
            <a:ext cx="48923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common experimental design is to create say 8 experimental units, and assign equal numbers to receive each experimental treatment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41EFE91-2629-4AD8-B519-4F651F77E0BD}"/>
                  </a:ext>
                </a:extLst>
              </p:cNvPr>
              <p:cNvSpPr txBox="1"/>
              <p:nvPr/>
            </p:nvSpPr>
            <p:spPr>
              <a:xfrm>
                <a:off x="6164423" y="3718796"/>
                <a:ext cx="5286827" cy="17261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effect of say, treatment A, is then estimated by the average of ‘A’ treated units minus the average of ‘control’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xtBox 12">
                <a:extLst>
                  <a:ext uri="{FF2B5EF4-FFF2-40B4-BE49-F238E27FC236}">
                    <a16:creationId xmlns:a16="http://schemas.microsoft.com/office/drawing/2014/main" id="{841EFE91-2629-4AD8-B519-4F651F77E0BD}"/>
                  </a:ext>
                </a:extLst>
              </p:cNvPr>
              <p:cNvSpPr txBox="1">
                <a:spLocks noRot="1" noChangeAspect="1" noMove="1" noResize="1" noEditPoints="1" noAdjustHandles="1" noChangeArrowheads="1" noChangeShapeType="1" noTextEdit="1"/>
              </p:cNvSpPr>
              <p:nvPr/>
            </p:nvSpPr>
            <p:spPr>
              <a:xfrm>
                <a:off x="6164423" y="3718796"/>
                <a:ext cx="5286827" cy="1726114"/>
              </a:xfrm>
              <a:prstGeom prst="rect">
                <a:avLst/>
              </a:prstGeom>
              <a:blipFill>
                <a:blip r:embed="rId2"/>
                <a:stretch>
                  <a:fillRect l="-923" t="-1767" r="-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AF24E5-1EAF-400A-A9A0-E6C23ADE8778}"/>
                  </a:ext>
                </a:extLst>
              </p:cNvPr>
              <p:cNvSpPr txBox="1"/>
              <p:nvPr/>
            </p:nvSpPr>
            <p:spPr>
              <a:xfrm>
                <a:off x="6164424" y="2420191"/>
                <a:ext cx="48923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Then measure the outcome </a:t>
                </a:r>
                <a14:m>
                  <m:oMath xmlns:m="http://schemas.openxmlformats.org/officeDocument/2006/math">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on each unit.</a:t>
                </a:r>
              </a:p>
            </p:txBody>
          </p:sp>
        </mc:Choice>
        <mc:Fallback xmlns="">
          <p:sp>
            <p:nvSpPr>
              <p:cNvPr id="14" name="TextBox 13">
                <a:extLst>
                  <a:ext uri="{FF2B5EF4-FFF2-40B4-BE49-F238E27FC236}">
                    <a16:creationId xmlns:a16="http://schemas.microsoft.com/office/drawing/2014/main" id="{C9AF24E5-1EAF-400A-A9A0-E6C23ADE8778}"/>
                  </a:ext>
                </a:extLst>
              </p:cNvPr>
              <p:cNvSpPr txBox="1">
                <a:spLocks noRot="1" noChangeAspect="1" noMove="1" noResize="1" noEditPoints="1" noAdjustHandles="1" noChangeArrowheads="1" noChangeShapeType="1" noTextEdit="1"/>
              </p:cNvSpPr>
              <p:nvPr/>
            </p:nvSpPr>
            <p:spPr>
              <a:xfrm>
                <a:off x="6164424" y="2420191"/>
                <a:ext cx="4892351" cy="369332"/>
              </a:xfrm>
              <a:prstGeom prst="rect">
                <a:avLst/>
              </a:prstGeom>
              <a:blipFill>
                <a:blip r:embed="rId3"/>
                <a:stretch>
                  <a:fillRect l="-996" t="-8197" b="-24590"/>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45A4D9EC-771D-4AA0-85AA-69094D185975}"/>
              </a:ext>
            </a:extLst>
          </p:cNvPr>
          <p:cNvSpPr txBox="1"/>
          <p:nvPr/>
        </p:nvSpPr>
        <p:spPr>
          <a:xfrm>
            <a:off x="6164423" y="5507746"/>
            <a:ext cx="4892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 only four units are contributing to each effect estimate!</a:t>
            </a:r>
          </a:p>
        </p:txBody>
      </p:sp>
    </p:spTree>
    <p:extLst>
      <p:ext uri="{BB962C8B-B14F-4D97-AF65-F5344CB8AC3E}">
        <p14:creationId xmlns:p14="http://schemas.microsoft.com/office/powerpoint/2010/main" val="24047229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BE5B7E-B8F8-487D-93AA-8BC7EB63209D}"/>
              </a:ext>
            </a:extLst>
          </p:cNvPr>
          <p:cNvSpPr>
            <a:spLocks noGrp="1"/>
          </p:cNvSpPr>
          <p:nvPr>
            <p:ph type="title"/>
          </p:nvPr>
        </p:nvSpPr>
        <p:spPr/>
        <p:txBody>
          <a:bodyPr/>
          <a:lstStyle/>
          <a:p>
            <a:r>
              <a:rPr lang="en-GB" dirty="0"/>
              <a:t>The factorial design is much more efficient</a:t>
            </a:r>
          </a:p>
        </p:txBody>
      </p:sp>
      <p:graphicFrame>
        <p:nvGraphicFramePr>
          <p:cNvPr id="6" name="Table 4">
            <a:extLst>
              <a:ext uri="{FF2B5EF4-FFF2-40B4-BE49-F238E27FC236}">
                <a16:creationId xmlns:a16="http://schemas.microsoft.com/office/drawing/2014/main" id="{C07C5DFA-9EC4-4071-B4F0-424F78112693}"/>
              </a:ext>
            </a:extLst>
          </p:cNvPr>
          <p:cNvGraphicFramePr>
            <a:graphicFrameLocks noGrp="1"/>
          </p:cNvGraphicFramePr>
          <p:nvPr/>
        </p:nvGraphicFramePr>
        <p:xfrm>
          <a:off x="838200" y="2839403"/>
          <a:ext cx="3592080" cy="3337560"/>
        </p:xfrm>
        <a:graphic>
          <a:graphicData uri="http://schemas.openxmlformats.org/drawingml/2006/table">
            <a:tbl>
              <a:tblPr firstRow="1" bandRow="1">
                <a:tableStyleId>{5C22544A-7EE6-4342-B048-85BDC9FD1C3A}</a:tableStyleId>
              </a:tblPr>
              <a:tblGrid>
                <a:gridCol w="898020">
                  <a:extLst>
                    <a:ext uri="{9D8B030D-6E8A-4147-A177-3AD203B41FA5}">
                      <a16:colId xmlns:a16="http://schemas.microsoft.com/office/drawing/2014/main" val="1097521232"/>
                    </a:ext>
                  </a:extLst>
                </a:gridCol>
                <a:gridCol w="898020">
                  <a:extLst>
                    <a:ext uri="{9D8B030D-6E8A-4147-A177-3AD203B41FA5}">
                      <a16:colId xmlns:a16="http://schemas.microsoft.com/office/drawing/2014/main" val="1285166461"/>
                    </a:ext>
                  </a:extLst>
                </a:gridCol>
                <a:gridCol w="898020">
                  <a:extLst>
                    <a:ext uri="{9D8B030D-6E8A-4147-A177-3AD203B41FA5}">
                      <a16:colId xmlns:a16="http://schemas.microsoft.com/office/drawing/2014/main" val="3298381852"/>
                    </a:ext>
                  </a:extLst>
                </a:gridCol>
                <a:gridCol w="898020">
                  <a:extLst>
                    <a:ext uri="{9D8B030D-6E8A-4147-A177-3AD203B41FA5}">
                      <a16:colId xmlns:a16="http://schemas.microsoft.com/office/drawing/2014/main" val="1675371646"/>
                    </a:ext>
                  </a:extLst>
                </a:gridCol>
              </a:tblGrid>
              <a:tr h="370840">
                <a:tc>
                  <a:txBody>
                    <a:bodyPr/>
                    <a:lstStyle/>
                    <a:p>
                      <a:r>
                        <a:rPr lang="en-GB" dirty="0"/>
                        <a:t>Obs.</a:t>
                      </a:r>
                    </a:p>
                  </a:txBody>
                  <a:tcPr/>
                </a:tc>
                <a:tc>
                  <a:txBody>
                    <a:bodyPr/>
                    <a:lstStyle/>
                    <a:p>
                      <a:r>
                        <a:rPr lang="en-GB" dirty="0"/>
                        <a:t>A</a:t>
                      </a:r>
                    </a:p>
                  </a:txBody>
                  <a:tcPr/>
                </a:tc>
                <a:tc>
                  <a:txBody>
                    <a:bodyPr/>
                    <a:lstStyle/>
                    <a:p>
                      <a:r>
                        <a:rPr lang="en-GB" dirty="0"/>
                        <a:t>B</a:t>
                      </a:r>
                    </a:p>
                  </a:txBody>
                  <a:tcPr/>
                </a:tc>
                <a:tc>
                  <a:txBody>
                    <a:bodyPr/>
                    <a:lstStyle/>
                    <a:p>
                      <a:r>
                        <a:rPr lang="en-GB" dirty="0"/>
                        <a:t>C</a:t>
                      </a:r>
                    </a:p>
                  </a:txBody>
                  <a:tcPr/>
                </a:tc>
                <a:extLst>
                  <a:ext uri="{0D108BD9-81ED-4DB2-BD59-A6C34878D82A}">
                    <a16:rowId xmlns:a16="http://schemas.microsoft.com/office/drawing/2014/main" val="3755309311"/>
                  </a:ext>
                </a:extLst>
              </a:tr>
              <a:tr h="370840">
                <a:tc>
                  <a:txBody>
                    <a:bodyPr/>
                    <a:lstStyle/>
                    <a:p>
                      <a:r>
                        <a:rPr lang="en-GB" dirty="0"/>
                        <a:t>1</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2951320720"/>
                  </a:ext>
                </a:extLst>
              </a:tr>
              <a:tr h="370840">
                <a:tc>
                  <a:txBody>
                    <a:bodyPr/>
                    <a:lstStyle/>
                    <a:p>
                      <a:r>
                        <a:rPr lang="en-GB" dirty="0"/>
                        <a:t>2</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020043257"/>
                  </a:ext>
                </a:extLst>
              </a:tr>
              <a:tr h="370840">
                <a:tc>
                  <a:txBody>
                    <a:bodyPr/>
                    <a:lstStyle/>
                    <a:p>
                      <a:r>
                        <a:rPr lang="en-GB" dirty="0"/>
                        <a:t>3</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354383160"/>
                  </a:ext>
                </a:extLst>
              </a:tr>
              <a:tr h="370840">
                <a:tc>
                  <a:txBody>
                    <a:bodyPr/>
                    <a:lstStyle/>
                    <a:p>
                      <a:r>
                        <a:rPr lang="en-GB" dirty="0"/>
                        <a:t>4</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512144045"/>
                  </a:ext>
                </a:extLst>
              </a:tr>
              <a:tr h="370840">
                <a:tc>
                  <a:txBody>
                    <a:bodyPr/>
                    <a:lstStyle/>
                    <a:p>
                      <a:r>
                        <a:rPr lang="en-GB" dirty="0"/>
                        <a:t>5</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229534070"/>
                  </a:ext>
                </a:extLst>
              </a:tr>
              <a:tr h="370840">
                <a:tc>
                  <a:txBody>
                    <a:bodyPr/>
                    <a:lstStyle/>
                    <a:p>
                      <a:r>
                        <a:rPr lang="en-GB" dirty="0"/>
                        <a:t>6</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068557889"/>
                  </a:ext>
                </a:extLst>
              </a:tr>
              <a:tr h="370840">
                <a:tc>
                  <a:txBody>
                    <a:bodyPr/>
                    <a:lstStyle/>
                    <a:p>
                      <a:r>
                        <a:rPr lang="en-GB" dirty="0"/>
                        <a:t>7</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930744362"/>
                  </a:ext>
                </a:extLst>
              </a:tr>
              <a:tr h="370840">
                <a:tc>
                  <a:txBody>
                    <a:bodyPr/>
                    <a:lstStyle/>
                    <a:p>
                      <a:r>
                        <a:rPr lang="en-GB" dirty="0"/>
                        <a:t>8</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2314395816"/>
                  </a:ext>
                </a:extLst>
              </a:tr>
            </a:tbl>
          </a:graphicData>
        </a:graphic>
      </p:graphicFrame>
      <p:sp>
        <p:nvSpPr>
          <p:cNvPr id="8" name="TextBox 7">
            <a:extLst>
              <a:ext uri="{FF2B5EF4-FFF2-40B4-BE49-F238E27FC236}">
                <a16:creationId xmlns:a16="http://schemas.microsoft.com/office/drawing/2014/main" id="{50F8BF4B-7D03-4763-82CA-004BAD445420}"/>
              </a:ext>
            </a:extLst>
          </p:cNvPr>
          <p:cNvSpPr txBox="1"/>
          <p:nvPr/>
        </p:nvSpPr>
        <p:spPr>
          <a:xfrm>
            <a:off x="758889" y="1711047"/>
            <a:ext cx="28644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Suppose instead we’d treated our units as follows: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9C7EBC-4498-49D4-9A8C-9DAEADBFD64F}"/>
                  </a:ext>
                </a:extLst>
              </p:cNvPr>
              <p:cNvSpPr txBox="1"/>
              <p:nvPr/>
            </p:nvSpPr>
            <p:spPr>
              <a:xfrm>
                <a:off x="5125615" y="1712894"/>
                <a:ext cx="5507911" cy="1449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Now the effect of A is measured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419C7EBC-4498-49D4-9A8C-9DAEADBFD64F}"/>
                  </a:ext>
                </a:extLst>
              </p:cNvPr>
              <p:cNvSpPr txBox="1">
                <a:spLocks noRot="1" noChangeAspect="1" noMove="1" noResize="1" noEditPoints="1" noAdjustHandles="1" noChangeArrowheads="1" noChangeShapeType="1" noTextEdit="1"/>
              </p:cNvSpPr>
              <p:nvPr/>
            </p:nvSpPr>
            <p:spPr>
              <a:xfrm>
                <a:off x="5125615" y="1712894"/>
                <a:ext cx="5507911" cy="1449115"/>
              </a:xfrm>
              <a:prstGeom prst="rect">
                <a:avLst/>
              </a:prstGeom>
              <a:blipFill>
                <a:blip r:embed="rId2"/>
                <a:stretch>
                  <a:fillRect l="-997" t="-2521"/>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FB12A7AC-97A6-4590-BE4F-01E083CCC77C}"/>
              </a:ext>
            </a:extLst>
          </p:cNvPr>
          <p:cNvSpPr txBox="1"/>
          <p:nvPr/>
        </p:nvSpPr>
        <p:spPr>
          <a:xfrm>
            <a:off x="5125615" y="3429000"/>
            <a:ext cx="64070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All 8 units are contributing to the estimate for each treatment (instead of 4 from previous experiment)</a:t>
            </a:r>
          </a:p>
        </p:txBody>
      </p:sp>
      <p:sp>
        <p:nvSpPr>
          <p:cNvPr id="12" name="TextBox 11">
            <a:extLst>
              <a:ext uri="{FF2B5EF4-FFF2-40B4-BE49-F238E27FC236}">
                <a16:creationId xmlns:a16="http://schemas.microsoft.com/office/drawing/2014/main" id="{8C652113-C774-4275-B45C-09A443B5B793}"/>
              </a:ext>
            </a:extLst>
          </p:cNvPr>
          <p:cNvSpPr txBox="1"/>
          <p:nvPr/>
        </p:nvSpPr>
        <p:spPr>
          <a:xfrm>
            <a:off x="5125615" y="4342322"/>
            <a:ext cx="64070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have effectively doubled our sample size from the previous design for free!!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precision of the estimate of A effect in this design will be much more precise than with the previous design.</a:t>
            </a:r>
          </a:p>
        </p:txBody>
      </p:sp>
    </p:spTree>
    <p:extLst>
      <p:ext uri="{BB962C8B-B14F-4D97-AF65-F5344CB8AC3E}">
        <p14:creationId xmlns:p14="http://schemas.microsoft.com/office/powerpoint/2010/main" val="31942511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BE5B7E-B8F8-487D-93AA-8BC7EB63209D}"/>
              </a:ext>
            </a:extLst>
          </p:cNvPr>
          <p:cNvSpPr>
            <a:spLocks noGrp="1"/>
          </p:cNvSpPr>
          <p:nvPr>
            <p:ph type="title"/>
          </p:nvPr>
        </p:nvSpPr>
        <p:spPr/>
        <p:txBody>
          <a:bodyPr/>
          <a:lstStyle/>
          <a:p>
            <a:r>
              <a:rPr lang="en-GB" dirty="0"/>
              <a:t>Are the treatment effects confounded by each other?</a:t>
            </a:r>
          </a:p>
        </p:txBody>
      </p:sp>
      <p:graphicFrame>
        <p:nvGraphicFramePr>
          <p:cNvPr id="6" name="Table 4">
            <a:extLst>
              <a:ext uri="{FF2B5EF4-FFF2-40B4-BE49-F238E27FC236}">
                <a16:creationId xmlns:a16="http://schemas.microsoft.com/office/drawing/2014/main" id="{C07C5DFA-9EC4-4071-B4F0-424F78112693}"/>
              </a:ext>
            </a:extLst>
          </p:cNvPr>
          <p:cNvGraphicFramePr>
            <a:graphicFrameLocks noGrp="1"/>
          </p:cNvGraphicFramePr>
          <p:nvPr/>
        </p:nvGraphicFramePr>
        <p:xfrm>
          <a:off x="838200" y="2858064"/>
          <a:ext cx="3592080" cy="3337560"/>
        </p:xfrm>
        <a:graphic>
          <a:graphicData uri="http://schemas.openxmlformats.org/drawingml/2006/table">
            <a:tbl>
              <a:tblPr firstRow="1" bandRow="1">
                <a:tableStyleId>{5C22544A-7EE6-4342-B048-85BDC9FD1C3A}</a:tableStyleId>
              </a:tblPr>
              <a:tblGrid>
                <a:gridCol w="898020">
                  <a:extLst>
                    <a:ext uri="{9D8B030D-6E8A-4147-A177-3AD203B41FA5}">
                      <a16:colId xmlns:a16="http://schemas.microsoft.com/office/drawing/2014/main" val="1097521232"/>
                    </a:ext>
                  </a:extLst>
                </a:gridCol>
                <a:gridCol w="898020">
                  <a:extLst>
                    <a:ext uri="{9D8B030D-6E8A-4147-A177-3AD203B41FA5}">
                      <a16:colId xmlns:a16="http://schemas.microsoft.com/office/drawing/2014/main" val="1285166461"/>
                    </a:ext>
                  </a:extLst>
                </a:gridCol>
                <a:gridCol w="898020">
                  <a:extLst>
                    <a:ext uri="{9D8B030D-6E8A-4147-A177-3AD203B41FA5}">
                      <a16:colId xmlns:a16="http://schemas.microsoft.com/office/drawing/2014/main" val="3298381852"/>
                    </a:ext>
                  </a:extLst>
                </a:gridCol>
                <a:gridCol w="898020">
                  <a:extLst>
                    <a:ext uri="{9D8B030D-6E8A-4147-A177-3AD203B41FA5}">
                      <a16:colId xmlns:a16="http://schemas.microsoft.com/office/drawing/2014/main" val="1675371646"/>
                    </a:ext>
                  </a:extLst>
                </a:gridCol>
              </a:tblGrid>
              <a:tr h="370840">
                <a:tc>
                  <a:txBody>
                    <a:bodyPr/>
                    <a:lstStyle/>
                    <a:p>
                      <a:r>
                        <a:rPr lang="en-GB" dirty="0"/>
                        <a:t>Obs.</a:t>
                      </a:r>
                    </a:p>
                  </a:txBody>
                  <a:tcPr/>
                </a:tc>
                <a:tc>
                  <a:txBody>
                    <a:bodyPr/>
                    <a:lstStyle/>
                    <a:p>
                      <a:r>
                        <a:rPr lang="en-GB" dirty="0"/>
                        <a:t>A</a:t>
                      </a:r>
                    </a:p>
                  </a:txBody>
                  <a:tcPr/>
                </a:tc>
                <a:tc>
                  <a:txBody>
                    <a:bodyPr/>
                    <a:lstStyle/>
                    <a:p>
                      <a:r>
                        <a:rPr lang="en-GB" dirty="0"/>
                        <a:t>B</a:t>
                      </a:r>
                    </a:p>
                  </a:txBody>
                  <a:tcPr/>
                </a:tc>
                <a:tc>
                  <a:txBody>
                    <a:bodyPr/>
                    <a:lstStyle/>
                    <a:p>
                      <a:r>
                        <a:rPr lang="en-GB" dirty="0"/>
                        <a:t>C</a:t>
                      </a:r>
                    </a:p>
                  </a:txBody>
                  <a:tcPr/>
                </a:tc>
                <a:extLst>
                  <a:ext uri="{0D108BD9-81ED-4DB2-BD59-A6C34878D82A}">
                    <a16:rowId xmlns:a16="http://schemas.microsoft.com/office/drawing/2014/main" val="3755309311"/>
                  </a:ext>
                </a:extLst>
              </a:tr>
              <a:tr h="370840">
                <a:tc>
                  <a:txBody>
                    <a:bodyPr/>
                    <a:lstStyle/>
                    <a:p>
                      <a:r>
                        <a:rPr lang="en-GB" dirty="0"/>
                        <a:t>1</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2951320720"/>
                  </a:ext>
                </a:extLst>
              </a:tr>
              <a:tr h="370840">
                <a:tc>
                  <a:txBody>
                    <a:bodyPr/>
                    <a:lstStyle/>
                    <a:p>
                      <a:r>
                        <a:rPr lang="en-GB" dirty="0"/>
                        <a:t>2</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020043257"/>
                  </a:ext>
                </a:extLst>
              </a:tr>
              <a:tr h="370840">
                <a:tc>
                  <a:txBody>
                    <a:bodyPr/>
                    <a:lstStyle/>
                    <a:p>
                      <a:r>
                        <a:rPr lang="en-GB" dirty="0"/>
                        <a:t>3</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354383160"/>
                  </a:ext>
                </a:extLst>
              </a:tr>
              <a:tr h="370840">
                <a:tc>
                  <a:txBody>
                    <a:bodyPr/>
                    <a:lstStyle/>
                    <a:p>
                      <a:r>
                        <a:rPr lang="en-GB" dirty="0"/>
                        <a:t>4</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512144045"/>
                  </a:ext>
                </a:extLst>
              </a:tr>
              <a:tr h="370840">
                <a:tc>
                  <a:txBody>
                    <a:bodyPr/>
                    <a:lstStyle/>
                    <a:p>
                      <a:r>
                        <a:rPr lang="en-GB" dirty="0"/>
                        <a:t>5</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229534070"/>
                  </a:ext>
                </a:extLst>
              </a:tr>
              <a:tr h="370840">
                <a:tc>
                  <a:txBody>
                    <a:bodyPr/>
                    <a:lstStyle/>
                    <a:p>
                      <a:r>
                        <a:rPr lang="en-GB" dirty="0"/>
                        <a:t>6</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068557889"/>
                  </a:ext>
                </a:extLst>
              </a:tr>
              <a:tr h="370840">
                <a:tc>
                  <a:txBody>
                    <a:bodyPr/>
                    <a:lstStyle/>
                    <a:p>
                      <a:r>
                        <a:rPr lang="en-GB" dirty="0"/>
                        <a:t>7</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930744362"/>
                  </a:ext>
                </a:extLst>
              </a:tr>
              <a:tr h="370840">
                <a:tc>
                  <a:txBody>
                    <a:bodyPr/>
                    <a:lstStyle/>
                    <a:p>
                      <a:r>
                        <a:rPr lang="en-GB" dirty="0"/>
                        <a:t>8</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2314395816"/>
                  </a:ext>
                </a:extLst>
              </a:tr>
            </a:tbl>
          </a:graphicData>
        </a:graphic>
      </p:graphicFrame>
      <p:sp>
        <p:nvSpPr>
          <p:cNvPr id="9" name="TextBox 8">
            <a:extLst>
              <a:ext uri="{FF2B5EF4-FFF2-40B4-BE49-F238E27FC236}">
                <a16:creationId xmlns:a16="http://schemas.microsoft.com/office/drawing/2014/main" id="{419C7EBC-4498-49D4-9A8C-9DAEADBFD64F}"/>
              </a:ext>
            </a:extLst>
          </p:cNvPr>
          <p:cNvSpPr txBox="1"/>
          <p:nvPr/>
        </p:nvSpPr>
        <p:spPr>
          <a:xfrm>
            <a:off x="5134946" y="2316888"/>
            <a:ext cx="5987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Consider estimating the effect of (say) treatment B.  How are treatments A and C divided over levels of treatment B?</a:t>
            </a:r>
          </a:p>
        </p:txBody>
      </p:sp>
      <p:graphicFrame>
        <p:nvGraphicFramePr>
          <p:cNvPr id="2" name="Table 3">
            <a:extLst>
              <a:ext uri="{FF2B5EF4-FFF2-40B4-BE49-F238E27FC236}">
                <a16:creationId xmlns:a16="http://schemas.microsoft.com/office/drawing/2014/main" id="{4F9DEC81-585A-468D-87B6-5741DCE28925}"/>
              </a:ext>
            </a:extLst>
          </p:cNvPr>
          <p:cNvGraphicFramePr>
            <a:graphicFrameLocks noGrp="1"/>
          </p:cNvGraphicFramePr>
          <p:nvPr/>
        </p:nvGraphicFramePr>
        <p:xfrm>
          <a:off x="5257382" y="3407472"/>
          <a:ext cx="4684539" cy="1112520"/>
        </p:xfrm>
        <a:graphic>
          <a:graphicData uri="http://schemas.openxmlformats.org/drawingml/2006/table">
            <a:tbl>
              <a:tblPr firstRow="1" bandRow="1">
                <a:tableStyleId>{21E4AEA4-8DFA-4A89-87EB-49C32662AFE0}</a:tableStyleId>
              </a:tblPr>
              <a:tblGrid>
                <a:gridCol w="1561513">
                  <a:extLst>
                    <a:ext uri="{9D8B030D-6E8A-4147-A177-3AD203B41FA5}">
                      <a16:colId xmlns:a16="http://schemas.microsoft.com/office/drawing/2014/main" val="4154781122"/>
                    </a:ext>
                  </a:extLst>
                </a:gridCol>
                <a:gridCol w="1561513">
                  <a:extLst>
                    <a:ext uri="{9D8B030D-6E8A-4147-A177-3AD203B41FA5}">
                      <a16:colId xmlns:a16="http://schemas.microsoft.com/office/drawing/2014/main" val="857428119"/>
                    </a:ext>
                  </a:extLst>
                </a:gridCol>
                <a:gridCol w="1561513">
                  <a:extLst>
                    <a:ext uri="{9D8B030D-6E8A-4147-A177-3AD203B41FA5}">
                      <a16:colId xmlns:a16="http://schemas.microsoft.com/office/drawing/2014/main" val="711749482"/>
                    </a:ext>
                  </a:extLst>
                </a:gridCol>
              </a:tblGrid>
              <a:tr h="370840">
                <a:tc>
                  <a:txBody>
                    <a:bodyPr/>
                    <a:lstStyle/>
                    <a:p>
                      <a:endParaRPr lang="en-GB"/>
                    </a:p>
                  </a:txBody>
                  <a:tcPr/>
                </a:tc>
                <a:tc>
                  <a:txBody>
                    <a:bodyPr/>
                    <a:lstStyle/>
                    <a:p>
                      <a:r>
                        <a:rPr lang="en-GB" dirty="0"/>
                        <a:t>B</a:t>
                      </a:r>
                    </a:p>
                  </a:txBody>
                  <a:tcPr/>
                </a:tc>
                <a:tc>
                  <a:txBody>
                    <a:bodyPr/>
                    <a:lstStyle/>
                    <a:p>
                      <a:r>
                        <a:rPr lang="en-GB" dirty="0"/>
                        <a:t>Not B</a:t>
                      </a:r>
                    </a:p>
                  </a:txBody>
                  <a:tcPr/>
                </a:tc>
                <a:extLst>
                  <a:ext uri="{0D108BD9-81ED-4DB2-BD59-A6C34878D82A}">
                    <a16:rowId xmlns:a16="http://schemas.microsoft.com/office/drawing/2014/main" val="2096270735"/>
                  </a:ext>
                </a:extLst>
              </a:tr>
              <a:tr h="370840">
                <a:tc>
                  <a:txBody>
                    <a:bodyPr/>
                    <a:lstStyle/>
                    <a:p>
                      <a:r>
                        <a:rPr lang="en-GB" dirty="0"/>
                        <a:t>A present (%)</a:t>
                      </a:r>
                    </a:p>
                  </a:txBody>
                  <a:tcPr/>
                </a:tc>
                <a:tc>
                  <a:txBody>
                    <a:bodyPr/>
                    <a:lstStyle/>
                    <a:p>
                      <a:r>
                        <a:rPr lang="en-GB" dirty="0"/>
                        <a:t>2/4=50%</a:t>
                      </a:r>
                    </a:p>
                  </a:txBody>
                  <a:tcPr/>
                </a:tc>
                <a:tc>
                  <a:txBody>
                    <a:bodyPr/>
                    <a:lstStyle/>
                    <a:p>
                      <a:r>
                        <a:rPr lang="en-GB" dirty="0"/>
                        <a:t>2/4=50%</a:t>
                      </a:r>
                    </a:p>
                  </a:txBody>
                  <a:tcPr/>
                </a:tc>
                <a:extLst>
                  <a:ext uri="{0D108BD9-81ED-4DB2-BD59-A6C34878D82A}">
                    <a16:rowId xmlns:a16="http://schemas.microsoft.com/office/drawing/2014/main" val="3117114982"/>
                  </a:ext>
                </a:extLst>
              </a:tr>
              <a:tr h="370840">
                <a:tc>
                  <a:txBody>
                    <a:bodyPr/>
                    <a:lstStyle/>
                    <a:p>
                      <a:r>
                        <a:rPr lang="en-GB" dirty="0"/>
                        <a:t>C present (%)</a:t>
                      </a:r>
                    </a:p>
                  </a:txBody>
                  <a:tcPr/>
                </a:tc>
                <a:tc>
                  <a:txBody>
                    <a:bodyPr/>
                    <a:lstStyle/>
                    <a:p>
                      <a:r>
                        <a:rPr lang="en-GB" dirty="0"/>
                        <a:t>2/4=50%</a:t>
                      </a:r>
                    </a:p>
                  </a:txBody>
                  <a:tcPr/>
                </a:tc>
                <a:tc>
                  <a:txBody>
                    <a:bodyPr/>
                    <a:lstStyle/>
                    <a:p>
                      <a:r>
                        <a:rPr lang="en-GB" dirty="0"/>
                        <a:t>2/4=50%</a:t>
                      </a:r>
                    </a:p>
                  </a:txBody>
                  <a:tcPr/>
                </a:tc>
                <a:extLst>
                  <a:ext uri="{0D108BD9-81ED-4DB2-BD59-A6C34878D82A}">
                    <a16:rowId xmlns:a16="http://schemas.microsoft.com/office/drawing/2014/main" val="764570831"/>
                  </a:ext>
                </a:extLst>
              </a:tr>
            </a:tbl>
          </a:graphicData>
        </a:graphic>
      </p:graphicFrame>
      <p:sp>
        <p:nvSpPr>
          <p:cNvPr id="10" name="TextBox 9">
            <a:extLst>
              <a:ext uri="{FF2B5EF4-FFF2-40B4-BE49-F238E27FC236}">
                <a16:creationId xmlns:a16="http://schemas.microsoft.com/office/drawing/2014/main" id="{7AD5C584-2183-4162-A6FD-C5BA780CBE05}"/>
              </a:ext>
            </a:extLst>
          </p:cNvPr>
          <p:cNvSpPr txBox="1"/>
          <p:nvPr/>
        </p:nvSpPr>
        <p:spPr>
          <a:xfrm>
            <a:off x="5134946" y="5020588"/>
            <a:ext cx="55079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Treatments A and C are both perfectly balanced over levels of treatment B.  So there is no confounding.</a:t>
            </a:r>
          </a:p>
        </p:txBody>
      </p:sp>
    </p:spTree>
    <p:extLst>
      <p:ext uri="{BB962C8B-B14F-4D97-AF65-F5344CB8AC3E}">
        <p14:creationId xmlns:p14="http://schemas.microsoft.com/office/powerpoint/2010/main" val="2293654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BE5B7E-B8F8-487D-93AA-8BC7EB63209D}"/>
              </a:ext>
            </a:extLst>
          </p:cNvPr>
          <p:cNvSpPr>
            <a:spLocks noGrp="1"/>
          </p:cNvSpPr>
          <p:nvPr>
            <p:ph type="title"/>
          </p:nvPr>
        </p:nvSpPr>
        <p:spPr/>
        <p:txBody>
          <a:bodyPr/>
          <a:lstStyle/>
          <a:p>
            <a:r>
              <a:rPr lang="en-GB" dirty="0"/>
              <a:t>What if the treatment A effect depends on the level of treatment B </a:t>
            </a:r>
          </a:p>
        </p:txBody>
      </p:sp>
      <p:graphicFrame>
        <p:nvGraphicFramePr>
          <p:cNvPr id="6" name="Table 4">
            <a:extLst>
              <a:ext uri="{FF2B5EF4-FFF2-40B4-BE49-F238E27FC236}">
                <a16:creationId xmlns:a16="http://schemas.microsoft.com/office/drawing/2014/main" id="{C07C5DFA-9EC4-4071-B4F0-424F78112693}"/>
              </a:ext>
            </a:extLst>
          </p:cNvPr>
          <p:cNvGraphicFramePr>
            <a:graphicFrameLocks noGrp="1"/>
          </p:cNvGraphicFramePr>
          <p:nvPr/>
        </p:nvGraphicFramePr>
        <p:xfrm>
          <a:off x="838200" y="2294952"/>
          <a:ext cx="3592080" cy="3337560"/>
        </p:xfrm>
        <a:graphic>
          <a:graphicData uri="http://schemas.openxmlformats.org/drawingml/2006/table">
            <a:tbl>
              <a:tblPr firstRow="1" bandRow="1">
                <a:tableStyleId>{5C22544A-7EE6-4342-B048-85BDC9FD1C3A}</a:tableStyleId>
              </a:tblPr>
              <a:tblGrid>
                <a:gridCol w="898020">
                  <a:extLst>
                    <a:ext uri="{9D8B030D-6E8A-4147-A177-3AD203B41FA5}">
                      <a16:colId xmlns:a16="http://schemas.microsoft.com/office/drawing/2014/main" val="1097521232"/>
                    </a:ext>
                  </a:extLst>
                </a:gridCol>
                <a:gridCol w="898020">
                  <a:extLst>
                    <a:ext uri="{9D8B030D-6E8A-4147-A177-3AD203B41FA5}">
                      <a16:colId xmlns:a16="http://schemas.microsoft.com/office/drawing/2014/main" val="1285166461"/>
                    </a:ext>
                  </a:extLst>
                </a:gridCol>
                <a:gridCol w="898020">
                  <a:extLst>
                    <a:ext uri="{9D8B030D-6E8A-4147-A177-3AD203B41FA5}">
                      <a16:colId xmlns:a16="http://schemas.microsoft.com/office/drawing/2014/main" val="3298381852"/>
                    </a:ext>
                  </a:extLst>
                </a:gridCol>
                <a:gridCol w="898020">
                  <a:extLst>
                    <a:ext uri="{9D8B030D-6E8A-4147-A177-3AD203B41FA5}">
                      <a16:colId xmlns:a16="http://schemas.microsoft.com/office/drawing/2014/main" val="1675371646"/>
                    </a:ext>
                  </a:extLst>
                </a:gridCol>
              </a:tblGrid>
              <a:tr h="370840">
                <a:tc>
                  <a:txBody>
                    <a:bodyPr/>
                    <a:lstStyle/>
                    <a:p>
                      <a:r>
                        <a:rPr lang="en-GB" dirty="0"/>
                        <a:t>Obs.</a:t>
                      </a:r>
                    </a:p>
                  </a:txBody>
                  <a:tcPr/>
                </a:tc>
                <a:tc>
                  <a:txBody>
                    <a:bodyPr/>
                    <a:lstStyle/>
                    <a:p>
                      <a:r>
                        <a:rPr lang="en-GB" dirty="0"/>
                        <a:t>A</a:t>
                      </a:r>
                    </a:p>
                  </a:txBody>
                  <a:tcPr/>
                </a:tc>
                <a:tc>
                  <a:txBody>
                    <a:bodyPr/>
                    <a:lstStyle/>
                    <a:p>
                      <a:r>
                        <a:rPr lang="en-GB" dirty="0"/>
                        <a:t>B</a:t>
                      </a:r>
                    </a:p>
                  </a:txBody>
                  <a:tcPr/>
                </a:tc>
                <a:tc>
                  <a:txBody>
                    <a:bodyPr/>
                    <a:lstStyle/>
                    <a:p>
                      <a:r>
                        <a:rPr lang="en-GB" dirty="0"/>
                        <a:t>C</a:t>
                      </a:r>
                    </a:p>
                  </a:txBody>
                  <a:tcPr/>
                </a:tc>
                <a:extLst>
                  <a:ext uri="{0D108BD9-81ED-4DB2-BD59-A6C34878D82A}">
                    <a16:rowId xmlns:a16="http://schemas.microsoft.com/office/drawing/2014/main" val="3755309311"/>
                  </a:ext>
                </a:extLst>
              </a:tr>
              <a:tr h="370840">
                <a:tc>
                  <a:txBody>
                    <a:bodyPr/>
                    <a:lstStyle/>
                    <a:p>
                      <a:r>
                        <a:rPr lang="en-GB" dirty="0"/>
                        <a:t>1</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2951320720"/>
                  </a:ext>
                </a:extLst>
              </a:tr>
              <a:tr h="370840">
                <a:tc>
                  <a:txBody>
                    <a:bodyPr/>
                    <a:lstStyle/>
                    <a:p>
                      <a:r>
                        <a:rPr lang="en-GB" dirty="0"/>
                        <a:t>2</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020043257"/>
                  </a:ext>
                </a:extLst>
              </a:tr>
              <a:tr h="370840">
                <a:tc>
                  <a:txBody>
                    <a:bodyPr/>
                    <a:lstStyle/>
                    <a:p>
                      <a:r>
                        <a:rPr lang="en-GB" dirty="0"/>
                        <a:t>3</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354383160"/>
                  </a:ext>
                </a:extLst>
              </a:tr>
              <a:tr h="370840">
                <a:tc>
                  <a:txBody>
                    <a:bodyPr/>
                    <a:lstStyle/>
                    <a:p>
                      <a:r>
                        <a:rPr lang="en-GB" dirty="0"/>
                        <a:t>4</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512144045"/>
                  </a:ext>
                </a:extLst>
              </a:tr>
              <a:tr h="370840">
                <a:tc>
                  <a:txBody>
                    <a:bodyPr/>
                    <a:lstStyle/>
                    <a:p>
                      <a:r>
                        <a:rPr lang="en-GB" dirty="0"/>
                        <a:t>5</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229534070"/>
                  </a:ext>
                </a:extLst>
              </a:tr>
              <a:tr h="370840">
                <a:tc>
                  <a:txBody>
                    <a:bodyPr/>
                    <a:lstStyle/>
                    <a:p>
                      <a:r>
                        <a:rPr lang="en-GB" dirty="0"/>
                        <a:t>6</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068557889"/>
                  </a:ext>
                </a:extLst>
              </a:tr>
              <a:tr h="370840">
                <a:tc>
                  <a:txBody>
                    <a:bodyPr/>
                    <a:lstStyle/>
                    <a:p>
                      <a:r>
                        <a:rPr lang="en-GB" dirty="0"/>
                        <a:t>7</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1930744362"/>
                  </a:ext>
                </a:extLst>
              </a:tr>
              <a:tr h="370840">
                <a:tc>
                  <a:txBody>
                    <a:bodyPr/>
                    <a:lstStyle/>
                    <a:p>
                      <a:r>
                        <a:rPr lang="en-GB" dirty="0"/>
                        <a:t>8</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2314395816"/>
                  </a:ext>
                </a:extLst>
              </a:tr>
            </a:tbl>
          </a:graphicData>
        </a:graphic>
      </p:graphicFrame>
      <p:sp>
        <p:nvSpPr>
          <p:cNvPr id="9" name="TextBox 8">
            <a:extLst>
              <a:ext uri="{FF2B5EF4-FFF2-40B4-BE49-F238E27FC236}">
                <a16:creationId xmlns:a16="http://schemas.microsoft.com/office/drawing/2014/main" id="{419C7EBC-4498-49D4-9A8C-9DAEADBFD64F}"/>
              </a:ext>
            </a:extLst>
          </p:cNvPr>
          <p:cNvSpPr txBox="1"/>
          <p:nvPr/>
        </p:nvSpPr>
        <p:spPr>
          <a:xfrm>
            <a:off x="5106955" y="2210977"/>
            <a:ext cx="5507911"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might be a concern that the effect of treatment A will depend on whether treatments B and C are present or absent.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is true, but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the effect of A does depend on B, then the factorial design allows us to test that!  We can then provide estimates for the effect of A with or without B if they differ.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That is, we can test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interaction effects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between the treatments.</a:t>
            </a:r>
          </a:p>
        </p:txBody>
      </p:sp>
    </p:spTree>
    <p:extLst>
      <p:ext uri="{BB962C8B-B14F-4D97-AF65-F5344CB8AC3E}">
        <p14:creationId xmlns:p14="http://schemas.microsoft.com/office/powerpoint/2010/main" val="224694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AE8F03-9F90-4D93-BCE8-501E28312E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20" y="1368336"/>
            <a:ext cx="9735312" cy="5132115"/>
          </a:xfrm>
        </p:spPr>
      </p:pic>
      <p:sp>
        <p:nvSpPr>
          <p:cNvPr id="2" name="Title 1">
            <a:extLst>
              <a:ext uri="{FF2B5EF4-FFF2-40B4-BE49-F238E27FC236}">
                <a16:creationId xmlns:a16="http://schemas.microsoft.com/office/drawing/2014/main" id="{2666392D-4F5A-485E-A50D-48C0985C2F2C}"/>
              </a:ext>
            </a:extLst>
          </p:cNvPr>
          <p:cNvSpPr>
            <a:spLocks noGrp="1"/>
          </p:cNvSpPr>
          <p:nvPr>
            <p:ph type="title"/>
          </p:nvPr>
        </p:nvSpPr>
        <p:spPr>
          <a:xfrm>
            <a:off x="6636327" y="357549"/>
            <a:ext cx="4352366" cy="695397"/>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a:t>A recent study</a:t>
            </a:r>
          </a:p>
        </p:txBody>
      </p:sp>
      <p:sp>
        <p:nvSpPr>
          <p:cNvPr id="3" name="TextBox 2">
            <a:extLst>
              <a:ext uri="{FF2B5EF4-FFF2-40B4-BE49-F238E27FC236}">
                <a16:creationId xmlns:a16="http://schemas.microsoft.com/office/drawing/2014/main" id="{07CAF54F-AE34-49EE-A786-D68A8AB57335}"/>
              </a:ext>
            </a:extLst>
          </p:cNvPr>
          <p:cNvSpPr txBox="1"/>
          <p:nvPr/>
        </p:nvSpPr>
        <p:spPr>
          <a:xfrm>
            <a:off x="528652" y="278615"/>
            <a:ext cx="3119804" cy="707886"/>
          </a:xfrm>
          <a:prstGeom prst="rect">
            <a:avLst/>
          </a:prstGeom>
          <a:noFill/>
        </p:spPr>
        <p:txBody>
          <a:bodyPr wrap="square" rtlCol="0">
            <a:spAutoFit/>
          </a:bodyPr>
          <a:lstStyle/>
          <a:p>
            <a:r>
              <a:rPr lang="en-GB" sz="4000" b="1" dirty="0"/>
              <a:t>Exercise 1</a:t>
            </a:r>
          </a:p>
        </p:txBody>
      </p:sp>
    </p:spTree>
    <p:extLst>
      <p:ext uri="{BB962C8B-B14F-4D97-AF65-F5344CB8AC3E}">
        <p14:creationId xmlns:p14="http://schemas.microsoft.com/office/powerpoint/2010/main" val="34540228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A7F8-0B03-472D-93A8-58B77F1B0D1C}"/>
              </a:ext>
            </a:extLst>
          </p:cNvPr>
          <p:cNvSpPr>
            <a:spLocks noGrp="1"/>
          </p:cNvSpPr>
          <p:nvPr>
            <p:ph type="title"/>
          </p:nvPr>
        </p:nvSpPr>
        <p:spPr/>
        <p:txBody>
          <a:bodyPr/>
          <a:lstStyle/>
          <a:p>
            <a:r>
              <a:rPr lang="en-GB" dirty="0"/>
              <a:t>Adding </a:t>
            </a:r>
            <a:r>
              <a:rPr lang="en-GB" i="1" dirty="0"/>
              <a:t>even more treatments </a:t>
            </a:r>
            <a:br>
              <a:rPr lang="en-GB" dirty="0"/>
            </a:br>
            <a:r>
              <a:rPr lang="en-GB" b="1" dirty="0"/>
              <a:t>without increasing total sample size</a:t>
            </a:r>
          </a:p>
        </p:txBody>
      </p:sp>
      <p:sp>
        <p:nvSpPr>
          <p:cNvPr id="3" name="Content Placeholder 2">
            <a:extLst>
              <a:ext uri="{FF2B5EF4-FFF2-40B4-BE49-F238E27FC236}">
                <a16:creationId xmlns:a16="http://schemas.microsoft.com/office/drawing/2014/main" id="{8DBE9A2A-60C9-4347-AFAB-942C2F9F724B}"/>
              </a:ext>
            </a:extLst>
          </p:cNvPr>
          <p:cNvSpPr>
            <a:spLocks noGrp="1"/>
          </p:cNvSpPr>
          <p:nvPr>
            <p:ph idx="1"/>
          </p:nvPr>
        </p:nvSpPr>
        <p:spPr>
          <a:xfrm>
            <a:off x="5794310" y="2297292"/>
            <a:ext cx="5559490" cy="3767606"/>
          </a:xfrm>
        </p:spPr>
        <p:txBody>
          <a:bodyPr>
            <a:normAutofit fontScale="85000" lnSpcReduction="20000"/>
          </a:bodyPr>
          <a:lstStyle/>
          <a:p>
            <a:pPr marL="0" indent="0">
              <a:buNone/>
            </a:pPr>
            <a:r>
              <a:rPr lang="en-GB" dirty="0"/>
              <a:t>This is a ‘fractional factorial’ design because now not every possible combination of treatments is represented.</a:t>
            </a:r>
          </a:p>
          <a:p>
            <a:pPr marL="0" indent="0">
              <a:buNone/>
            </a:pPr>
            <a:endParaRPr lang="en-GB" dirty="0"/>
          </a:p>
          <a:p>
            <a:pPr marL="0" indent="0">
              <a:buNone/>
            </a:pPr>
            <a:r>
              <a:rPr lang="en-GB" dirty="0"/>
              <a:t>We can still estimate all five main effects, but some main effects are confounded with interactions (here D is cofounded with AB interaction).</a:t>
            </a:r>
          </a:p>
          <a:p>
            <a:pPr marL="0" indent="0">
              <a:buNone/>
            </a:pPr>
            <a:endParaRPr lang="en-GB" dirty="0"/>
          </a:p>
          <a:p>
            <a:pPr marL="0" indent="0">
              <a:buNone/>
            </a:pPr>
            <a:r>
              <a:rPr lang="en-GB" dirty="0"/>
              <a:t>So for this design we would need to assume no AB interaction effect.</a:t>
            </a:r>
          </a:p>
        </p:txBody>
      </p:sp>
      <p:graphicFrame>
        <p:nvGraphicFramePr>
          <p:cNvPr id="4" name="Table 4">
            <a:extLst>
              <a:ext uri="{FF2B5EF4-FFF2-40B4-BE49-F238E27FC236}">
                <a16:creationId xmlns:a16="http://schemas.microsoft.com/office/drawing/2014/main" id="{235420EC-130F-49C2-B150-8FA0276504E4}"/>
              </a:ext>
            </a:extLst>
          </p:cNvPr>
          <p:cNvGraphicFramePr>
            <a:graphicFrameLocks noGrp="1"/>
          </p:cNvGraphicFramePr>
          <p:nvPr/>
        </p:nvGraphicFramePr>
        <p:xfrm>
          <a:off x="838200" y="2297293"/>
          <a:ext cx="4293636" cy="3291840"/>
        </p:xfrm>
        <a:graphic>
          <a:graphicData uri="http://schemas.openxmlformats.org/drawingml/2006/table">
            <a:tbl>
              <a:tblPr firstRow="1" bandRow="1">
                <a:tableStyleId>{5C22544A-7EE6-4342-B048-85BDC9FD1C3A}</a:tableStyleId>
              </a:tblPr>
              <a:tblGrid>
                <a:gridCol w="715606">
                  <a:extLst>
                    <a:ext uri="{9D8B030D-6E8A-4147-A177-3AD203B41FA5}">
                      <a16:colId xmlns:a16="http://schemas.microsoft.com/office/drawing/2014/main" val="1097521232"/>
                    </a:ext>
                  </a:extLst>
                </a:gridCol>
                <a:gridCol w="715606">
                  <a:extLst>
                    <a:ext uri="{9D8B030D-6E8A-4147-A177-3AD203B41FA5}">
                      <a16:colId xmlns:a16="http://schemas.microsoft.com/office/drawing/2014/main" val="1285166461"/>
                    </a:ext>
                  </a:extLst>
                </a:gridCol>
                <a:gridCol w="715606">
                  <a:extLst>
                    <a:ext uri="{9D8B030D-6E8A-4147-A177-3AD203B41FA5}">
                      <a16:colId xmlns:a16="http://schemas.microsoft.com/office/drawing/2014/main" val="3298381852"/>
                    </a:ext>
                  </a:extLst>
                </a:gridCol>
                <a:gridCol w="715606">
                  <a:extLst>
                    <a:ext uri="{9D8B030D-6E8A-4147-A177-3AD203B41FA5}">
                      <a16:colId xmlns:a16="http://schemas.microsoft.com/office/drawing/2014/main" val="1675371646"/>
                    </a:ext>
                  </a:extLst>
                </a:gridCol>
                <a:gridCol w="715606">
                  <a:extLst>
                    <a:ext uri="{9D8B030D-6E8A-4147-A177-3AD203B41FA5}">
                      <a16:colId xmlns:a16="http://schemas.microsoft.com/office/drawing/2014/main" val="1339884053"/>
                    </a:ext>
                  </a:extLst>
                </a:gridCol>
                <a:gridCol w="715606">
                  <a:extLst>
                    <a:ext uri="{9D8B030D-6E8A-4147-A177-3AD203B41FA5}">
                      <a16:colId xmlns:a16="http://schemas.microsoft.com/office/drawing/2014/main" val="1930431400"/>
                    </a:ext>
                  </a:extLst>
                </a:gridCol>
              </a:tblGrid>
              <a:tr h="293407">
                <a:tc>
                  <a:txBody>
                    <a:bodyPr/>
                    <a:lstStyle/>
                    <a:p>
                      <a:r>
                        <a:rPr lang="en-GB" dirty="0"/>
                        <a:t>Obs.</a:t>
                      </a:r>
                    </a:p>
                  </a:txBody>
                  <a:tcPr/>
                </a:tc>
                <a:tc>
                  <a:txBody>
                    <a:bodyPr/>
                    <a:lstStyle/>
                    <a:p>
                      <a:r>
                        <a:rPr lang="en-GB" dirty="0"/>
                        <a:t>A</a:t>
                      </a:r>
                    </a:p>
                  </a:txBody>
                  <a:tcPr/>
                </a:tc>
                <a:tc>
                  <a:txBody>
                    <a:bodyPr/>
                    <a:lstStyle/>
                    <a:p>
                      <a:r>
                        <a:rPr lang="en-GB" dirty="0"/>
                        <a:t>B</a:t>
                      </a:r>
                    </a:p>
                  </a:txBody>
                  <a:tcPr/>
                </a:tc>
                <a:tc>
                  <a:txBody>
                    <a:bodyPr/>
                    <a:lstStyle/>
                    <a:p>
                      <a:r>
                        <a:rPr lang="en-GB" dirty="0"/>
                        <a:t>C</a:t>
                      </a:r>
                    </a:p>
                  </a:txBody>
                  <a:tcPr>
                    <a:lnR w="12700" cap="flat" cmpd="sng" algn="ctr">
                      <a:solidFill>
                        <a:schemeClr val="tx1"/>
                      </a:solidFill>
                      <a:prstDash val="solid"/>
                      <a:round/>
                      <a:headEnd type="none" w="med" len="med"/>
                      <a:tailEnd type="none" w="med" len="med"/>
                    </a:lnR>
                  </a:tcPr>
                </a:tc>
                <a:tc>
                  <a:txBody>
                    <a:bodyPr/>
                    <a:lstStyle/>
                    <a:p>
                      <a:r>
                        <a:rPr lang="en-GB" dirty="0"/>
                        <a:t>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dirty="0"/>
                        <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55309311"/>
                  </a:ext>
                </a:extLst>
              </a:tr>
              <a:tr h="293407">
                <a:tc>
                  <a:txBody>
                    <a:bodyPr/>
                    <a:lstStyle/>
                    <a:p>
                      <a:r>
                        <a:rPr lang="en-GB" dirty="0"/>
                        <a:t>1</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lnR w="12700" cap="flat" cmpd="sng" algn="ctr">
                      <a:solidFill>
                        <a:schemeClr val="tx1"/>
                      </a:solidFill>
                      <a:prstDash val="solid"/>
                      <a:round/>
                      <a:headEnd type="none" w="med" len="med"/>
                      <a:tailEnd type="none" w="med" len="med"/>
                    </a:lnR>
                  </a:tcPr>
                </a:tc>
                <a:tc>
                  <a:txBody>
                    <a:bodyPr/>
                    <a:lstStyle/>
                    <a:p>
                      <a:r>
                        <a:rPr lang="en-GB" dirty="0"/>
                        <a:t>+</a:t>
                      </a:r>
                    </a:p>
                  </a:txBody>
                  <a:tcPr>
                    <a:lnL w="12700" cap="flat" cmpd="sng" algn="ctr">
                      <a:solidFill>
                        <a:schemeClr val="tx1"/>
                      </a:solidFill>
                      <a:prstDash val="solid"/>
                      <a:round/>
                      <a:headEnd type="none" w="med" len="med"/>
                      <a:tailEnd type="none" w="med" len="med"/>
                    </a:lnL>
                  </a:tcPr>
                </a:tc>
                <a:tc>
                  <a:txBody>
                    <a:bodyPr/>
                    <a:lstStyle/>
                    <a:p>
                      <a:r>
                        <a:rPr lang="en-GB"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1320720"/>
                  </a:ext>
                </a:extLst>
              </a:tr>
              <a:tr h="293407">
                <a:tc>
                  <a:txBody>
                    <a:bodyPr/>
                    <a:lstStyle/>
                    <a:p>
                      <a:r>
                        <a:rPr lang="en-GB" dirty="0"/>
                        <a:t>2</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lnR w="12700" cap="flat" cmpd="sng" algn="ctr">
                      <a:solidFill>
                        <a:schemeClr val="tx1"/>
                      </a:solidFill>
                      <a:prstDash val="solid"/>
                      <a:round/>
                      <a:headEnd type="none" w="med" len="med"/>
                      <a:tailEnd type="none" w="med" len="med"/>
                    </a:lnR>
                  </a:tcPr>
                </a:tc>
                <a:tc>
                  <a:txBody>
                    <a:bodyPr/>
                    <a:lstStyle/>
                    <a:p>
                      <a:r>
                        <a:rPr lang="en-GB" dirty="0"/>
                        <a:t>+</a:t>
                      </a:r>
                    </a:p>
                  </a:txBody>
                  <a:tcPr>
                    <a:lnL w="12700" cap="flat" cmpd="sng" algn="ctr">
                      <a:solidFill>
                        <a:schemeClr val="tx1"/>
                      </a:solidFill>
                      <a:prstDash val="solid"/>
                      <a:round/>
                      <a:headEnd type="none" w="med" len="med"/>
                      <a:tailEnd type="none" w="med" len="med"/>
                    </a:lnL>
                  </a:tcPr>
                </a:tc>
                <a:tc>
                  <a:txBody>
                    <a:bodyPr/>
                    <a:lstStyle/>
                    <a:p>
                      <a:r>
                        <a:rPr lang="en-GB"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0043257"/>
                  </a:ext>
                </a:extLst>
              </a:tr>
              <a:tr h="293407">
                <a:tc>
                  <a:txBody>
                    <a:bodyPr/>
                    <a:lstStyle/>
                    <a:p>
                      <a:r>
                        <a:rPr lang="en-GB" dirty="0"/>
                        <a:t>3</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lnR w="12700" cap="flat" cmpd="sng" algn="ctr">
                      <a:solidFill>
                        <a:schemeClr val="tx1"/>
                      </a:solidFill>
                      <a:prstDash val="solid"/>
                      <a:round/>
                      <a:headEnd type="none" w="med" len="med"/>
                      <a:tailEnd type="none" w="med" len="med"/>
                    </a:lnR>
                  </a:tcPr>
                </a:tc>
                <a:tc>
                  <a:txBody>
                    <a:bodyPr/>
                    <a:lstStyle/>
                    <a:p>
                      <a:r>
                        <a:rPr lang="en-GB" dirty="0"/>
                        <a:t>-</a:t>
                      </a:r>
                    </a:p>
                  </a:txBody>
                  <a:tcPr>
                    <a:lnL w="12700" cap="flat" cmpd="sng" algn="ctr">
                      <a:solidFill>
                        <a:schemeClr val="tx1"/>
                      </a:solidFill>
                      <a:prstDash val="solid"/>
                      <a:round/>
                      <a:headEnd type="none" w="med" len="med"/>
                      <a:tailEnd type="none" w="med" len="med"/>
                    </a:lnL>
                  </a:tcPr>
                </a:tc>
                <a:tc>
                  <a:txBody>
                    <a:bodyPr/>
                    <a:lstStyle/>
                    <a:p>
                      <a:r>
                        <a:rPr lang="en-GB"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4383160"/>
                  </a:ext>
                </a:extLst>
              </a:tr>
              <a:tr h="293407">
                <a:tc>
                  <a:txBody>
                    <a:bodyPr/>
                    <a:lstStyle/>
                    <a:p>
                      <a:r>
                        <a:rPr lang="en-GB" dirty="0"/>
                        <a:t>4</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lnR w="12700" cap="flat" cmpd="sng" algn="ctr">
                      <a:solidFill>
                        <a:schemeClr val="tx1"/>
                      </a:solidFill>
                      <a:prstDash val="solid"/>
                      <a:round/>
                      <a:headEnd type="none" w="med" len="med"/>
                      <a:tailEnd type="none" w="med" len="med"/>
                    </a:lnR>
                  </a:tcPr>
                </a:tc>
                <a:tc>
                  <a:txBody>
                    <a:bodyPr/>
                    <a:lstStyle/>
                    <a:p>
                      <a:r>
                        <a:rPr lang="en-GB" dirty="0"/>
                        <a:t>-</a:t>
                      </a:r>
                    </a:p>
                  </a:txBody>
                  <a:tcPr>
                    <a:lnL w="12700" cap="flat" cmpd="sng" algn="ctr">
                      <a:solidFill>
                        <a:schemeClr val="tx1"/>
                      </a:solidFill>
                      <a:prstDash val="solid"/>
                      <a:round/>
                      <a:headEnd type="none" w="med" len="med"/>
                      <a:tailEnd type="none" w="med" len="med"/>
                    </a:lnL>
                  </a:tcPr>
                </a:tc>
                <a:tc>
                  <a:txBody>
                    <a:bodyPr/>
                    <a:lstStyle/>
                    <a:p>
                      <a:r>
                        <a:rPr lang="en-GB"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2144045"/>
                  </a:ext>
                </a:extLst>
              </a:tr>
              <a:tr h="293407">
                <a:tc>
                  <a:txBody>
                    <a:bodyPr/>
                    <a:lstStyle/>
                    <a:p>
                      <a:r>
                        <a:rPr lang="en-GB" dirty="0"/>
                        <a:t>5</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lnR w="12700" cap="flat" cmpd="sng" algn="ctr">
                      <a:solidFill>
                        <a:schemeClr val="tx1"/>
                      </a:solidFill>
                      <a:prstDash val="solid"/>
                      <a:round/>
                      <a:headEnd type="none" w="med" len="med"/>
                      <a:tailEnd type="none" w="med" len="med"/>
                    </a:lnR>
                  </a:tcPr>
                </a:tc>
                <a:tc>
                  <a:txBody>
                    <a:bodyPr/>
                    <a:lstStyle/>
                    <a:p>
                      <a:r>
                        <a:rPr lang="en-GB" dirty="0"/>
                        <a:t>-</a:t>
                      </a:r>
                    </a:p>
                  </a:txBody>
                  <a:tcPr>
                    <a:lnL w="12700" cap="flat" cmpd="sng" algn="ctr">
                      <a:solidFill>
                        <a:schemeClr val="tx1"/>
                      </a:solidFill>
                      <a:prstDash val="solid"/>
                      <a:round/>
                      <a:headEnd type="none" w="med" len="med"/>
                      <a:tailEnd type="none" w="med" len="med"/>
                    </a:lnL>
                  </a:tcPr>
                </a:tc>
                <a:tc>
                  <a:txBody>
                    <a:bodyPr/>
                    <a:lstStyle/>
                    <a:p>
                      <a:r>
                        <a:rPr lang="en-GB"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9534070"/>
                  </a:ext>
                </a:extLst>
              </a:tr>
              <a:tr h="293407">
                <a:tc>
                  <a:txBody>
                    <a:bodyPr/>
                    <a:lstStyle/>
                    <a:p>
                      <a:r>
                        <a:rPr lang="en-GB" dirty="0"/>
                        <a:t>6</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lnR w="12700" cap="flat" cmpd="sng" algn="ctr">
                      <a:solidFill>
                        <a:schemeClr val="tx1"/>
                      </a:solidFill>
                      <a:prstDash val="solid"/>
                      <a:round/>
                      <a:headEnd type="none" w="med" len="med"/>
                      <a:tailEnd type="none" w="med" len="med"/>
                    </a:lnR>
                  </a:tcPr>
                </a:tc>
                <a:tc>
                  <a:txBody>
                    <a:bodyPr/>
                    <a:lstStyle/>
                    <a:p>
                      <a:r>
                        <a:rPr lang="en-GB" dirty="0"/>
                        <a:t>-</a:t>
                      </a:r>
                    </a:p>
                  </a:txBody>
                  <a:tcPr>
                    <a:lnL w="12700" cap="flat" cmpd="sng" algn="ctr">
                      <a:solidFill>
                        <a:schemeClr val="tx1"/>
                      </a:solidFill>
                      <a:prstDash val="solid"/>
                      <a:round/>
                      <a:headEnd type="none" w="med" len="med"/>
                      <a:tailEnd type="none" w="med" len="med"/>
                    </a:lnL>
                  </a:tcPr>
                </a:tc>
                <a:tc>
                  <a:txBody>
                    <a:bodyPr/>
                    <a:lstStyle/>
                    <a:p>
                      <a:r>
                        <a:rPr lang="en-GB"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8557889"/>
                  </a:ext>
                </a:extLst>
              </a:tr>
              <a:tr h="293407">
                <a:tc>
                  <a:txBody>
                    <a:bodyPr/>
                    <a:lstStyle/>
                    <a:p>
                      <a:r>
                        <a:rPr lang="en-GB" dirty="0"/>
                        <a:t>7</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lnR w="12700" cap="flat" cmpd="sng" algn="ctr">
                      <a:solidFill>
                        <a:schemeClr val="tx1"/>
                      </a:solidFill>
                      <a:prstDash val="solid"/>
                      <a:round/>
                      <a:headEnd type="none" w="med" len="med"/>
                      <a:tailEnd type="none" w="med" len="med"/>
                    </a:lnR>
                  </a:tcPr>
                </a:tc>
                <a:tc>
                  <a:txBody>
                    <a:bodyPr/>
                    <a:lstStyle/>
                    <a:p>
                      <a:r>
                        <a:rPr lang="en-GB" dirty="0"/>
                        <a:t>+</a:t>
                      </a:r>
                    </a:p>
                  </a:txBody>
                  <a:tcPr>
                    <a:lnL w="12700" cap="flat" cmpd="sng" algn="ctr">
                      <a:solidFill>
                        <a:schemeClr val="tx1"/>
                      </a:solidFill>
                      <a:prstDash val="solid"/>
                      <a:round/>
                      <a:headEnd type="none" w="med" len="med"/>
                      <a:tailEnd type="none" w="med" len="med"/>
                    </a:lnL>
                  </a:tcPr>
                </a:tc>
                <a:tc>
                  <a:txBody>
                    <a:bodyPr/>
                    <a:lstStyle/>
                    <a:p>
                      <a:r>
                        <a:rPr lang="en-GB"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0744362"/>
                  </a:ext>
                </a:extLst>
              </a:tr>
              <a:tr h="293407">
                <a:tc>
                  <a:txBody>
                    <a:bodyPr/>
                    <a:lstStyle/>
                    <a:p>
                      <a:r>
                        <a:rPr lang="en-GB" dirty="0"/>
                        <a:t>8</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lnR w="12700" cap="flat" cmpd="sng" algn="ctr">
                      <a:solidFill>
                        <a:schemeClr val="tx1"/>
                      </a:solidFill>
                      <a:prstDash val="solid"/>
                      <a:round/>
                      <a:headEnd type="none" w="med" len="med"/>
                      <a:tailEnd type="none" w="med" len="med"/>
                    </a:lnR>
                  </a:tcPr>
                </a:tc>
                <a:tc>
                  <a:txBody>
                    <a:bodyPr/>
                    <a:lstStyle/>
                    <a:p>
                      <a:r>
                        <a:rPr lang="en-GB" dirty="0"/>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GB" dirty="0"/>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395816"/>
                  </a:ext>
                </a:extLst>
              </a:tr>
            </a:tbl>
          </a:graphicData>
        </a:graphic>
      </p:graphicFrame>
    </p:spTree>
    <p:extLst>
      <p:ext uri="{BB962C8B-B14F-4D97-AF65-F5344CB8AC3E}">
        <p14:creationId xmlns:p14="http://schemas.microsoft.com/office/powerpoint/2010/main" val="8988290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E8E8-A518-4575-95C5-8310DEB77FA3}"/>
              </a:ext>
            </a:extLst>
          </p:cNvPr>
          <p:cNvSpPr>
            <a:spLocks noGrp="1"/>
          </p:cNvSpPr>
          <p:nvPr>
            <p:ph type="title"/>
          </p:nvPr>
        </p:nvSpPr>
        <p:spPr/>
        <p:txBody>
          <a:bodyPr/>
          <a:lstStyle/>
          <a:p>
            <a:r>
              <a:rPr lang="en-GB" dirty="0"/>
              <a:t>Summary – factorial designs</a:t>
            </a:r>
          </a:p>
        </p:txBody>
      </p:sp>
      <p:sp>
        <p:nvSpPr>
          <p:cNvPr id="3" name="Content Placeholder 2">
            <a:extLst>
              <a:ext uri="{FF2B5EF4-FFF2-40B4-BE49-F238E27FC236}">
                <a16:creationId xmlns:a16="http://schemas.microsoft.com/office/drawing/2014/main" id="{E05DB40C-F0FE-45C5-9A28-8A0B7B008B5D}"/>
              </a:ext>
            </a:extLst>
          </p:cNvPr>
          <p:cNvSpPr>
            <a:spLocks noGrp="1"/>
          </p:cNvSpPr>
          <p:nvPr>
            <p:ph idx="1"/>
          </p:nvPr>
        </p:nvSpPr>
        <p:spPr/>
        <p:txBody>
          <a:bodyPr>
            <a:normAutofit lnSpcReduction="10000"/>
          </a:bodyPr>
          <a:lstStyle/>
          <a:p>
            <a:r>
              <a:rPr lang="en-GB" dirty="0"/>
              <a:t>The factorial design is extremely efficient when comparing the effect of several different treatments, saving you resources (</a:t>
            </a:r>
            <a:r>
              <a:rPr lang="en-GB" dirty="0" err="1"/>
              <a:t>eg</a:t>
            </a:r>
            <a:r>
              <a:rPr lang="en-GB" dirty="0"/>
              <a:t> using fewer animals) or increasing precision.</a:t>
            </a:r>
          </a:p>
          <a:p>
            <a:endParaRPr lang="en-GB" dirty="0"/>
          </a:p>
          <a:p>
            <a:r>
              <a:rPr lang="en-GB" dirty="0"/>
              <a:t>It also allows for testing of interaction effects that would not otherwise be possible.</a:t>
            </a:r>
          </a:p>
          <a:p>
            <a:endParaRPr lang="en-GB" dirty="0"/>
          </a:p>
          <a:p>
            <a:r>
              <a:rPr lang="en-GB" dirty="0"/>
              <a:t>Clearly </a:t>
            </a:r>
            <a:r>
              <a:rPr lang="en-GB" b="1" dirty="0"/>
              <a:t>it is not always appropriate or possible</a:t>
            </a:r>
            <a:r>
              <a:rPr lang="en-GB" dirty="0"/>
              <a:t>, but should be considered whenever an experiment aims to estimate the effect of more than one intervention.</a:t>
            </a:r>
          </a:p>
        </p:txBody>
      </p:sp>
    </p:spTree>
    <p:extLst>
      <p:ext uri="{BB962C8B-B14F-4D97-AF65-F5344CB8AC3E}">
        <p14:creationId xmlns:p14="http://schemas.microsoft.com/office/powerpoint/2010/main" val="4963579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816D-4AF8-45D7-B3AE-016C8AD43D90}"/>
              </a:ext>
            </a:extLst>
          </p:cNvPr>
          <p:cNvSpPr>
            <a:spLocks noGrp="1"/>
          </p:cNvSpPr>
          <p:nvPr>
            <p:ph type="title"/>
          </p:nvPr>
        </p:nvSpPr>
        <p:spPr/>
        <p:txBody>
          <a:bodyPr/>
          <a:lstStyle/>
          <a:p>
            <a:r>
              <a:rPr lang="en-GB" dirty="0"/>
              <a:t>Further reading</a:t>
            </a:r>
          </a:p>
        </p:txBody>
      </p:sp>
      <p:sp>
        <p:nvSpPr>
          <p:cNvPr id="3" name="Content Placeholder 2">
            <a:extLst>
              <a:ext uri="{FF2B5EF4-FFF2-40B4-BE49-F238E27FC236}">
                <a16:creationId xmlns:a16="http://schemas.microsoft.com/office/drawing/2014/main" id="{E86D940C-F40A-497F-92B3-D9AC6D1DFD39}"/>
              </a:ext>
            </a:extLst>
          </p:cNvPr>
          <p:cNvSpPr>
            <a:spLocks noGrp="1"/>
          </p:cNvSpPr>
          <p:nvPr>
            <p:ph idx="1"/>
          </p:nvPr>
        </p:nvSpPr>
        <p:spPr/>
        <p:txBody>
          <a:bodyPr>
            <a:normAutofit lnSpcReduction="10000"/>
          </a:bodyPr>
          <a:lstStyle/>
          <a:p>
            <a:r>
              <a:rPr lang="en-US" b="1" dirty="0"/>
              <a:t>Use of Factorial Designs to Optimize Animal Experiments and Reduce Animal Use </a:t>
            </a:r>
            <a:r>
              <a:rPr lang="en-US" dirty="0"/>
              <a:t>Robert Shaw, Michael F. W. </a:t>
            </a:r>
            <a:r>
              <a:rPr lang="en-US" dirty="0" err="1"/>
              <a:t>Festing</a:t>
            </a:r>
            <a:r>
              <a:rPr lang="en-US" dirty="0"/>
              <a:t>, Ian Peers, Larry Furlong  </a:t>
            </a:r>
            <a:r>
              <a:rPr lang="en-US" i="1" dirty="0"/>
              <a:t>ILAR Journal</a:t>
            </a:r>
            <a:r>
              <a:rPr lang="en-US" dirty="0"/>
              <a:t>, Volume 43, Issue 4, 2002, Pages 223–232, </a:t>
            </a:r>
            <a:r>
              <a:rPr lang="en-US" dirty="0">
                <a:hlinkClick r:id="rId2"/>
              </a:rPr>
              <a:t>https://doi.org/10.1093/ilar.43.4.223</a:t>
            </a:r>
            <a:endParaRPr lang="en-US" dirty="0"/>
          </a:p>
          <a:p>
            <a:endParaRPr lang="en-GB" dirty="0"/>
          </a:p>
          <a:p>
            <a:r>
              <a:rPr lang="en-GB" dirty="0">
                <a:hlinkClick r:id="rId3"/>
              </a:rPr>
              <a:t>https://en.wikipedia.org/wiki/Factorial_experiment</a:t>
            </a:r>
            <a:r>
              <a:rPr lang="en-GB" dirty="0"/>
              <a:t> </a:t>
            </a:r>
          </a:p>
          <a:p>
            <a:endParaRPr lang="en-GB" dirty="0"/>
          </a:p>
          <a:p>
            <a:r>
              <a:rPr lang="en-GB" dirty="0" err="1"/>
              <a:t>Lazic</a:t>
            </a:r>
            <a:r>
              <a:rPr lang="en-GB" dirty="0"/>
              <a:t> S (2016) Experimental Design for Laboratory Biologists: Maximising Information and Improving Reproducibility. </a:t>
            </a:r>
            <a:r>
              <a:rPr lang="en-GB" b="1" dirty="0"/>
              <a:t>Cambridge University Press</a:t>
            </a:r>
          </a:p>
          <a:p>
            <a:endParaRPr lang="en-GB" dirty="0"/>
          </a:p>
          <a:p>
            <a:endParaRPr lang="en-GB" dirty="0"/>
          </a:p>
          <a:p>
            <a:endParaRPr lang="en-GB" dirty="0"/>
          </a:p>
        </p:txBody>
      </p:sp>
    </p:spTree>
    <p:extLst>
      <p:ext uri="{BB962C8B-B14F-4D97-AF65-F5344CB8AC3E}">
        <p14:creationId xmlns:p14="http://schemas.microsoft.com/office/powerpoint/2010/main" val="17579639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6370-FD1E-97A6-C6BE-5A8E520A9761}"/>
              </a:ext>
            </a:extLst>
          </p:cNvPr>
          <p:cNvSpPr>
            <a:spLocks noGrp="1"/>
          </p:cNvSpPr>
          <p:nvPr>
            <p:ph type="title"/>
          </p:nvPr>
        </p:nvSpPr>
        <p:spPr/>
        <p:txBody>
          <a:bodyPr/>
          <a:lstStyle/>
          <a:p>
            <a:r>
              <a:rPr lang="en-GB" b="1"/>
              <a:t>Adaptive ‘Group sequential’ designs</a:t>
            </a:r>
          </a:p>
        </p:txBody>
      </p:sp>
      <p:sp>
        <p:nvSpPr>
          <p:cNvPr id="3" name="Content Placeholder 2">
            <a:extLst>
              <a:ext uri="{FF2B5EF4-FFF2-40B4-BE49-F238E27FC236}">
                <a16:creationId xmlns:a16="http://schemas.microsoft.com/office/drawing/2014/main" id="{63288D8F-AF0F-6F5E-A2C5-C0FD1B0B4DA2}"/>
              </a:ext>
            </a:extLst>
          </p:cNvPr>
          <p:cNvSpPr>
            <a:spLocks noGrp="1"/>
          </p:cNvSpPr>
          <p:nvPr>
            <p:ph idx="1"/>
          </p:nvPr>
        </p:nvSpPr>
        <p:spPr>
          <a:xfrm>
            <a:off x="838200" y="6169025"/>
            <a:ext cx="11201400" cy="460375"/>
          </a:xfrm>
        </p:spPr>
        <p:txBody>
          <a:bodyPr>
            <a:normAutofit/>
          </a:bodyPr>
          <a:lstStyle/>
          <a:p>
            <a:r>
              <a:rPr lang="en-GB" sz="1800">
                <a:hlinkClick r:id="rId2"/>
              </a:rPr>
              <a:t>https://www.sciencedirect.com/science/article/pii/S0034528822000741</a:t>
            </a:r>
            <a:r>
              <a:rPr lang="en-GB" sz="1800"/>
              <a:t> </a:t>
            </a:r>
          </a:p>
          <a:p>
            <a:endParaRPr lang="en-GB" sz="1800"/>
          </a:p>
          <a:p>
            <a:endParaRPr lang="en-GB" sz="1800"/>
          </a:p>
        </p:txBody>
      </p:sp>
      <p:pic>
        <p:nvPicPr>
          <p:cNvPr id="5" name="Picture 4">
            <a:extLst>
              <a:ext uri="{FF2B5EF4-FFF2-40B4-BE49-F238E27FC236}">
                <a16:creationId xmlns:a16="http://schemas.microsoft.com/office/drawing/2014/main" id="{4FB1A685-5136-C08D-889C-01EBB3A283A7}"/>
              </a:ext>
            </a:extLst>
          </p:cNvPr>
          <p:cNvPicPr>
            <a:picLocks noChangeAspect="1"/>
          </p:cNvPicPr>
          <p:nvPr/>
        </p:nvPicPr>
        <p:blipFill>
          <a:blip r:embed="rId3"/>
          <a:stretch>
            <a:fillRect/>
          </a:stretch>
        </p:blipFill>
        <p:spPr>
          <a:xfrm>
            <a:off x="971550" y="1262063"/>
            <a:ext cx="7029450" cy="4562475"/>
          </a:xfrm>
          <a:prstGeom prst="rect">
            <a:avLst/>
          </a:prstGeom>
        </p:spPr>
      </p:pic>
    </p:spTree>
    <p:extLst>
      <p:ext uri="{BB962C8B-B14F-4D97-AF65-F5344CB8AC3E}">
        <p14:creationId xmlns:p14="http://schemas.microsoft.com/office/powerpoint/2010/main" val="15849632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2C65-DD44-77A8-FCBE-FBBBB923559E}"/>
              </a:ext>
            </a:extLst>
          </p:cNvPr>
          <p:cNvSpPr>
            <a:spLocks noGrp="1"/>
          </p:cNvSpPr>
          <p:nvPr>
            <p:ph type="title"/>
          </p:nvPr>
        </p:nvSpPr>
        <p:spPr>
          <a:xfrm>
            <a:off x="270804" y="0"/>
            <a:ext cx="10515600" cy="925737"/>
          </a:xfrm>
        </p:spPr>
        <p:txBody>
          <a:bodyPr/>
          <a:lstStyle/>
          <a:p>
            <a:r>
              <a:rPr lang="en-GB" b="1"/>
              <a:t>Group sequential design can be more efficient</a:t>
            </a:r>
          </a:p>
        </p:txBody>
      </p:sp>
      <p:sp>
        <p:nvSpPr>
          <p:cNvPr id="3" name="Content Placeholder 2">
            <a:extLst>
              <a:ext uri="{FF2B5EF4-FFF2-40B4-BE49-F238E27FC236}">
                <a16:creationId xmlns:a16="http://schemas.microsoft.com/office/drawing/2014/main" id="{48FF045D-FF99-1FDB-347C-CCD97C0E8F58}"/>
              </a:ext>
            </a:extLst>
          </p:cNvPr>
          <p:cNvSpPr>
            <a:spLocks noGrp="1"/>
          </p:cNvSpPr>
          <p:nvPr>
            <p:ph idx="1"/>
          </p:nvPr>
        </p:nvSpPr>
        <p:spPr>
          <a:xfrm>
            <a:off x="122635" y="981056"/>
            <a:ext cx="11914449" cy="5503991"/>
          </a:xfrm>
        </p:spPr>
        <p:txBody>
          <a:bodyPr/>
          <a:lstStyle/>
          <a:p>
            <a:pPr marL="0" indent="0">
              <a:buNone/>
            </a:pPr>
            <a:r>
              <a:rPr lang="en-GB" dirty="0"/>
              <a:t>We can stop early </a:t>
            </a:r>
            <a:r>
              <a:rPr lang="en-GB" i="1" dirty="0"/>
              <a:t>if</a:t>
            </a:r>
            <a:r>
              <a:rPr lang="en-GB" dirty="0"/>
              <a:t> we prove things to our satisfaction one way or another.</a:t>
            </a:r>
          </a:p>
          <a:p>
            <a:pPr marL="0" indent="0">
              <a:buNone/>
            </a:pPr>
            <a:r>
              <a:rPr lang="en-GB" dirty="0"/>
              <a:t>Common in human studies.  Not a QRP if pre-registered and p-value adjustments made</a:t>
            </a:r>
          </a:p>
        </p:txBody>
      </p:sp>
      <p:pic>
        <p:nvPicPr>
          <p:cNvPr id="5" name="Picture 4">
            <a:extLst>
              <a:ext uri="{FF2B5EF4-FFF2-40B4-BE49-F238E27FC236}">
                <a16:creationId xmlns:a16="http://schemas.microsoft.com/office/drawing/2014/main" id="{ACE71022-1942-9ED8-B029-51661B150E70}"/>
              </a:ext>
            </a:extLst>
          </p:cNvPr>
          <p:cNvPicPr>
            <a:picLocks noChangeAspect="1"/>
          </p:cNvPicPr>
          <p:nvPr/>
        </p:nvPicPr>
        <p:blipFill>
          <a:blip r:embed="rId2"/>
          <a:stretch>
            <a:fillRect/>
          </a:stretch>
        </p:blipFill>
        <p:spPr>
          <a:xfrm>
            <a:off x="6096000" y="2271283"/>
            <a:ext cx="5289550" cy="4267200"/>
          </a:xfrm>
          <a:prstGeom prst="rect">
            <a:avLst/>
          </a:prstGeom>
        </p:spPr>
      </p:pic>
      <p:sp>
        <p:nvSpPr>
          <p:cNvPr id="6" name="Rectangle 5">
            <a:extLst>
              <a:ext uri="{FF2B5EF4-FFF2-40B4-BE49-F238E27FC236}">
                <a16:creationId xmlns:a16="http://schemas.microsoft.com/office/drawing/2014/main" id="{56AF540C-D439-A22C-F704-D87EAB4856AD}"/>
              </a:ext>
            </a:extLst>
          </p:cNvPr>
          <p:cNvSpPr/>
          <p:nvPr/>
        </p:nvSpPr>
        <p:spPr>
          <a:xfrm>
            <a:off x="4260741" y="2839520"/>
            <a:ext cx="1025524" cy="86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Final Analysis</a:t>
            </a:r>
          </a:p>
          <a:p>
            <a:pPr algn="ctr"/>
            <a:r>
              <a:rPr lang="en-GB" sz="1400"/>
              <a:t>(p&lt;0.05)</a:t>
            </a:r>
          </a:p>
        </p:txBody>
      </p:sp>
      <p:cxnSp>
        <p:nvCxnSpPr>
          <p:cNvPr id="8" name="Straight Arrow Connector 7">
            <a:extLst>
              <a:ext uri="{FF2B5EF4-FFF2-40B4-BE49-F238E27FC236}">
                <a16:creationId xmlns:a16="http://schemas.microsoft.com/office/drawing/2014/main" id="{B563D978-D4BD-0FC7-7FB7-4E96D8DCC198}"/>
              </a:ext>
            </a:extLst>
          </p:cNvPr>
          <p:cNvCxnSpPr>
            <a:cxnSpLocks/>
            <a:stCxn id="9" idx="3"/>
            <a:endCxn id="6" idx="1"/>
          </p:cNvCxnSpPr>
          <p:nvPr/>
        </p:nvCxnSpPr>
        <p:spPr>
          <a:xfrm>
            <a:off x="1236881" y="3272907"/>
            <a:ext cx="302386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D399E96-4699-3F61-0130-47808C1AEED9}"/>
              </a:ext>
            </a:extLst>
          </p:cNvPr>
          <p:cNvSpPr/>
          <p:nvPr/>
        </p:nvSpPr>
        <p:spPr>
          <a:xfrm>
            <a:off x="579439" y="2839519"/>
            <a:ext cx="657442" cy="86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Start</a:t>
            </a:r>
          </a:p>
        </p:txBody>
      </p:sp>
      <p:sp>
        <p:nvSpPr>
          <p:cNvPr id="10" name="TextBox 9">
            <a:extLst>
              <a:ext uri="{FF2B5EF4-FFF2-40B4-BE49-F238E27FC236}">
                <a16:creationId xmlns:a16="http://schemas.microsoft.com/office/drawing/2014/main" id="{73A521AD-F13E-90E2-7C45-0A178FFEF1E7}"/>
              </a:ext>
            </a:extLst>
          </p:cNvPr>
          <p:cNvSpPr txBox="1"/>
          <p:nvPr/>
        </p:nvSpPr>
        <p:spPr>
          <a:xfrm>
            <a:off x="2527519" y="2839520"/>
            <a:ext cx="572593" cy="307777"/>
          </a:xfrm>
          <a:prstGeom prst="rect">
            <a:avLst/>
          </a:prstGeom>
          <a:noFill/>
        </p:spPr>
        <p:txBody>
          <a:bodyPr wrap="none" rtlCol="0">
            <a:spAutoFit/>
          </a:bodyPr>
          <a:lstStyle/>
          <a:p>
            <a:r>
              <a:rPr lang="en-GB" sz="1400"/>
              <a:t>N=16</a:t>
            </a:r>
          </a:p>
        </p:txBody>
      </p:sp>
      <p:sp>
        <p:nvSpPr>
          <p:cNvPr id="11" name="Rectangle 10">
            <a:extLst>
              <a:ext uri="{FF2B5EF4-FFF2-40B4-BE49-F238E27FC236}">
                <a16:creationId xmlns:a16="http://schemas.microsoft.com/office/drawing/2014/main" id="{934D0B52-BA91-A391-770E-09306F272FF2}"/>
              </a:ext>
            </a:extLst>
          </p:cNvPr>
          <p:cNvSpPr/>
          <p:nvPr/>
        </p:nvSpPr>
        <p:spPr>
          <a:xfrm>
            <a:off x="4260741" y="4821788"/>
            <a:ext cx="1025524" cy="86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Final Analysis</a:t>
            </a:r>
          </a:p>
        </p:txBody>
      </p:sp>
      <p:cxnSp>
        <p:nvCxnSpPr>
          <p:cNvPr id="12" name="Straight Arrow Connector 11">
            <a:extLst>
              <a:ext uri="{FF2B5EF4-FFF2-40B4-BE49-F238E27FC236}">
                <a16:creationId xmlns:a16="http://schemas.microsoft.com/office/drawing/2014/main" id="{18E7E791-7234-97D8-BAF2-E195F461E3E8}"/>
              </a:ext>
            </a:extLst>
          </p:cNvPr>
          <p:cNvCxnSpPr>
            <a:cxnSpLocks/>
            <a:stCxn id="13" idx="3"/>
            <a:endCxn id="11" idx="1"/>
          </p:cNvCxnSpPr>
          <p:nvPr/>
        </p:nvCxnSpPr>
        <p:spPr>
          <a:xfrm>
            <a:off x="1236881" y="5255176"/>
            <a:ext cx="30238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58FFC46-679F-1EBB-6014-AADC4B0795C1}"/>
              </a:ext>
            </a:extLst>
          </p:cNvPr>
          <p:cNvSpPr/>
          <p:nvPr/>
        </p:nvSpPr>
        <p:spPr>
          <a:xfrm>
            <a:off x="579439" y="4821788"/>
            <a:ext cx="657442" cy="86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Start</a:t>
            </a:r>
          </a:p>
        </p:txBody>
      </p:sp>
      <p:sp>
        <p:nvSpPr>
          <p:cNvPr id="14" name="TextBox 13">
            <a:extLst>
              <a:ext uri="{FF2B5EF4-FFF2-40B4-BE49-F238E27FC236}">
                <a16:creationId xmlns:a16="http://schemas.microsoft.com/office/drawing/2014/main" id="{1D467512-7C1B-F9F2-3F3A-B5160301F70C}"/>
              </a:ext>
            </a:extLst>
          </p:cNvPr>
          <p:cNvSpPr txBox="1"/>
          <p:nvPr/>
        </p:nvSpPr>
        <p:spPr>
          <a:xfrm>
            <a:off x="1238292" y="4890606"/>
            <a:ext cx="481222" cy="307777"/>
          </a:xfrm>
          <a:prstGeom prst="rect">
            <a:avLst/>
          </a:prstGeom>
          <a:noFill/>
        </p:spPr>
        <p:txBody>
          <a:bodyPr wrap="none" rtlCol="0">
            <a:spAutoFit/>
          </a:bodyPr>
          <a:lstStyle/>
          <a:p>
            <a:r>
              <a:rPr lang="en-GB" sz="1400"/>
              <a:t>N=6</a:t>
            </a:r>
          </a:p>
        </p:txBody>
      </p:sp>
      <p:sp>
        <p:nvSpPr>
          <p:cNvPr id="15" name="TextBox 14">
            <a:extLst>
              <a:ext uri="{FF2B5EF4-FFF2-40B4-BE49-F238E27FC236}">
                <a16:creationId xmlns:a16="http://schemas.microsoft.com/office/drawing/2014/main" id="{C89AD005-C6E7-17BF-A77A-0B657C96E362}"/>
              </a:ext>
            </a:extLst>
          </p:cNvPr>
          <p:cNvSpPr txBox="1"/>
          <p:nvPr/>
        </p:nvSpPr>
        <p:spPr>
          <a:xfrm>
            <a:off x="2550497" y="4898346"/>
            <a:ext cx="481222" cy="307777"/>
          </a:xfrm>
          <a:prstGeom prst="rect">
            <a:avLst/>
          </a:prstGeom>
          <a:noFill/>
        </p:spPr>
        <p:txBody>
          <a:bodyPr wrap="none" rtlCol="0">
            <a:spAutoFit/>
          </a:bodyPr>
          <a:lstStyle/>
          <a:p>
            <a:r>
              <a:rPr lang="en-GB" sz="1400"/>
              <a:t>N=6</a:t>
            </a:r>
          </a:p>
        </p:txBody>
      </p:sp>
      <p:sp>
        <p:nvSpPr>
          <p:cNvPr id="18" name="TextBox 17">
            <a:extLst>
              <a:ext uri="{FF2B5EF4-FFF2-40B4-BE49-F238E27FC236}">
                <a16:creationId xmlns:a16="http://schemas.microsoft.com/office/drawing/2014/main" id="{5AD42095-2F8E-5F11-11E5-E276587E3095}"/>
              </a:ext>
            </a:extLst>
          </p:cNvPr>
          <p:cNvSpPr txBox="1"/>
          <p:nvPr/>
        </p:nvSpPr>
        <p:spPr>
          <a:xfrm>
            <a:off x="3779519" y="4879930"/>
            <a:ext cx="481222" cy="307777"/>
          </a:xfrm>
          <a:prstGeom prst="rect">
            <a:avLst/>
          </a:prstGeom>
          <a:noFill/>
        </p:spPr>
        <p:txBody>
          <a:bodyPr wrap="none" rtlCol="0">
            <a:spAutoFit/>
          </a:bodyPr>
          <a:lstStyle/>
          <a:p>
            <a:r>
              <a:rPr lang="en-GB" sz="1400"/>
              <a:t>N=6</a:t>
            </a:r>
          </a:p>
        </p:txBody>
      </p:sp>
      <p:sp>
        <p:nvSpPr>
          <p:cNvPr id="24" name="Rectangle 23">
            <a:extLst>
              <a:ext uri="{FF2B5EF4-FFF2-40B4-BE49-F238E27FC236}">
                <a16:creationId xmlns:a16="http://schemas.microsoft.com/office/drawing/2014/main" id="{E89C7186-484B-3745-B745-4A0199E858EC}"/>
              </a:ext>
            </a:extLst>
          </p:cNvPr>
          <p:cNvSpPr/>
          <p:nvPr/>
        </p:nvSpPr>
        <p:spPr>
          <a:xfrm>
            <a:off x="3012887" y="4821787"/>
            <a:ext cx="810799" cy="86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Interim analysis</a:t>
            </a:r>
          </a:p>
        </p:txBody>
      </p:sp>
      <p:sp>
        <p:nvSpPr>
          <p:cNvPr id="25" name="Rectangle 24">
            <a:extLst>
              <a:ext uri="{FF2B5EF4-FFF2-40B4-BE49-F238E27FC236}">
                <a16:creationId xmlns:a16="http://schemas.microsoft.com/office/drawing/2014/main" id="{9223DE63-993C-51BA-577F-128C317B62D4}"/>
              </a:ext>
            </a:extLst>
          </p:cNvPr>
          <p:cNvSpPr/>
          <p:nvPr/>
        </p:nvSpPr>
        <p:spPr>
          <a:xfrm>
            <a:off x="1711168" y="4821787"/>
            <a:ext cx="827431" cy="86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Interim analysis</a:t>
            </a:r>
          </a:p>
        </p:txBody>
      </p:sp>
      <p:sp>
        <p:nvSpPr>
          <p:cNvPr id="27" name="TextBox 26">
            <a:extLst>
              <a:ext uri="{FF2B5EF4-FFF2-40B4-BE49-F238E27FC236}">
                <a16:creationId xmlns:a16="http://schemas.microsoft.com/office/drawing/2014/main" id="{F03EC604-40DF-1D2C-F440-22A400CDBFFC}"/>
              </a:ext>
            </a:extLst>
          </p:cNvPr>
          <p:cNvSpPr txBox="1"/>
          <p:nvPr/>
        </p:nvSpPr>
        <p:spPr>
          <a:xfrm>
            <a:off x="2385748" y="3679266"/>
            <a:ext cx="1128642" cy="584775"/>
          </a:xfrm>
          <a:prstGeom prst="rect">
            <a:avLst/>
          </a:prstGeom>
          <a:noFill/>
        </p:spPr>
        <p:txBody>
          <a:bodyPr wrap="none" rtlCol="0">
            <a:spAutoFit/>
          </a:bodyPr>
          <a:lstStyle/>
          <a:p>
            <a:pPr algn="ctr"/>
            <a:r>
              <a:rPr lang="en-GB" sz="1600" i="1"/>
              <a:t>Traditional </a:t>
            </a:r>
          </a:p>
          <a:p>
            <a:pPr algn="ctr"/>
            <a:r>
              <a:rPr lang="en-GB" sz="1600"/>
              <a:t>(p&lt;0.05)</a:t>
            </a:r>
          </a:p>
        </p:txBody>
      </p:sp>
      <p:sp>
        <p:nvSpPr>
          <p:cNvPr id="28" name="TextBox 27">
            <a:extLst>
              <a:ext uri="{FF2B5EF4-FFF2-40B4-BE49-F238E27FC236}">
                <a16:creationId xmlns:a16="http://schemas.microsoft.com/office/drawing/2014/main" id="{C71BDDF7-5A44-136E-5EF6-587321F717C6}"/>
              </a:ext>
            </a:extLst>
          </p:cNvPr>
          <p:cNvSpPr txBox="1"/>
          <p:nvPr/>
        </p:nvSpPr>
        <p:spPr>
          <a:xfrm>
            <a:off x="154916" y="6132306"/>
            <a:ext cx="5373688" cy="584775"/>
          </a:xfrm>
          <a:prstGeom prst="rect">
            <a:avLst/>
          </a:prstGeom>
          <a:noFill/>
        </p:spPr>
        <p:txBody>
          <a:bodyPr wrap="square" rtlCol="0">
            <a:spAutoFit/>
          </a:bodyPr>
          <a:lstStyle/>
          <a:p>
            <a:pPr algn="ctr"/>
            <a:r>
              <a:rPr lang="en-GB" sz="1600" i="1"/>
              <a:t>Group sequential</a:t>
            </a:r>
          </a:p>
          <a:p>
            <a:pPr algn="ctr"/>
            <a:r>
              <a:rPr lang="en-GB" sz="1600"/>
              <a:t>(set thresholds to control </a:t>
            </a:r>
            <a:r>
              <a:rPr lang="en-GB" sz="1600" i="1"/>
              <a:t>overall</a:t>
            </a:r>
            <a:r>
              <a:rPr lang="en-GB" sz="1600"/>
              <a:t> Type-1 error at 0.05) </a:t>
            </a:r>
          </a:p>
        </p:txBody>
      </p:sp>
      <p:sp>
        <p:nvSpPr>
          <p:cNvPr id="4" name="TextBox 3">
            <a:extLst>
              <a:ext uri="{FF2B5EF4-FFF2-40B4-BE49-F238E27FC236}">
                <a16:creationId xmlns:a16="http://schemas.microsoft.com/office/drawing/2014/main" id="{64F612E0-34D5-809C-0FAC-CCAE8BA6CF2C}"/>
              </a:ext>
            </a:extLst>
          </p:cNvPr>
          <p:cNvSpPr txBox="1"/>
          <p:nvPr/>
        </p:nvSpPr>
        <p:spPr>
          <a:xfrm>
            <a:off x="7897478" y="3850271"/>
            <a:ext cx="2140285" cy="457200"/>
          </a:xfrm>
          <a:prstGeom prst="rect">
            <a:avLst/>
          </a:prstGeom>
          <a:solidFill>
            <a:srgbClr val="FFC000">
              <a:alpha val="1961"/>
            </a:srgbClr>
          </a:solidFill>
          <a:ln w="57150">
            <a:solidFill>
              <a:schemeClr val="accent6"/>
            </a:solid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GB"/>
          </a:p>
        </p:txBody>
      </p:sp>
      <p:sp>
        <p:nvSpPr>
          <p:cNvPr id="7" name="TextBox 6">
            <a:extLst>
              <a:ext uri="{FF2B5EF4-FFF2-40B4-BE49-F238E27FC236}">
                <a16:creationId xmlns:a16="http://schemas.microsoft.com/office/drawing/2014/main" id="{A868F5A1-C5DC-719B-E07D-15CB69F0BD8E}"/>
              </a:ext>
            </a:extLst>
          </p:cNvPr>
          <p:cNvSpPr txBox="1"/>
          <p:nvPr/>
        </p:nvSpPr>
        <p:spPr>
          <a:xfrm>
            <a:off x="10666413" y="3661140"/>
            <a:ext cx="761206" cy="646331"/>
          </a:xfrm>
          <a:prstGeom prst="rect">
            <a:avLst/>
          </a:prstGeom>
          <a:solidFill>
            <a:srgbClr val="FFC000">
              <a:alpha val="1961"/>
            </a:srgbClr>
          </a:solidFill>
          <a:ln w="57150">
            <a:solidFill>
              <a:srgbClr val="C00000"/>
            </a:solid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GB"/>
          </a:p>
          <a:p>
            <a:endParaRPr lang="en-GB"/>
          </a:p>
        </p:txBody>
      </p:sp>
      <p:sp>
        <p:nvSpPr>
          <p:cNvPr id="17" name="TextBox 16">
            <a:extLst>
              <a:ext uri="{FF2B5EF4-FFF2-40B4-BE49-F238E27FC236}">
                <a16:creationId xmlns:a16="http://schemas.microsoft.com/office/drawing/2014/main" id="{564883D0-DA60-F930-FDBD-C65B69533A2D}"/>
              </a:ext>
            </a:extLst>
          </p:cNvPr>
          <p:cNvSpPr txBox="1"/>
          <p:nvPr/>
        </p:nvSpPr>
        <p:spPr>
          <a:xfrm>
            <a:off x="8395194" y="5987442"/>
            <a:ext cx="1693864" cy="457200"/>
          </a:xfrm>
          <a:prstGeom prst="rect">
            <a:avLst/>
          </a:prstGeom>
          <a:solidFill>
            <a:srgbClr val="FFC000">
              <a:alpha val="1961"/>
            </a:srgbClr>
          </a:solidFill>
          <a:ln w="57150">
            <a:solidFill>
              <a:schemeClr val="accent6"/>
            </a:solid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GB"/>
          </a:p>
        </p:txBody>
      </p:sp>
      <p:sp>
        <p:nvSpPr>
          <p:cNvPr id="21" name="TextBox 20">
            <a:extLst>
              <a:ext uri="{FF2B5EF4-FFF2-40B4-BE49-F238E27FC236}">
                <a16:creationId xmlns:a16="http://schemas.microsoft.com/office/drawing/2014/main" id="{CB3042C4-1AB4-0BB5-F8E8-B2E8200D23D4}"/>
              </a:ext>
            </a:extLst>
          </p:cNvPr>
          <p:cNvSpPr txBox="1"/>
          <p:nvPr/>
        </p:nvSpPr>
        <p:spPr>
          <a:xfrm>
            <a:off x="10147846" y="5987442"/>
            <a:ext cx="1263650" cy="457200"/>
          </a:xfrm>
          <a:prstGeom prst="rect">
            <a:avLst/>
          </a:prstGeom>
          <a:solidFill>
            <a:srgbClr val="FFC000">
              <a:alpha val="1961"/>
            </a:srgbClr>
          </a:solidFill>
          <a:ln w="57150">
            <a:solidFill>
              <a:srgbClr val="C00000"/>
            </a:solid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GB"/>
          </a:p>
        </p:txBody>
      </p:sp>
    </p:spTree>
    <p:extLst>
      <p:ext uri="{BB962C8B-B14F-4D97-AF65-F5344CB8AC3E}">
        <p14:creationId xmlns:p14="http://schemas.microsoft.com/office/powerpoint/2010/main" val="15132843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331C83-3C27-6305-F69E-16E002020E0C}"/>
              </a:ext>
            </a:extLst>
          </p:cNvPr>
          <p:cNvSpPr>
            <a:spLocks noGrp="1"/>
          </p:cNvSpPr>
          <p:nvPr>
            <p:ph type="title"/>
          </p:nvPr>
        </p:nvSpPr>
        <p:spPr/>
        <p:txBody>
          <a:bodyPr/>
          <a:lstStyle/>
          <a:p>
            <a:r>
              <a:rPr lang="en-GB" dirty="0"/>
              <a:t>Other considerations</a:t>
            </a:r>
          </a:p>
        </p:txBody>
      </p:sp>
      <p:sp>
        <p:nvSpPr>
          <p:cNvPr id="5" name="Text Placeholder 4">
            <a:extLst>
              <a:ext uri="{FF2B5EF4-FFF2-40B4-BE49-F238E27FC236}">
                <a16:creationId xmlns:a16="http://schemas.microsoft.com/office/drawing/2014/main" id="{48C0686C-B9A8-D987-9476-8FC2C22CBB9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330320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69C2-DB5B-4855-8CDB-4F9E821A6FAD}"/>
              </a:ext>
            </a:extLst>
          </p:cNvPr>
          <p:cNvSpPr>
            <a:spLocks noGrp="1"/>
          </p:cNvSpPr>
          <p:nvPr>
            <p:ph type="title"/>
          </p:nvPr>
        </p:nvSpPr>
        <p:spPr/>
        <p:txBody>
          <a:bodyPr/>
          <a:lstStyle/>
          <a:p>
            <a:r>
              <a:rPr lang="en-GB" dirty="0"/>
              <a:t>Sample size calculation as risk assessment</a:t>
            </a:r>
          </a:p>
        </p:txBody>
      </p:sp>
      <p:sp>
        <p:nvSpPr>
          <p:cNvPr id="3" name="Content Placeholder 2">
            <a:extLst>
              <a:ext uri="{FF2B5EF4-FFF2-40B4-BE49-F238E27FC236}">
                <a16:creationId xmlns:a16="http://schemas.microsoft.com/office/drawing/2014/main" id="{24AE14DE-7C59-4D29-BD96-13983E7A0C8E}"/>
              </a:ext>
            </a:extLst>
          </p:cNvPr>
          <p:cNvSpPr>
            <a:spLocks noGrp="1"/>
          </p:cNvSpPr>
          <p:nvPr>
            <p:ph idx="1"/>
          </p:nvPr>
        </p:nvSpPr>
        <p:spPr>
          <a:xfrm>
            <a:off x="838200" y="1825625"/>
            <a:ext cx="10797988" cy="4932984"/>
          </a:xfrm>
        </p:spPr>
        <p:txBody>
          <a:bodyPr>
            <a:normAutofit lnSpcReduction="10000"/>
          </a:bodyPr>
          <a:lstStyle/>
          <a:p>
            <a:r>
              <a:rPr lang="en-GB" b="1" dirty="0"/>
              <a:t>All </a:t>
            </a:r>
            <a:r>
              <a:rPr lang="en-GB" dirty="0"/>
              <a:t>studies are limited by their sample size</a:t>
            </a:r>
          </a:p>
          <a:p>
            <a:r>
              <a:rPr lang="en-GB" dirty="0"/>
              <a:t>Studies have a smallest detectable effect size at a given size and power.</a:t>
            </a:r>
          </a:p>
          <a:p>
            <a:r>
              <a:rPr lang="en-GB" dirty="0"/>
              <a:t>If the real effect is smaller than this you run a </a:t>
            </a:r>
            <a:r>
              <a:rPr lang="en-GB" b="1" dirty="0"/>
              <a:t>high risk </a:t>
            </a:r>
            <a:r>
              <a:rPr lang="en-GB" dirty="0"/>
              <a:t>of missing it.</a:t>
            </a:r>
          </a:p>
          <a:p>
            <a:endParaRPr lang="en-GB" dirty="0"/>
          </a:p>
          <a:p>
            <a:pPr lvl="1"/>
            <a:endParaRPr lang="en-GB" dirty="0"/>
          </a:p>
          <a:p>
            <a:pPr marL="0" indent="0">
              <a:buNone/>
            </a:pPr>
            <a:r>
              <a:rPr lang="en-GB" b="1" i="1" dirty="0"/>
              <a:t>Key questions: are you happy with this risk (as an investigator / funder?)</a:t>
            </a:r>
          </a:p>
          <a:p>
            <a:pPr lvl="1"/>
            <a:r>
              <a:rPr lang="en-GB" sz="2600" dirty="0"/>
              <a:t>How important is it if we do miss a true effect?</a:t>
            </a:r>
          </a:p>
          <a:p>
            <a:pPr lvl="1"/>
            <a:r>
              <a:rPr lang="en-GB" sz="2600" dirty="0"/>
              <a:t>How likely is it to happen (1-power)</a:t>
            </a:r>
          </a:p>
          <a:p>
            <a:endParaRPr lang="en-GB" dirty="0"/>
          </a:p>
          <a:p>
            <a:r>
              <a:rPr lang="en-GB" dirty="0"/>
              <a:t>Consider </a:t>
            </a:r>
            <a:r>
              <a:rPr lang="en-GB" b="1" dirty="0"/>
              <a:t>clinical/scientific importance </a:t>
            </a:r>
            <a:r>
              <a:rPr lang="en-GB" dirty="0"/>
              <a:t>and </a:t>
            </a:r>
            <a:r>
              <a:rPr lang="en-GB" b="1" dirty="0"/>
              <a:t>how likely this is to be true</a:t>
            </a:r>
          </a:p>
        </p:txBody>
      </p:sp>
    </p:spTree>
    <p:extLst>
      <p:ext uri="{BB962C8B-B14F-4D97-AF65-F5344CB8AC3E}">
        <p14:creationId xmlns:p14="http://schemas.microsoft.com/office/powerpoint/2010/main" val="3801199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0FD4-527A-4118-A2F9-C0B912C59388}"/>
              </a:ext>
            </a:extLst>
          </p:cNvPr>
          <p:cNvSpPr>
            <a:spLocks noGrp="1"/>
          </p:cNvSpPr>
          <p:nvPr>
            <p:ph type="title"/>
          </p:nvPr>
        </p:nvSpPr>
        <p:spPr/>
        <p:txBody>
          <a:bodyPr/>
          <a:lstStyle/>
          <a:p>
            <a:r>
              <a:rPr lang="en-GB" dirty="0"/>
              <a:t>Keep in mind.</a:t>
            </a:r>
          </a:p>
        </p:txBody>
      </p:sp>
      <p:sp>
        <p:nvSpPr>
          <p:cNvPr id="3" name="Content Placeholder 2">
            <a:extLst>
              <a:ext uri="{FF2B5EF4-FFF2-40B4-BE49-F238E27FC236}">
                <a16:creationId xmlns:a16="http://schemas.microsoft.com/office/drawing/2014/main" id="{79251F04-FEE7-4C39-8DA4-1FAF8866F75F}"/>
              </a:ext>
            </a:extLst>
          </p:cNvPr>
          <p:cNvSpPr>
            <a:spLocks noGrp="1"/>
          </p:cNvSpPr>
          <p:nvPr>
            <p:ph idx="1"/>
          </p:nvPr>
        </p:nvSpPr>
        <p:spPr/>
        <p:txBody>
          <a:bodyPr>
            <a:normAutofit lnSpcReduction="10000"/>
          </a:bodyPr>
          <a:lstStyle/>
          <a:p>
            <a:r>
              <a:rPr lang="en-GB" dirty="0"/>
              <a:t>Suppose we power based on an effect size of X</a:t>
            </a:r>
          </a:p>
          <a:p>
            <a:endParaRPr lang="en-GB" dirty="0"/>
          </a:p>
          <a:p>
            <a:r>
              <a:rPr lang="en-GB" dirty="0"/>
              <a:t>Then, if the true effect is less than X, there is a good chance we’ll miss it.</a:t>
            </a:r>
          </a:p>
          <a:p>
            <a:endParaRPr lang="en-GB" dirty="0"/>
          </a:p>
          <a:p>
            <a:r>
              <a:rPr lang="en-GB" dirty="0"/>
              <a:t>This is a risk you must accept as investigator!!</a:t>
            </a:r>
          </a:p>
          <a:p>
            <a:endParaRPr lang="en-GB" dirty="0"/>
          </a:p>
          <a:p>
            <a:pPr marL="0" indent="0">
              <a:buNone/>
            </a:pPr>
            <a:r>
              <a:rPr lang="en-GB" b="1" dirty="0"/>
              <a:t>Reminder questions:</a:t>
            </a:r>
          </a:p>
          <a:p>
            <a:r>
              <a:rPr lang="en-GB" dirty="0"/>
              <a:t>How important would it be?  How feasible is it?</a:t>
            </a:r>
          </a:p>
        </p:txBody>
      </p:sp>
    </p:spTree>
    <p:extLst>
      <p:ext uri="{BB962C8B-B14F-4D97-AF65-F5344CB8AC3E}">
        <p14:creationId xmlns:p14="http://schemas.microsoft.com/office/powerpoint/2010/main" val="5185014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F28E-19EE-43CC-B68B-0BF9A32F6288}"/>
              </a:ext>
            </a:extLst>
          </p:cNvPr>
          <p:cNvSpPr>
            <a:spLocks noGrp="1"/>
          </p:cNvSpPr>
          <p:nvPr>
            <p:ph type="title"/>
          </p:nvPr>
        </p:nvSpPr>
        <p:spPr>
          <a:xfrm>
            <a:off x="838200" y="365125"/>
            <a:ext cx="10515600" cy="1325563"/>
          </a:xfrm>
        </p:spPr>
        <p:txBody>
          <a:bodyPr/>
          <a:lstStyle/>
          <a:p>
            <a:r>
              <a:rPr lang="en-GB" u="sng" dirty="0"/>
              <a:t>Incomplete data</a:t>
            </a:r>
          </a:p>
        </p:txBody>
      </p:sp>
      <p:sp>
        <p:nvSpPr>
          <p:cNvPr id="3" name="Content Placeholder 2">
            <a:extLst>
              <a:ext uri="{FF2B5EF4-FFF2-40B4-BE49-F238E27FC236}">
                <a16:creationId xmlns:a16="http://schemas.microsoft.com/office/drawing/2014/main" id="{6F3A3D9C-06E7-4A4A-ABC7-12443FC189FE}"/>
              </a:ext>
            </a:extLst>
          </p:cNvPr>
          <p:cNvSpPr>
            <a:spLocks noGrp="1"/>
          </p:cNvSpPr>
          <p:nvPr>
            <p:ph idx="1"/>
          </p:nvPr>
        </p:nvSpPr>
        <p:spPr>
          <a:xfrm>
            <a:off x="838200" y="1825625"/>
            <a:ext cx="7401339" cy="4351338"/>
          </a:xfrm>
        </p:spPr>
        <p:txBody>
          <a:bodyPr>
            <a:normAutofit/>
          </a:bodyPr>
          <a:lstStyle/>
          <a:p>
            <a:r>
              <a:rPr lang="en-GB" dirty="0"/>
              <a:t>Not every sample will give you usable data</a:t>
            </a:r>
          </a:p>
          <a:p>
            <a:endParaRPr lang="en-GB" dirty="0"/>
          </a:p>
          <a:p>
            <a:r>
              <a:rPr lang="en-GB" dirty="0"/>
              <a:t>Be </a:t>
            </a:r>
            <a:r>
              <a:rPr lang="en-GB" b="1" dirty="0"/>
              <a:t>realistic </a:t>
            </a:r>
            <a:r>
              <a:rPr lang="en-GB" dirty="0"/>
              <a:t>with your expectations re:</a:t>
            </a:r>
          </a:p>
          <a:p>
            <a:endParaRPr lang="en-GB" dirty="0"/>
          </a:p>
          <a:p>
            <a:pPr lvl="1"/>
            <a:r>
              <a:rPr lang="en-GB" dirty="0"/>
              <a:t>Drop outs</a:t>
            </a:r>
          </a:p>
          <a:p>
            <a:pPr lvl="1"/>
            <a:r>
              <a:rPr lang="en-GB" dirty="0"/>
              <a:t>Failures to collect data</a:t>
            </a:r>
          </a:p>
          <a:p>
            <a:pPr lvl="1"/>
            <a:r>
              <a:rPr lang="en-GB" dirty="0"/>
              <a:t>Outliers you might need to exclude</a:t>
            </a:r>
          </a:p>
          <a:p>
            <a:pPr lvl="1"/>
            <a:r>
              <a:rPr lang="en-GB" dirty="0"/>
              <a:t>Etc..</a:t>
            </a:r>
          </a:p>
          <a:p>
            <a:pPr lvl="1"/>
            <a:r>
              <a:rPr lang="en-GB" dirty="0"/>
              <a:t>Increase your sample size by 10-20%?</a:t>
            </a:r>
          </a:p>
        </p:txBody>
      </p:sp>
      <p:sp>
        <p:nvSpPr>
          <p:cNvPr id="4" name="Rectangle 3">
            <a:extLst>
              <a:ext uri="{FF2B5EF4-FFF2-40B4-BE49-F238E27FC236}">
                <a16:creationId xmlns:a16="http://schemas.microsoft.com/office/drawing/2014/main" id="{529E0BBF-F6CF-447B-8D65-BCEBDEC64E4A}"/>
              </a:ext>
            </a:extLst>
          </p:cNvPr>
          <p:cNvSpPr/>
          <p:nvPr/>
        </p:nvSpPr>
        <p:spPr>
          <a:xfrm>
            <a:off x="7888507" y="1372956"/>
            <a:ext cx="1739347" cy="712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Sample size recruited N=100</a:t>
            </a:r>
          </a:p>
        </p:txBody>
      </p:sp>
      <p:cxnSp>
        <p:nvCxnSpPr>
          <p:cNvPr id="6" name="Straight Arrow Connector 5">
            <a:extLst>
              <a:ext uri="{FF2B5EF4-FFF2-40B4-BE49-F238E27FC236}">
                <a16:creationId xmlns:a16="http://schemas.microsoft.com/office/drawing/2014/main" id="{030E3778-AF00-4E6E-9987-41868DDFFA7E}"/>
              </a:ext>
            </a:extLst>
          </p:cNvPr>
          <p:cNvCxnSpPr>
            <a:cxnSpLocks/>
            <a:stCxn id="4" idx="2"/>
            <a:endCxn id="7" idx="0"/>
          </p:cNvCxnSpPr>
          <p:nvPr/>
        </p:nvCxnSpPr>
        <p:spPr>
          <a:xfrm>
            <a:off x="8758181" y="2085398"/>
            <a:ext cx="0" cy="54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8B74AF2-D6E6-4F23-BF57-52AF1A929666}"/>
              </a:ext>
            </a:extLst>
          </p:cNvPr>
          <p:cNvSpPr/>
          <p:nvPr/>
        </p:nvSpPr>
        <p:spPr>
          <a:xfrm>
            <a:off x="7888507" y="2628460"/>
            <a:ext cx="1739347" cy="712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N=80</a:t>
            </a:r>
          </a:p>
        </p:txBody>
      </p:sp>
      <p:sp>
        <p:nvSpPr>
          <p:cNvPr id="8" name="Rectangle 7">
            <a:extLst>
              <a:ext uri="{FF2B5EF4-FFF2-40B4-BE49-F238E27FC236}">
                <a16:creationId xmlns:a16="http://schemas.microsoft.com/office/drawing/2014/main" id="{EA6CDA3D-13D8-451C-82F1-9192A68FBA3A}"/>
              </a:ext>
            </a:extLst>
          </p:cNvPr>
          <p:cNvSpPr/>
          <p:nvPr/>
        </p:nvSpPr>
        <p:spPr>
          <a:xfrm>
            <a:off x="7888507" y="5056781"/>
            <a:ext cx="1739347" cy="712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the analysis:</a:t>
            </a:r>
          </a:p>
          <a:p>
            <a:pPr algn="ctr"/>
            <a:r>
              <a:rPr lang="en-GB" dirty="0"/>
              <a:t>N=72</a:t>
            </a:r>
          </a:p>
        </p:txBody>
      </p:sp>
      <p:cxnSp>
        <p:nvCxnSpPr>
          <p:cNvPr id="10" name="Straight Arrow Connector 9">
            <a:extLst>
              <a:ext uri="{FF2B5EF4-FFF2-40B4-BE49-F238E27FC236}">
                <a16:creationId xmlns:a16="http://schemas.microsoft.com/office/drawing/2014/main" id="{794E9897-0922-441B-945A-68EAF508D118}"/>
              </a:ext>
            </a:extLst>
          </p:cNvPr>
          <p:cNvCxnSpPr>
            <a:cxnSpLocks/>
          </p:cNvCxnSpPr>
          <p:nvPr/>
        </p:nvCxnSpPr>
        <p:spPr>
          <a:xfrm>
            <a:off x="8758180" y="4513719"/>
            <a:ext cx="0" cy="54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20EFB68-D742-46A0-82EF-989FE7503B87}"/>
              </a:ext>
            </a:extLst>
          </p:cNvPr>
          <p:cNvSpPr/>
          <p:nvPr/>
        </p:nvSpPr>
        <p:spPr>
          <a:xfrm>
            <a:off x="7888507" y="3883964"/>
            <a:ext cx="1739347" cy="712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N=75</a:t>
            </a:r>
          </a:p>
        </p:txBody>
      </p:sp>
      <p:cxnSp>
        <p:nvCxnSpPr>
          <p:cNvPr id="16" name="Straight Arrow Connector 15">
            <a:extLst>
              <a:ext uri="{FF2B5EF4-FFF2-40B4-BE49-F238E27FC236}">
                <a16:creationId xmlns:a16="http://schemas.microsoft.com/office/drawing/2014/main" id="{B3B6A01F-4E8C-41E7-A6EB-666B59186250}"/>
              </a:ext>
            </a:extLst>
          </p:cNvPr>
          <p:cNvCxnSpPr>
            <a:cxnSpLocks/>
          </p:cNvCxnSpPr>
          <p:nvPr/>
        </p:nvCxnSpPr>
        <p:spPr>
          <a:xfrm>
            <a:off x="8758180" y="3340902"/>
            <a:ext cx="0" cy="54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1BB434D-E246-43F8-AECC-33E282971D1C}"/>
              </a:ext>
            </a:extLst>
          </p:cNvPr>
          <p:cNvCxnSpPr/>
          <p:nvPr/>
        </p:nvCxnSpPr>
        <p:spPr>
          <a:xfrm>
            <a:off x="8758180" y="2346990"/>
            <a:ext cx="1555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B14580E-207E-423E-BED9-47E9883E5151}"/>
              </a:ext>
            </a:extLst>
          </p:cNvPr>
          <p:cNvCxnSpPr/>
          <p:nvPr/>
        </p:nvCxnSpPr>
        <p:spPr>
          <a:xfrm>
            <a:off x="8758180" y="3629138"/>
            <a:ext cx="1555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633E8A1-6DFB-40CD-B9B1-13678403D26F}"/>
              </a:ext>
            </a:extLst>
          </p:cNvPr>
          <p:cNvCxnSpPr/>
          <p:nvPr/>
        </p:nvCxnSpPr>
        <p:spPr>
          <a:xfrm>
            <a:off x="8758180" y="4821832"/>
            <a:ext cx="1555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200439F-FEFE-4BCB-83E0-E7E73D9D8F61}"/>
              </a:ext>
            </a:extLst>
          </p:cNvPr>
          <p:cNvSpPr txBox="1"/>
          <p:nvPr/>
        </p:nvSpPr>
        <p:spPr>
          <a:xfrm>
            <a:off x="10443757" y="1825625"/>
            <a:ext cx="1478152" cy="646331"/>
          </a:xfrm>
          <a:prstGeom prst="rect">
            <a:avLst/>
          </a:prstGeom>
          <a:noFill/>
        </p:spPr>
        <p:txBody>
          <a:bodyPr wrap="square" rtlCol="0">
            <a:spAutoFit/>
          </a:bodyPr>
          <a:lstStyle/>
          <a:p>
            <a:r>
              <a:rPr lang="en-GB" dirty="0"/>
              <a:t>Dropped out / died</a:t>
            </a:r>
          </a:p>
        </p:txBody>
      </p:sp>
      <p:sp>
        <p:nvSpPr>
          <p:cNvPr id="17" name="TextBox 16">
            <a:extLst>
              <a:ext uri="{FF2B5EF4-FFF2-40B4-BE49-F238E27FC236}">
                <a16:creationId xmlns:a16="http://schemas.microsoft.com/office/drawing/2014/main" id="{C4F85AC0-1A5E-4D81-9EFD-2079EBA6816B}"/>
              </a:ext>
            </a:extLst>
          </p:cNvPr>
          <p:cNvSpPr txBox="1"/>
          <p:nvPr/>
        </p:nvSpPr>
        <p:spPr>
          <a:xfrm>
            <a:off x="10471393" y="3055079"/>
            <a:ext cx="1478152" cy="1200329"/>
          </a:xfrm>
          <a:prstGeom prst="rect">
            <a:avLst/>
          </a:prstGeom>
          <a:noFill/>
        </p:spPr>
        <p:txBody>
          <a:bodyPr wrap="square" rtlCol="0">
            <a:spAutoFit/>
          </a:bodyPr>
          <a:lstStyle/>
          <a:p>
            <a:r>
              <a:rPr lang="en-GB" dirty="0"/>
              <a:t>Incomplete data / technical error</a:t>
            </a:r>
          </a:p>
        </p:txBody>
      </p:sp>
      <p:sp>
        <p:nvSpPr>
          <p:cNvPr id="21" name="TextBox 20">
            <a:extLst>
              <a:ext uri="{FF2B5EF4-FFF2-40B4-BE49-F238E27FC236}">
                <a16:creationId xmlns:a16="http://schemas.microsoft.com/office/drawing/2014/main" id="{B2BBE910-02FE-4294-A8C1-94FCAC7BE3B5}"/>
              </a:ext>
            </a:extLst>
          </p:cNvPr>
          <p:cNvSpPr txBox="1"/>
          <p:nvPr/>
        </p:nvSpPr>
        <p:spPr>
          <a:xfrm>
            <a:off x="10443757" y="4637166"/>
            <a:ext cx="1448282" cy="369332"/>
          </a:xfrm>
          <a:prstGeom prst="rect">
            <a:avLst/>
          </a:prstGeom>
          <a:noFill/>
        </p:spPr>
        <p:txBody>
          <a:bodyPr wrap="none" rtlCol="0">
            <a:spAutoFit/>
          </a:bodyPr>
          <a:lstStyle/>
          <a:p>
            <a:r>
              <a:rPr lang="en-GB" dirty="0"/>
              <a:t>Crazy outliers</a:t>
            </a:r>
          </a:p>
        </p:txBody>
      </p:sp>
    </p:spTree>
    <p:extLst>
      <p:ext uri="{BB962C8B-B14F-4D97-AF65-F5344CB8AC3E}">
        <p14:creationId xmlns:p14="http://schemas.microsoft.com/office/powerpoint/2010/main" val="32787061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72B0-F418-40F7-A883-98E127C35F49}"/>
              </a:ext>
            </a:extLst>
          </p:cNvPr>
          <p:cNvSpPr>
            <a:spLocks noGrp="1"/>
          </p:cNvSpPr>
          <p:nvPr>
            <p:ph type="title"/>
          </p:nvPr>
        </p:nvSpPr>
        <p:spPr/>
        <p:txBody>
          <a:bodyPr/>
          <a:lstStyle/>
          <a:p>
            <a:r>
              <a:rPr lang="en-GB" dirty="0"/>
              <a:t>Writing up a power calc.</a:t>
            </a:r>
          </a:p>
        </p:txBody>
      </p:sp>
      <p:sp>
        <p:nvSpPr>
          <p:cNvPr id="4" name="Content Placeholder 3">
            <a:extLst>
              <a:ext uri="{FF2B5EF4-FFF2-40B4-BE49-F238E27FC236}">
                <a16:creationId xmlns:a16="http://schemas.microsoft.com/office/drawing/2014/main" id="{C27EC85A-7F50-474B-8A51-FC6CF7F2076A}"/>
              </a:ext>
            </a:extLst>
          </p:cNvPr>
          <p:cNvSpPr>
            <a:spLocks noGrp="1"/>
          </p:cNvSpPr>
          <p:nvPr>
            <p:ph sz="half" idx="1"/>
          </p:nvPr>
        </p:nvSpPr>
        <p:spPr>
          <a:xfrm>
            <a:off x="1004455" y="1927603"/>
            <a:ext cx="4835236" cy="4351338"/>
          </a:xfrm>
        </p:spPr>
        <p:txBody>
          <a:bodyPr>
            <a:normAutofit fontScale="77500" lnSpcReduction="20000"/>
          </a:bodyPr>
          <a:lstStyle/>
          <a:p>
            <a:r>
              <a:rPr lang="en-GB" dirty="0"/>
              <a:t>What was your objectives (comparison and outcome measure)</a:t>
            </a:r>
          </a:p>
          <a:p>
            <a:endParaRPr lang="en-GB" dirty="0"/>
          </a:p>
          <a:p>
            <a:r>
              <a:rPr lang="en-GB" dirty="0"/>
              <a:t>What were your inputs and why</a:t>
            </a:r>
          </a:p>
          <a:p>
            <a:endParaRPr lang="en-GB" dirty="0"/>
          </a:p>
          <a:p>
            <a:r>
              <a:rPr lang="en-GB" dirty="0"/>
              <a:t>What is your design/analysis plan</a:t>
            </a:r>
          </a:p>
          <a:p>
            <a:endParaRPr lang="en-GB" dirty="0"/>
          </a:p>
          <a:p>
            <a:r>
              <a:rPr lang="en-GB" dirty="0"/>
              <a:t>What is the power at your given sample size</a:t>
            </a:r>
          </a:p>
          <a:p>
            <a:endParaRPr lang="en-GB" dirty="0"/>
          </a:p>
          <a:p>
            <a:r>
              <a:rPr lang="en-GB" dirty="0"/>
              <a:t>What other assumptions have you made?</a:t>
            </a:r>
          </a:p>
        </p:txBody>
      </p:sp>
      <p:sp>
        <p:nvSpPr>
          <p:cNvPr id="5" name="Content Placeholder 4">
            <a:extLst>
              <a:ext uri="{FF2B5EF4-FFF2-40B4-BE49-F238E27FC236}">
                <a16:creationId xmlns:a16="http://schemas.microsoft.com/office/drawing/2014/main" id="{82E2F708-C6C8-42C4-8566-3D663D81CD43}"/>
              </a:ext>
            </a:extLst>
          </p:cNvPr>
          <p:cNvSpPr>
            <a:spLocks noGrp="1"/>
          </p:cNvSpPr>
          <p:nvPr>
            <p:ph sz="half" idx="2"/>
          </p:nvPr>
        </p:nvSpPr>
        <p:spPr>
          <a:xfrm>
            <a:off x="6255327" y="1191779"/>
            <a:ext cx="5486400" cy="5010151"/>
          </a:xfrm>
          <a:solidFill>
            <a:srgbClr val="FFFFCC">
              <a:alpha val="29020"/>
            </a:srgbClr>
          </a:solidFill>
          <a:ln>
            <a:solidFill>
              <a:schemeClr val="tx1"/>
            </a:solidFill>
          </a:ln>
        </p:spPr>
        <p:txBody>
          <a:bodyPr lIns="288000" tIns="216000" rIns="144000">
            <a:normAutofit fontScale="77500" lnSpcReduction="20000"/>
          </a:bodyPr>
          <a:lstStyle/>
          <a:p>
            <a:pPr marL="0" indent="0">
              <a:buNone/>
            </a:pPr>
            <a:r>
              <a:rPr lang="en-GB" dirty="0">
                <a:latin typeface="MV Boli" panose="02000500030200090000" pitchFamily="2" charset="0"/>
                <a:cs typeface="MV Boli" panose="02000500030200090000" pitchFamily="2" charset="0"/>
              </a:rPr>
              <a:t>	</a:t>
            </a:r>
          </a:p>
          <a:p>
            <a:pPr marL="0" indent="0">
              <a:buNone/>
            </a:pPr>
            <a:r>
              <a:rPr lang="en-GB" dirty="0">
                <a:latin typeface="MV Boli" panose="02000500030200090000" pitchFamily="2" charset="0"/>
                <a:cs typeface="MV Boli" panose="02000500030200090000" pitchFamily="2" charset="0"/>
              </a:rPr>
              <a:t>“Our primary aim is to compare glycaemic index between wild-type and mutant breads, using a parallel groups trial of healthy adults</a:t>
            </a:r>
          </a:p>
          <a:p>
            <a:pPr marL="0" indent="0">
              <a:buNone/>
            </a:pPr>
            <a:r>
              <a:rPr lang="en-GB" dirty="0">
                <a:latin typeface="MV Boli" panose="02000500030200090000" pitchFamily="2" charset="0"/>
                <a:cs typeface="MV Boli" panose="02000500030200090000" pitchFamily="2" charset="0"/>
              </a:rPr>
              <a:t>	Previous studies have consistently shown that GI has a standard deviation of 20units in similar populations (citations)</a:t>
            </a:r>
          </a:p>
          <a:p>
            <a:pPr marL="0" indent="0">
              <a:buNone/>
            </a:pPr>
            <a:r>
              <a:rPr lang="en-GB" dirty="0">
                <a:latin typeface="MV Boli" panose="02000500030200090000" pitchFamily="2" charset="0"/>
                <a:cs typeface="MV Boli" panose="02000500030200090000" pitchFamily="2" charset="0"/>
              </a:rPr>
              <a:t>	We consider 10 units to be the smallest meaningful difference in GI between breads (citations), and with 50 patients per group our study we will have 80% power to detect a difference of this size</a:t>
            </a:r>
          </a:p>
          <a:p>
            <a:pPr marL="0" indent="0">
              <a:buNone/>
            </a:pPr>
            <a:r>
              <a:rPr lang="en-GB" dirty="0">
                <a:latin typeface="MV Boli" panose="02000500030200090000" pitchFamily="2" charset="0"/>
                <a:cs typeface="MV Boli" panose="02000500030200090000" pitchFamily="2" charset="0"/>
              </a:rPr>
              <a:t>	We will recruit 60 patients per group to allow for drop-out”</a:t>
            </a:r>
          </a:p>
        </p:txBody>
      </p:sp>
    </p:spTree>
    <p:extLst>
      <p:ext uri="{BB962C8B-B14F-4D97-AF65-F5344CB8AC3E}">
        <p14:creationId xmlns:p14="http://schemas.microsoft.com/office/powerpoint/2010/main" val="3894117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BC00D8D39E474F9CC2595277084694" ma:contentTypeVersion="12" ma:contentTypeDescription="Create a new document." ma:contentTypeScope="" ma:versionID="a511cee3c8ca6102886c24d6d74d659f">
  <xsd:schema xmlns:xsd="http://www.w3.org/2001/XMLSchema" xmlns:xs="http://www.w3.org/2001/XMLSchema" xmlns:p="http://schemas.microsoft.com/office/2006/metadata/properties" xmlns:ns3="81624b70-c9a0-47c5-abd2-a10a5d8d7a69" xmlns:ns4="4b5524f8-e59b-48d0-a81c-1bba6bd59132" targetNamespace="http://schemas.microsoft.com/office/2006/metadata/properties" ma:root="true" ma:fieldsID="aab9afad8840125a1cbeb972976033d3" ns3:_="" ns4:_="">
    <xsd:import namespace="81624b70-c9a0-47c5-abd2-a10a5d8d7a69"/>
    <xsd:import namespace="4b5524f8-e59b-48d0-a81c-1bba6bd591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624b70-c9a0-47c5-abd2-a10a5d8d7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5524f8-e59b-48d0-a81c-1bba6bd5913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C0FB9B-A990-4C4E-A92B-0A288D65D0FA}">
  <ds:schemaRefs>
    <ds:schemaRef ds:uri="http://schemas.microsoft.com/sharepoint/v3/contenttype/forms"/>
  </ds:schemaRefs>
</ds:datastoreItem>
</file>

<file path=customXml/itemProps2.xml><?xml version="1.0" encoding="utf-8"?>
<ds:datastoreItem xmlns:ds="http://schemas.openxmlformats.org/officeDocument/2006/customXml" ds:itemID="{64047304-B382-431F-98E7-250F8F533132}">
  <ds:schemaRefs>
    <ds:schemaRef ds:uri="http://schemas.microsoft.com/office/infopath/2007/PartnerControls"/>
    <ds:schemaRef ds:uri="http://purl.org/dc/terms/"/>
    <ds:schemaRef ds:uri="http://purl.org/dc/elements/1.1/"/>
    <ds:schemaRef ds:uri="4b5524f8-e59b-48d0-a81c-1bba6bd59132"/>
    <ds:schemaRef ds:uri="http://schemas.microsoft.com/office/2006/documentManagement/types"/>
    <ds:schemaRef ds:uri="81624b70-c9a0-47c5-abd2-a10a5d8d7a69"/>
    <ds:schemaRef ds:uri="http://www.w3.org/XML/1998/namespace"/>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18AF7D4-8C6C-485E-840A-4565D4C33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624b70-c9a0-47c5-abd2-a10a5d8d7a69"/>
    <ds:schemaRef ds:uri="4b5524f8-e59b-48d0-a81c-1bba6bd591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26036</TotalTime>
  <Words>11358</Words>
  <Application>Microsoft Office PowerPoint</Application>
  <PresentationFormat>Widescreen</PresentationFormat>
  <Paragraphs>1803</Paragraphs>
  <Slides>161</Slides>
  <Notes>27</Notes>
  <HiddenSlides>2</HiddenSlides>
  <MMClips>0</MMClips>
  <ScaleCrop>false</ScaleCrop>
  <HeadingPairs>
    <vt:vector size="8" baseType="variant">
      <vt:variant>
        <vt:lpstr>Fonts Used</vt:lpstr>
      </vt:variant>
      <vt:variant>
        <vt:i4>13</vt:i4>
      </vt:variant>
      <vt:variant>
        <vt:lpstr>Theme</vt:lpstr>
      </vt:variant>
      <vt:variant>
        <vt:i4>2</vt:i4>
      </vt:variant>
      <vt:variant>
        <vt:lpstr>Slide Titles</vt:lpstr>
      </vt:variant>
      <vt:variant>
        <vt:i4>161</vt:i4>
      </vt:variant>
      <vt:variant>
        <vt:lpstr>Custom Shows</vt:lpstr>
      </vt:variant>
      <vt:variant>
        <vt:i4>1</vt:i4>
      </vt:variant>
    </vt:vector>
  </HeadingPairs>
  <TitlesOfParts>
    <vt:vector size="177" baseType="lpstr">
      <vt:lpstr>Arial</vt:lpstr>
      <vt:lpstr>Arial Black</vt:lpstr>
      <vt:lpstr>Calibri</vt:lpstr>
      <vt:lpstr>Calibri Light</vt:lpstr>
      <vt:lpstr>Cambria Math</vt:lpstr>
      <vt:lpstr>Comic Sans MS</vt:lpstr>
      <vt:lpstr>Consolas</vt:lpstr>
      <vt:lpstr>Franklin Gothic Book</vt:lpstr>
      <vt:lpstr>Franklin Gothic Demi Cond</vt:lpstr>
      <vt:lpstr>Garamond</vt:lpstr>
      <vt:lpstr>Lucida Console</vt:lpstr>
      <vt:lpstr>MV Boli</vt:lpstr>
      <vt:lpstr>Wingdings</vt:lpstr>
      <vt:lpstr>Office Theme</vt:lpstr>
      <vt:lpstr>1_Office Theme</vt:lpstr>
      <vt:lpstr>PowerPoint Presentation</vt:lpstr>
      <vt:lpstr>PowerPoint Presentation</vt:lpstr>
      <vt:lpstr>How many samples do I need?</vt:lpstr>
      <vt:lpstr>Introduction</vt:lpstr>
      <vt:lpstr>Schedule (9.30 – 4.30)</vt:lpstr>
      <vt:lpstr>Learning objectives</vt:lpstr>
      <vt:lpstr>PowerPoint Presentation</vt:lpstr>
      <vt:lpstr>Welcome</vt:lpstr>
      <vt:lpstr>A recent study</vt:lpstr>
      <vt:lpstr>Session 1: Sample size, precision, and power</vt:lpstr>
      <vt:lpstr>PowerPoint Presentation</vt:lpstr>
      <vt:lpstr>Exercise 2 – (adapted from CoPS study) How many people with COVID have virus in their stool?</vt:lpstr>
      <vt:lpstr>Message</vt:lpstr>
      <vt:lpstr>What is the optimal sample size?</vt:lpstr>
      <vt:lpstr>So what exactly is your scientific question?</vt:lpstr>
      <vt:lpstr>“I want to describe the microbiome of older adults in Norfolk”</vt:lpstr>
      <vt:lpstr>Make sure your calculation aligns with your real aims.</vt:lpstr>
      <vt:lpstr>Similarly</vt:lpstr>
      <vt:lpstr>Purpose of a sample size calculation</vt:lpstr>
      <vt:lpstr>Implications of low sample sizes</vt:lpstr>
      <vt:lpstr>Hypothesis tests:  Comparing two proportions.</vt:lpstr>
      <vt:lpstr>Worked example (exercise 3) –  Bread study / Sample size by simulation</vt:lpstr>
      <vt:lpstr>Discussion points</vt:lpstr>
      <vt:lpstr>Exercise 4.  Power (check our understanding)</vt:lpstr>
      <vt:lpstr>Another poor  interpretation</vt:lpstr>
      <vt:lpstr>Exercise 5 Why do scientists ignore sample size issues?</vt:lpstr>
      <vt:lpstr>Hypothesis testing and types of error</vt:lpstr>
      <vt:lpstr>Power and size (typical values)</vt:lpstr>
      <vt:lpstr>Funders scientific integrity review</vt:lpstr>
      <vt:lpstr>…what about ‘exploratory’ research</vt:lpstr>
      <vt:lpstr>….what about feasibility / pilot / proof of concept studies?</vt:lpstr>
      <vt:lpstr>Why is N=30 (total) considered a reasonable number for a feasibility study?</vt:lpstr>
      <vt:lpstr>Summary 1 : what is statistical power?</vt:lpstr>
      <vt:lpstr>Summary 2:  Required sample size</vt:lpstr>
      <vt:lpstr>Part 2: Calculating required sample size for simple designs </vt:lpstr>
      <vt:lpstr>Revision – quant research paradigms</vt:lpstr>
      <vt:lpstr>ANDROMEDA-SHOCK trial (results)</vt:lpstr>
      <vt:lpstr>Two paradigms for inference -&gt;    Two approaches to sample size calculation:  </vt:lpstr>
      <vt:lpstr>Sample size by considering precision</vt:lpstr>
      <vt:lpstr>Exercise 4 – To estimate a proportion</vt:lpstr>
      <vt:lpstr>PowerPoint Presentation</vt:lpstr>
      <vt:lpstr>Standard error, standard deviation, sample size</vt:lpstr>
      <vt:lpstr>How does precision depend on sample size?</vt:lpstr>
      <vt:lpstr>Standard error, standard deviation, sample size</vt:lpstr>
      <vt:lpstr>Sample size calculation based on precision</vt:lpstr>
      <vt:lpstr>Standard error to estimate proportions, correlations, and means</vt:lpstr>
      <vt:lpstr>Precision vs sample size  (estimating the mean in a single sample)</vt:lpstr>
      <vt:lpstr>Precision vs sample size  (estimating a correlation)</vt:lpstr>
      <vt:lpstr>Sample size by precision</vt:lpstr>
      <vt:lpstr>Example: Sample size for a mean difference</vt:lpstr>
      <vt:lpstr>‘precisely’ package for R</vt:lpstr>
      <vt:lpstr>Exercise 6 – (RESTORE-ME) study</vt:lpstr>
      <vt:lpstr>Part 2 Sample size by considering power</vt:lpstr>
      <vt:lpstr>Sample size by power calculation</vt:lpstr>
      <vt:lpstr>What determines statistical power</vt:lpstr>
      <vt:lpstr>So any statement about power must  depend on the size of the effect you are trying to detect.</vt:lpstr>
      <vt:lpstr>If you’re still not happy with this</vt:lpstr>
      <vt:lpstr>An example:</vt:lpstr>
      <vt:lpstr>Examples and Exercise 7:   pwr.t.test() function to calculate power and sample size using R.</vt:lpstr>
      <vt:lpstr>Cohens d</vt:lpstr>
      <vt:lpstr>Power curves</vt:lpstr>
      <vt:lpstr>Power curves</vt:lpstr>
      <vt:lpstr>Summary Power and sample size calculations in practice</vt:lpstr>
      <vt:lpstr>Computational approaches</vt:lpstr>
      <vt:lpstr>Standardised effect sizes: eg Cohens d, Cohens h</vt:lpstr>
      <vt:lpstr>Video!  Choosing the effect size Daniel Lakens on power and sample size</vt:lpstr>
      <vt:lpstr>But my study isn’t just a simple two-mean or two-proportion comparison…</vt:lpstr>
      <vt:lpstr>Using common sample sizes from previous work</vt:lpstr>
      <vt:lpstr> Where do I get my inputs?</vt:lpstr>
      <vt:lpstr>The elephant in the room</vt:lpstr>
      <vt:lpstr>A hot take</vt:lpstr>
      <vt:lpstr>Two main things we need to know</vt:lpstr>
      <vt:lpstr>Getting variances</vt:lpstr>
      <vt:lpstr>Extracting variances from biology papers</vt:lpstr>
      <vt:lpstr>Where does variance data come from?</vt:lpstr>
      <vt:lpstr>Eg – Dietary fibre intake study</vt:lpstr>
      <vt:lpstr>Your own research questions</vt:lpstr>
      <vt:lpstr>What effect size to focus on?</vt:lpstr>
      <vt:lpstr>Bread trial example:  (stakeholders)</vt:lpstr>
      <vt:lpstr>Researcher:</vt:lpstr>
      <vt:lpstr>ANDROMEDA-SHOCK trial</vt:lpstr>
      <vt:lpstr>Which effect size</vt:lpstr>
      <vt:lpstr>An example (not in the notes)</vt:lpstr>
      <vt:lpstr>Efficient designs</vt:lpstr>
      <vt:lpstr>Factorial designs</vt:lpstr>
      <vt:lpstr>A common design</vt:lpstr>
      <vt:lpstr>The factorial design is much more efficient</vt:lpstr>
      <vt:lpstr>Are the treatment effects confounded by each other?</vt:lpstr>
      <vt:lpstr>What if the treatment A effect depends on the level of treatment B </vt:lpstr>
      <vt:lpstr>Adding even more treatments  without increasing total sample size</vt:lpstr>
      <vt:lpstr>Summary – factorial designs</vt:lpstr>
      <vt:lpstr>Further reading</vt:lpstr>
      <vt:lpstr>Adaptive ‘Group sequential’ designs</vt:lpstr>
      <vt:lpstr>Group sequential design can be more efficient</vt:lpstr>
      <vt:lpstr>Other considerations</vt:lpstr>
      <vt:lpstr>Sample size calculation as risk assessment</vt:lpstr>
      <vt:lpstr>Keep in mind.</vt:lpstr>
      <vt:lpstr>Incomplete data</vt:lpstr>
      <vt:lpstr>Writing up a power calc.</vt:lpstr>
      <vt:lpstr>Copying previous research</vt:lpstr>
      <vt:lpstr>Rules of thumb</vt:lpstr>
      <vt:lpstr>Session 3</vt:lpstr>
      <vt:lpstr>Different designs – same basic ideas – you’ll need to read up for your own design </vt:lpstr>
      <vt:lpstr>Sample size justifications for more complex designs or questions</vt:lpstr>
      <vt:lpstr>Two extensions to our basic power calc:</vt:lpstr>
      <vt:lpstr>Complex error structure Repeated measures, pairing, clustering etc..</vt:lpstr>
      <vt:lpstr>Error structure</vt:lpstr>
      <vt:lpstr>Example: Analysis of a treatment effect</vt:lpstr>
      <vt:lpstr>Good and bad implications of clustered data</vt:lpstr>
      <vt:lpstr>Treatments varying between clusters</vt:lpstr>
      <vt:lpstr>Error structure (clustering)</vt:lpstr>
      <vt:lpstr>Effective sample size and design effect</vt:lpstr>
      <vt:lpstr>For example</vt:lpstr>
      <vt:lpstr>Technical and biological replicates</vt:lpstr>
      <vt:lpstr>Biological and technical replicates</vt:lpstr>
      <vt:lpstr>Mouse studies and power</vt:lpstr>
      <vt:lpstr>Treatments varying within clusters</vt:lpstr>
      <vt:lpstr>Pairing observations and precision in the bread study</vt:lpstr>
      <vt:lpstr>Sample size and paired observations</vt:lpstr>
      <vt:lpstr>Demonstration: paired test with R</vt:lpstr>
      <vt:lpstr>Demonstration: paired test with R and G*Power </vt:lpstr>
      <vt:lpstr>Other more complex designs</vt:lpstr>
      <vt:lpstr>Session 4</vt:lpstr>
      <vt:lpstr>Multiplicity</vt:lpstr>
      <vt:lpstr>How does sample size change with number of outcomes?</vt:lpstr>
      <vt:lpstr>‘Omics studies</vt:lpstr>
      <vt:lpstr>False discovery rate and q-value</vt:lpstr>
      <vt:lpstr>Power for ‘omics study</vt:lpstr>
      <vt:lpstr>Approaches to multiplicity</vt:lpstr>
      <vt:lpstr>Gene expression microarray analysis / Differential abundance analysis</vt:lpstr>
      <vt:lpstr>Microarray studies (1)</vt:lpstr>
      <vt:lpstr>From the ‘sizepower’ vignette:</vt:lpstr>
      <vt:lpstr>Microarray studies – (2) a bit more complex</vt:lpstr>
      <vt:lpstr>Proportion of differentially expressed genes detectable at each sample size</vt:lpstr>
      <vt:lpstr>Microbiome sample size analysis</vt:lpstr>
      <vt:lpstr>Benjamini-Hochberg correction</vt:lpstr>
      <vt:lpstr>Casals-Pascual et al (2020) Gastroenterology 158:1524-8</vt:lpstr>
      <vt:lpstr>Simulating power calculations for microbiome studies</vt:lpstr>
      <vt:lpstr>Two packages for simulating microbiomes for power calc</vt:lpstr>
      <vt:lpstr>Summary – complex designs</vt:lpstr>
      <vt:lpstr>Metabolomics studies</vt:lpstr>
      <vt:lpstr>Session 5 How to need fewer samples</vt:lpstr>
      <vt:lpstr>How to reduce required sample size in a research study</vt:lpstr>
      <vt:lpstr>Less noise or more effect = fewer samples needed</vt:lpstr>
      <vt:lpstr>Do not dichotomise your continuous measures</vt:lpstr>
      <vt:lpstr>Change your design</vt:lpstr>
      <vt:lpstr>Consider trying to increase the treatment effect:</vt:lpstr>
      <vt:lpstr>Factorial designs can be more efficient!</vt:lpstr>
      <vt:lpstr>Consider adaptive design  (design that changes as we go)</vt:lpstr>
      <vt:lpstr>Conduct fewer primary studies</vt:lpstr>
      <vt:lpstr>Final words</vt:lpstr>
      <vt:lpstr>“It’s OK if we’re underpowered, the more things we test, the more chance we’ll find something!”  - Anonymous RL</vt:lpstr>
      <vt:lpstr>“But we always use N=3!” </vt:lpstr>
      <vt:lpstr>“But [previous work] got p=0.048 with 3 mice!  Why do I need 8?”</vt:lpstr>
      <vt:lpstr>“Its OK, we’ll repeat the experiment to confirm it afterwards”</vt:lpstr>
      <vt:lpstr>The ‘it’s OK we’ll repeat it afterwards’ design</vt:lpstr>
      <vt:lpstr>“I don’t care how different, I just want to show they are different…”</vt:lpstr>
      <vt:lpstr>“If we see an effect even in an underpowered study, then it must be real”  - me in less enlightened times</vt:lpstr>
      <vt:lpstr>“My grant is due next week, I’m using five mice, can I have a power calculation to justify this?”</vt:lpstr>
      <vt:lpstr>Take home messages</vt:lpstr>
      <vt:lpstr>PowerPoint Presentation</vt:lpstr>
      <vt:lpstr>introloop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Savva</dc:creator>
  <cp:lastModifiedBy>George Savva (QIB)</cp:lastModifiedBy>
  <cp:revision>24</cp:revision>
  <dcterms:created xsi:type="dcterms:W3CDTF">2019-03-20T22:58:27Z</dcterms:created>
  <dcterms:modified xsi:type="dcterms:W3CDTF">2024-07-02T06:15:50Z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0x010100A4BC00D8D39E474F9CC2595277084694</vt:lpwstr>
  </property>
</Properties>
</file>