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4"/>
    <p:sldMasterId id="2147483776" r:id="rId5"/>
  </p:sldMasterIdLst>
  <p:notesMasterIdLst>
    <p:notesMasterId r:id="rId18"/>
  </p:notesMasterIdLst>
  <p:sldIdLst>
    <p:sldId id="280" r:id="rId6"/>
    <p:sldId id="287" r:id="rId7"/>
    <p:sldId id="274" r:id="rId8"/>
    <p:sldId id="267" r:id="rId9"/>
    <p:sldId id="291" r:id="rId10"/>
    <p:sldId id="288" r:id="rId11"/>
    <p:sldId id="289" r:id="rId12"/>
    <p:sldId id="290" r:id="rId13"/>
    <p:sldId id="292" r:id="rId14"/>
    <p:sldId id="294" r:id="rId15"/>
    <p:sldId id="293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271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A5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D0A1D2-1964-48B3-8BE8-B513028981E2}" v="409" dt="2025-03-12T15:41:27.199"/>
    <p1510:client id="{D7B918C5-5A8B-4B1B-8681-ED26B1D452CE}" v="788" dt="2025-03-13T22:31:56.8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20" y="78"/>
      </p:cViewPr>
      <p:guideLst>
        <p:guide pos="4271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E8EA5-7231-4CA6-9E58-F4778ACD7F63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BE98A-7FDA-4657-A5AD-262B9D505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31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ABE98A-7FDA-4657-A5AD-262B9D50586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35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 work at the Quadram Institute, part of a big group of biological science institutes in beautiful setting just outside of Norwich.</a:t>
            </a:r>
          </a:p>
          <a:p>
            <a:r>
              <a:rPr lang="en-GB"/>
              <a:t>At the John Innes Centre they study plants and plant diseases</a:t>
            </a:r>
          </a:p>
          <a:p>
            <a:r>
              <a:rPr lang="en-GB"/>
              <a:t>We work on food science, bacteria and human health with doctors from the hospital.</a:t>
            </a:r>
          </a:p>
          <a:p>
            <a:r>
              <a:rPr lang="en-GB"/>
              <a:t>We are close to the University of East Anglia, so students can work with us and it’s a great place to study if you’re interested in science.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3932C-1DC7-4D77-83B6-CA0FB3015D6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995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3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C0AF-44D0-4830-AF13-49B8522B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B4D8C-6045-47B3-9A0C-F2215A90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A9F1-F398-416A-A8C0-0A36D838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F801-C9FB-4A34-8386-BA9FBACC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5176-F6E9-4997-8355-74F2A456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7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C807-13E1-4F3F-83FA-FD9BD24F3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2EAA-155E-482E-A2B8-547653B25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A4BDC-BDD0-417D-AF7C-516EE55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63EC-23F9-4202-80F3-F8E55088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02D-7367-485B-AEA6-5AB2B82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64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33F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07453F9-8BBE-7649-947D-8FDB7F035F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366" y="0"/>
            <a:ext cx="6880633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592033"/>
            <a:ext cx="6356420" cy="159752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ts val="4267"/>
              </a:lnSpc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617626"/>
            <a:ext cx="5809891" cy="65238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33"/>
              </a:lnSpc>
              <a:buNone/>
              <a:defRPr sz="1867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9BD300-2EE3-A240-AEEC-881EFA0D0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5202914"/>
            <a:ext cx="2305780" cy="10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8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3202758-626D-BF40-8303-270644D7D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1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592033"/>
            <a:ext cx="6356420" cy="159752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ts val="4267"/>
              </a:lnSpc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617626"/>
            <a:ext cx="5809891" cy="65238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33"/>
              </a:lnSpc>
              <a:buNone/>
              <a:defRPr sz="1867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9BD300-2EE3-A240-AEEC-881EFA0D0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5202914"/>
            <a:ext cx="2305780" cy="10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3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03B52D8-DBE1-F741-B44B-5FED4FF38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592033"/>
            <a:ext cx="6356420" cy="159752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ts val="4267"/>
              </a:lnSpc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617626"/>
            <a:ext cx="5809891" cy="65238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33"/>
              </a:lnSpc>
              <a:buNone/>
              <a:defRPr sz="1867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9BD300-2EE3-A240-AEEC-881EFA0D0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5202914"/>
            <a:ext cx="2305780" cy="10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15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5B2AF04-CFF4-1A46-BF4F-D40B0DB04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6661" y="0"/>
            <a:ext cx="575533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592033"/>
            <a:ext cx="6356420" cy="159752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ts val="4267"/>
              </a:lnSpc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617626"/>
            <a:ext cx="5809891" cy="65238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33"/>
              </a:lnSpc>
              <a:buNone/>
              <a:defRPr sz="1867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9BD300-2EE3-A240-AEEC-881EFA0D0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5202914"/>
            <a:ext cx="2305780" cy="10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59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51CF735-6388-3F40-8BB6-C2CC60E56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592033"/>
            <a:ext cx="6356420" cy="159752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ts val="4267"/>
              </a:lnSpc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617626"/>
            <a:ext cx="5809891" cy="65238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33"/>
              </a:lnSpc>
              <a:buNone/>
              <a:defRPr sz="1867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9BD300-2EE3-A240-AEEC-881EFA0D0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5202914"/>
            <a:ext cx="2305780" cy="10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97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18BEB5A-6A7E-3343-85AD-DF6FA88FB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5885" y="-1"/>
            <a:ext cx="6466116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592033"/>
            <a:ext cx="6356420" cy="159752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ts val="4267"/>
              </a:lnSpc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617626"/>
            <a:ext cx="5809891" cy="65238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33"/>
              </a:lnSpc>
              <a:buNone/>
              <a:defRPr sz="1867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9BD300-2EE3-A240-AEEC-881EFA0D0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5202914"/>
            <a:ext cx="2305780" cy="10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86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7186286-CC6B-5B40-94DE-9DF12C39A0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592033"/>
            <a:ext cx="6356420" cy="159752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ts val="4267"/>
              </a:lnSpc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617626"/>
            <a:ext cx="5809891" cy="65238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33"/>
              </a:lnSpc>
              <a:buNone/>
              <a:defRPr sz="1867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9BD300-2EE3-A240-AEEC-881EFA0D0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5202914"/>
            <a:ext cx="2305780" cy="10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82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hapt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B015B3-D5B0-A24E-AD1C-A0BEAFFE1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86" t="59607" b="10751"/>
          <a:stretch/>
        </p:blipFill>
        <p:spPr>
          <a:xfrm>
            <a:off x="1" y="0"/>
            <a:ext cx="99237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490" y="666751"/>
            <a:ext cx="7334249" cy="56633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4267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0E18F-3337-5846-A3B8-28F7C1513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669" y="5632705"/>
            <a:ext cx="1512609" cy="69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52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670461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79418"/>
            <a:ext cx="10620855" cy="43641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12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&amp;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7ABA59C-6DE0-FC4F-B741-66C99E4B49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8337" y="739515"/>
            <a:ext cx="4103777" cy="45170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0E18F-3337-5846-A3B8-28F7C1513B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986" y="6063799"/>
            <a:ext cx="1198613" cy="55260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F1A74-B5BF-3D42-A4A1-9B2ABD2A68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887" y="1915246"/>
            <a:ext cx="5928564" cy="37010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Clr>
                <a:schemeClr val="bg2"/>
              </a:buClr>
              <a:buNone/>
              <a:defRPr sz="1867">
                <a:latin typeface="+mj-lt"/>
              </a:defRPr>
            </a:lvl1pPr>
            <a:lvl2pPr indent="0">
              <a:buClr>
                <a:schemeClr val="bg2"/>
              </a:buClr>
              <a:buNone/>
              <a:defRPr sz="1600">
                <a:latin typeface="+mj-lt"/>
              </a:defRPr>
            </a:lvl2pPr>
            <a:lvl3pPr indent="0">
              <a:buClr>
                <a:schemeClr val="bg2"/>
              </a:buClr>
              <a:buNone/>
              <a:defRPr sz="1467">
                <a:latin typeface="+mj-lt"/>
              </a:defRPr>
            </a:lvl3pPr>
            <a:lvl4pPr indent="0">
              <a:buClr>
                <a:schemeClr val="bg2"/>
              </a:buClr>
              <a:buNone/>
              <a:defRPr sz="1333">
                <a:latin typeface="+mj-lt"/>
              </a:defRPr>
            </a:lvl4pPr>
            <a:lvl5pPr indent="0">
              <a:buClr>
                <a:schemeClr val="bg2"/>
              </a:buClr>
              <a:buNone/>
              <a:defRPr sz="1067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96F4A6-477C-2841-A79F-613736E4B4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887" y="742871"/>
            <a:ext cx="5908933" cy="3651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3467"/>
              </a:lnSpc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94BDDF3-DCED-EA4F-89C3-B82BFD270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887" y="1316102"/>
            <a:ext cx="5908935" cy="3651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33"/>
              </a:lnSpc>
              <a:buNone/>
              <a:defRPr sz="1867" b="1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8BF98-6598-4C41-B9B4-42201F3F08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6063798"/>
            <a:ext cx="10262716" cy="7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22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&amp;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F1A74-B5BF-3D42-A4A1-9B2ABD2A68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42832" y="1878768"/>
            <a:ext cx="5926112" cy="32357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Clr>
                <a:schemeClr val="bg2"/>
              </a:buClr>
              <a:buNone/>
              <a:defRPr sz="1867">
                <a:latin typeface="+mj-lt"/>
              </a:defRPr>
            </a:lvl1pPr>
            <a:lvl2pPr>
              <a:buClr>
                <a:schemeClr val="bg2"/>
              </a:buClr>
              <a:buNone/>
              <a:defRPr sz="1600">
                <a:latin typeface="+mj-lt"/>
              </a:defRPr>
            </a:lvl2pPr>
            <a:lvl3pPr>
              <a:buClr>
                <a:schemeClr val="bg2"/>
              </a:buClr>
              <a:buNone/>
              <a:defRPr sz="1467">
                <a:latin typeface="+mj-lt"/>
              </a:defRPr>
            </a:lvl3pPr>
            <a:lvl4pPr>
              <a:buClr>
                <a:schemeClr val="bg2"/>
              </a:buClr>
              <a:buNone/>
              <a:defRPr sz="1333">
                <a:latin typeface="+mj-lt"/>
              </a:defRPr>
            </a:lvl4pPr>
            <a:lvl5pPr>
              <a:buClr>
                <a:schemeClr val="bg2"/>
              </a:buClr>
              <a:buNone/>
              <a:defRPr sz="1067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A509A0F-9F34-5D43-A5C1-D0FFBBE7D3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529" y="739514"/>
            <a:ext cx="4103777" cy="47968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37774DE-59A9-9940-B061-6A7F1352F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2833" y="1316102"/>
            <a:ext cx="5926111" cy="3651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33"/>
              </a:lnSpc>
              <a:buNone/>
              <a:defRPr sz="1867" b="1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54FACA-893A-D849-A9BA-A835E0FE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832" y="739513"/>
            <a:ext cx="5926112" cy="37904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CC2EE3-CE5B-084D-B314-66E247CD87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986" y="6063799"/>
            <a:ext cx="1198613" cy="552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BCC958-A8E3-2246-BB13-00BB52D8C3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6063798"/>
            <a:ext cx="10262716" cy="7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02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C6D25AF-4DB8-3F46-B1C2-7AFDD3E8C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986" y="6063799"/>
            <a:ext cx="1198613" cy="552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4F8148-0BDD-0543-AEEA-149A9C6ED07A}"/>
              </a:ext>
            </a:extLst>
          </p:cNvPr>
          <p:cNvGrpSpPr/>
          <p:nvPr userDrawn="1"/>
        </p:nvGrpSpPr>
        <p:grpSpPr>
          <a:xfrm>
            <a:off x="680135" y="2447891"/>
            <a:ext cx="2020396" cy="2020199"/>
            <a:chOff x="510101" y="1835918"/>
            <a:chExt cx="1515297" cy="15151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B694B1C-D3E5-0445-9FBD-0ED6F86E4947}"/>
                </a:ext>
              </a:extLst>
            </p:cNvPr>
            <p:cNvSpPr/>
            <p:nvPr userDrawn="1"/>
          </p:nvSpPr>
          <p:spPr>
            <a:xfrm>
              <a:off x="510249" y="1835918"/>
              <a:ext cx="1515149" cy="15151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04A586-568C-2A4C-990E-227B2938540B}"/>
                </a:ext>
              </a:extLst>
            </p:cNvPr>
            <p:cNvSpPr/>
            <p:nvPr userDrawn="1"/>
          </p:nvSpPr>
          <p:spPr>
            <a:xfrm>
              <a:off x="510101" y="1835918"/>
              <a:ext cx="1515149" cy="552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2339" y="742870"/>
            <a:ext cx="6367188" cy="53622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ctr">
              <a:lnSpc>
                <a:spcPts val="3467"/>
              </a:lnSpc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E937977-CFFE-1246-A6D1-C7601B75C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2339" y="1316102"/>
            <a:ext cx="6367188" cy="3651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lnSpc>
                <a:spcPts val="2133"/>
              </a:lnSpc>
              <a:buNone/>
              <a:defRPr sz="1867" b="1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56BB8-EE51-EE41-AC36-DBF694CBC1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135" y="2621427"/>
            <a:ext cx="2020199" cy="1262171"/>
          </a:xfrm>
          <a:prstGeom prst="rect">
            <a:avLst/>
          </a:prstGeom>
        </p:spPr>
        <p:txBody>
          <a:bodyPr wrap="square" lIns="108000" tIns="36000" rIns="108000" bIns="0" anchor="t" anchorCtr="0">
            <a:normAutofit/>
          </a:bodyPr>
          <a:lstStyle>
            <a:lvl1pPr marL="0" indent="0" algn="ctr">
              <a:buNone/>
              <a:defRPr sz="8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558D83A-E48D-5245-8866-7C769F66C3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36" y="3592592"/>
            <a:ext cx="2020593" cy="775597"/>
          </a:xfrm>
          <a:prstGeom prst="rect">
            <a:avLst/>
          </a:prstGeom>
        </p:spPr>
        <p:txBody>
          <a:bodyPr lIns="108000" tIns="0" rIns="108000" bIns="0" anchor="t" anchorCtr="0">
            <a:normAutofit/>
          </a:bodyPr>
          <a:lstStyle>
            <a:lvl1pPr marL="0" indent="0" algn="ctr">
              <a:buNone/>
              <a:defRPr sz="1867" cap="all" baseline="0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439FE62-82C6-8349-A0DD-CB3BF9A67B4B}"/>
              </a:ext>
            </a:extLst>
          </p:cNvPr>
          <p:cNvGrpSpPr/>
          <p:nvPr userDrawn="1"/>
        </p:nvGrpSpPr>
        <p:grpSpPr>
          <a:xfrm>
            <a:off x="5085802" y="2447891"/>
            <a:ext cx="2020396" cy="2020199"/>
            <a:chOff x="510101" y="1835918"/>
            <a:chExt cx="1515297" cy="1515149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01D8092-0B13-434A-8DA9-AF2B0BA98D5C}"/>
                </a:ext>
              </a:extLst>
            </p:cNvPr>
            <p:cNvSpPr/>
            <p:nvPr userDrawn="1"/>
          </p:nvSpPr>
          <p:spPr>
            <a:xfrm>
              <a:off x="510249" y="1835918"/>
              <a:ext cx="1515149" cy="15151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A941B11-4A6E-FD4B-A2DE-1D0797928C20}"/>
                </a:ext>
              </a:extLst>
            </p:cNvPr>
            <p:cNvSpPr/>
            <p:nvPr userDrawn="1"/>
          </p:nvSpPr>
          <p:spPr>
            <a:xfrm>
              <a:off x="510101" y="1835918"/>
              <a:ext cx="1515149" cy="552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FC451370-C6DE-F649-B7BF-F8EEF86430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5802" y="2621427"/>
            <a:ext cx="2020199" cy="1262171"/>
          </a:xfrm>
          <a:prstGeom prst="rect">
            <a:avLst/>
          </a:prstGeom>
        </p:spPr>
        <p:txBody>
          <a:bodyPr wrap="square" lIns="108000" tIns="36000" rIns="108000" bIns="0" anchor="t" anchorCtr="0">
            <a:normAutofit/>
          </a:bodyPr>
          <a:lstStyle>
            <a:lvl1pPr marL="0" indent="0" algn="ctr">
              <a:buNone/>
              <a:defRPr sz="8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13">
            <a:extLst>
              <a:ext uri="{FF2B5EF4-FFF2-40B4-BE49-F238E27FC236}">
                <a16:creationId xmlns:a16="http://schemas.microsoft.com/office/drawing/2014/main" id="{5FFB7A26-381F-5949-AFFF-62930CE24B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5802" y="3592592"/>
            <a:ext cx="2020593" cy="775597"/>
          </a:xfrm>
          <a:prstGeom prst="rect">
            <a:avLst/>
          </a:prstGeom>
        </p:spPr>
        <p:txBody>
          <a:bodyPr lIns="108000" tIns="0" rIns="108000" bIns="0" anchor="t" anchorCtr="0">
            <a:normAutofit/>
          </a:bodyPr>
          <a:lstStyle>
            <a:lvl1pPr marL="0" indent="0" algn="ctr">
              <a:buNone/>
              <a:defRPr sz="1867" cap="all" baseline="0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5D6824D-1FD2-B64F-85AE-2D19A9B11EFA}"/>
              </a:ext>
            </a:extLst>
          </p:cNvPr>
          <p:cNvGrpSpPr/>
          <p:nvPr userDrawn="1"/>
        </p:nvGrpSpPr>
        <p:grpSpPr>
          <a:xfrm>
            <a:off x="2874710" y="2447891"/>
            <a:ext cx="2020396" cy="2020199"/>
            <a:chOff x="510101" y="1835918"/>
            <a:chExt cx="1515297" cy="1515149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61E1F42-9DD8-2644-8087-49EA783DA21B}"/>
                </a:ext>
              </a:extLst>
            </p:cNvPr>
            <p:cNvSpPr/>
            <p:nvPr userDrawn="1"/>
          </p:nvSpPr>
          <p:spPr>
            <a:xfrm>
              <a:off x="510249" y="1835918"/>
              <a:ext cx="1515149" cy="15151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202C1B6-97EF-3943-A9FF-0B51DA49EF07}"/>
                </a:ext>
              </a:extLst>
            </p:cNvPr>
            <p:cNvSpPr/>
            <p:nvPr userDrawn="1"/>
          </p:nvSpPr>
          <p:spPr>
            <a:xfrm>
              <a:off x="510101" y="1835918"/>
              <a:ext cx="1515149" cy="552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80" name="Text Placeholder 3">
            <a:extLst>
              <a:ext uri="{FF2B5EF4-FFF2-40B4-BE49-F238E27FC236}">
                <a16:creationId xmlns:a16="http://schemas.microsoft.com/office/drawing/2014/main" id="{10209BD2-72BE-094A-9845-13F3171FB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4710" y="2621427"/>
            <a:ext cx="2020199" cy="1262171"/>
          </a:xfrm>
          <a:prstGeom prst="rect">
            <a:avLst/>
          </a:prstGeom>
        </p:spPr>
        <p:txBody>
          <a:bodyPr wrap="square" lIns="108000" tIns="36000" rIns="108000" bIns="0" anchor="t" anchorCtr="0">
            <a:normAutofit/>
          </a:bodyPr>
          <a:lstStyle>
            <a:lvl1pPr marL="0" indent="0" algn="ctr">
              <a:buNone/>
              <a:defRPr sz="8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Text Placeholder 13">
            <a:extLst>
              <a:ext uri="{FF2B5EF4-FFF2-40B4-BE49-F238E27FC236}">
                <a16:creationId xmlns:a16="http://schemas.microsoft.com/office/drawing/2014/main" id="{BEDC3B6E-454C-8E41-806A-8EBB27659B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4710" y="3592592"/>
            <a:ext cx="2020593" cy="775597"/>
          </a:xfrm>
          <a:prstGeom prst="rect">
            <a:avLst/>
          </a:prstGeom>
        </p:spPr>
        <p:txBody>
          <a:bodyPr lIns="108000" tIns="0" rIns="108000" bIns="0" anchor="t" anchorCtr="0">
            <a:normAutofit/>
          </a:bodyPr>
          <a:lstStyle>
            <a:lvl1pPr marL="0" indent="0" algn="ctr">
              <a:buNone/>
              <a:defRPr sz="1867" cap="all" baseline="0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AD753A8-232E-EF43-93FF-CE47ACE1357E}"/>
              </a:ext>
            </a:extLst>
          </p:cNvPr>
          <p:cNvGrpSpPr/>
          <p:nvPr userDrawn="1"/>
        </p:nvGrpSpPr>
        <p:grpSpPr>
          <a:xfrm>
            <a:off x="7307225" y="2460908"/>
            <a:ext cx="2020396" cy="2020199"/>
            <a:chOff x="510101" y="1835918"/>
            <a:chExt cx="1515297" cy="151514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314680E-3CE5-3F41-B81F-238D85DB4F37}"/>
                </a:ext>
              </a:extLst>
            </p:cNvPr>
            <p:cNvSpPr/>
            <p:nvPr userDrawn="1"/>
          </p:nvSpPr>
          <p:spPr>
            <a:xfrm>
              <a:off x="510249" y="1835918"/>
              <a:ext cx="1515149" cy="15151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A7FBDF7-EDD4-D24B-A611-C5B677E36684}"/>
                </a:ext>
              </a:extLst>
            </p:cNvPr>
            <p:cNvSpPr/>
            <p:nvPr userDrawn="1"/>
          </p:nvSpPr>
          <p:spPr>
            <a:xfrm>
              <a:off x="510101" y="1835918"/>
              <a:ext cx="1515149" cy="552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79D9274F-2D33-7D41-B805-ACFDCA28F8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07225" y="2634444"/>
            <a:ext cx="2020199" cy="1262171"/>
          </a:xfrm>
          <a:prstGeom prst="rect">
            <a:avLst/>
          </a:prstGeom>
        </p:spPr>
        <p:txBody>
          <a:bodyPr wrap="square" lIns="108000" tIns="36000" rIns="108000" bIns="0" anchor="t" anchorCtr="0">
            <a:normAutofit/>
          </a:bodyPr>
          <a:lstStyle>
            <a:lvl1pPr marL="0" indent="0" algn="ctr">
              <a:buNone/>
              <a:defRPr sz="8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13">
            <a:extLst>
              <a:ext uri="{FF2B5EF4-FFF2-40B4-BE49-F238E27FC236}">
                <a16:creationId xmlns:a16="http://schemas.microsoft.com/office/drawing/2014/main" id="{F0F0724E-2C86-BE44-930C-87AC902EE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7225" y="3592592"/>
            <a:ext cx="2020593" cy="775597"/>
          </a:xfrm>
          <a:prstGeom prst="rect">
            <a:avLst/>
          </a:prstGeom>
        </p:spPr>
        <p:txBody>
          <a:bodyPr lIns="108000" tIns="0" rIns="108000" bIns="0" anchor="t" anchorCtr="0">
            <a:normAutofit/>
          </a:bodyPr>
          <a:lstStyle>
            <a:lvl1pPr marL="0" indent="0" algn="ctr">
              <a:buNone/>
              <a:defRPr sz="1867" cap="all" baseline="0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340E1D9-357F-834C-879D-111055E95102}"/>
              </a:ext>
            </a:extLst>
          </p:cNvPr>
          <p:cNvGrpSpPr/>
          <p:nvPr userDrawn="1"/>
        </p:nvGrpSpPr>
        <p:grpSpPr>
          <a:xfrm>
            <a:off x="9528649" y="2447891"/>
            <a:ext cx="2020396" cy="2020199"/>
            <a:chOff x="510101" y="1835918"/>
            <a:chExt cx="1515297" cy="1515149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DC5D386-CFBC-644F-997E-72CB59A79742}"/>
                </a:ext>
              </a:extLst>
            </p:cNvPr>
            <p:cNvSpPr/>
            <p:nvPr userDrawn="1"/>
          </p:nvSpPr>
          <p:spPr>
            <a:xfrm>
              <a:off x="510249" y="1835918"/>
              <a:ext cx="1515149" cy="15151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B6CB9AE-E3F9-A041-9E0A-6DC9CCC88D77}"/>
                </a:ext>
              </a:extLst>
            </p:cNvPr>
            <p:cNvSpPr/>
            <p:nvPr userDrawn="1"/>
          </p:nvSpPr>
          <p:spPr>
            <a:xfrm>
              <a:off x="510101" y="1835918"/>
              <a:ext cx="1515149" cy="552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90" name="Text Placeholder 3">
            <a:extLst>
              <a:ext uri="{FF2B5EF4-FFF2-40B4-BE49-F238E27FC236}">
                <a16:creationId xmlns:a16="http://schemas.microsoft.com/office/drawing/2014/main" id="{3D9C2CE9-9336-9448-9A85-EDDE698F1F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28649" y="2621427"/>
            <a:ext cx="2020199" cy="1262171"/>
          </a:xfrm>
          <a:prstGeom prst="rect">
            <a:avLst/>
          </a:prstGeom>
        </p:spPr>
        <p:txBody>
          <a:bodyPr wrap="square" lIns="108000" tIns="36000" rIns="108000" bIns="0" anchor="t" anchorCtr="0">
            <a:normAutofit/>
          </a:bodyPr>
          <a:lstStyle>
            <a:lvl1pPr marL="0" indent="0" algn="ctr">
              <a:buNone/>
              <a:defRPr sz="8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Text Placeholder 13">
            <a:extLst>
              <a:ext uri="{FF2B5EF4-FFF2-40B4-BE49-F238E27FC236}">
                <a16:creationId xmlns:a16="http://schemas.microsoft.com/office/drawing/2014/main" id="{BFBE17FB-EDF7-8E42-8CC6-3F36D846BB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8649" y="3592592"/>
            <a:ext cx="2020593" cy="775597"/>
          </a:xfrm>
          <a:prstGeom prst="rect">
            <a:avLst/>
          </a:prstGeom>
        </p:spPr>
        <p:txBody>
          <a:bodyPr lIns="108000" tIns="0" rIns="108000" bIns="0" anchor="t" anchorCtr="0">
            <a:normAutofit/>
          </a:bodyPr>
          <a:lstStyle>
            <a:lvl1pPr marL="0" indent="0" algn="ctr">
              <a:buNone/>
              <a:defRPr sz="1867" cap="all" baseline="0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4F42A9A-6597-E348-A34B-59E841A582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6063798"/>
            <a:ext cx="10262716" cy="7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36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atemen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D55D16-9CD5-5A49-86C0-3488879A8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49" t="63160" b="11871"/>
          <a:stretch/>
        </p:blipFill>
        <p:spPr>
          <a:xfrm>
            <a:off x="-1" y="0"/>
            <a:ext cx="99237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2490" y="666751"/>
            <a:ext cx="7334249" cy="56633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4267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558A3-A3C5-634E-B09E-0EA8BF5EF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669" y="5632705"/>
            <a:ext cx="1512609" cy="69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68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Heavy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6604CA4-4E47-1047-BDC1-189DC6CDD5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889" y="1915246"/>
            <a:ext cx="10772201" cy="3701069"/>
          </a:xfrm>
          <a:prstGeom prst="rect">
            <a:avLst/>
          </a:prstGeom>
        </p:spPr>
        <p:txBody>
          <a:bodyPr lIns="0" tIns="0" rIns="0" bIns="0" numCol="1" spcCol="360000">
            <a:normAutofit/>
          </a:bodyPr>
          <a:lstStyle>
            <a:lvl1pPr>
              <a:lnSpc>
                <a:spcPct val="150000"/>
              </a:lnSpc>
              <a:buClr>
                <a:schemeClr val="bg2"/>
              </a:buClr>
              <a:buNone/>
              <a:defRPr sz="1867">
                <a:latin typeface="+mj-lt"/>
              </a:defRPr>
            </a:lvl1pPr>
            <a:lvl2pPr>
              <a:lnSpc>
                <a:spcPct val="150000"/>
              </a:lnSpc>
              <a:buClr>
                <a:schemeClr val="bg2"/>
              </a:buClr>
              <a:buNone/>
              <a:defRPr sz="1600">
                <a:latin typeface="+mj-lt"/>
              </a:defRPr>
            </a:lvl2pPr>
            <a:lvl3pPr>
              <a:lnSpc>
                <a:spcPct val="150000"/>
              </a:lnSpc>
              <a:buClr>
                <a:schemeClr val="bg2"/>
              </a:buClr>
              <a:buNone/>
              <a:defRPr sz="1467">
                <a:latin typeface="+mj-lt"/>
              </a:defRPr>
            </a:lvl3pPr>
            <a:lvl4pPr>
              <a:lnSpc>
                <a:spcPct val="150000"/>
              </a:lnSpc>
              <a:buClr>
                <a:schemeClr val="bg2"/>
              </a:buClr>
              <a:buNone/>
              <a:defRPr sz="1333">
                <a:latin typeface="+mj-lt"/>
              </a:defRPr>
            </a:lvl4pPr>
            <a:lvl5pPr>
              <a:lnSpc>
                <a:spcPct val="150000"/>
              </a:lnSpc>
              <a:buClr>
                <a:schemeClr val="bg2"/>
              </a:buClr>
              <a:buNone/>
              <a:defRPr sz="1067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2D56D5-8860-D848-A197-7DA9A378E2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886" y="742871"/>
            <a:ext cx="10772201" cy="3651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3467"/>
              </a:lnSpc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E5499AE-7498-9844-80D9-AD2E93FEF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887" y="1316102"/>
            <a:ext cx="10772204" cy="3651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33"/>
              </a:lnSpc>
              <a:buNone/>
              <a:defRPr sz="1867" b="1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10A026-A710-E040-8080-353A1DA96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986" y="6063799"/>
            <a:ext cx="1198613" cy="552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CDBA3-B06B-8442-9A2D-C85FF2663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6063798"/>
            <a:ext cx="10262716" cy="7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55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ull Ou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6B9F8C-C92C-9A4C-BE34-E4EEBD21D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887" y="742871"/>
            <a:ext cx="5908933" cy="3651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3467"/>
              </a:lnSpc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D91A3FE-22F3-FE40-A954-17C5E2F9F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887" y="1316102"/>
            <a:ext cx="5908935" cy="3651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33"/>
              </a:lnSpc>
              <a:buNone/>
              <a:defRPr sz="1867" b="1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63DF57F-7028-2343-9F2E-BF862A78A5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886" y="1915246"/>
            <a:ext cx="10812155" cy="3701069"/>
          </a:xfrm>
          <a:prstGeom prst="rect">
            <a:avLst/>
          </a:prstGeom>
        </p:spPr>
        <p:txBody>
          <a:bodyPr lIns="0" tIns="0" rIns="0" bIns="0" numCol="1" spcCol="360000">
            <a:normAutofit/>
          </a:bodyPr>
          <a:lstStyle>
            <a:lvl1pPr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2133">
                <a:latin typeface="+mj-lt"/>
              </a:defRPr>
            </a:lvl1pPr>
            <a:lvl2pPr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2133">
                <a:latin typeface="+mj-lt"/>
              </a:defRPr>
            </a:lvl2pPr>
            <a:lvl3pPr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2133">
                <a:latin typeface="+mj-lt"/>
              </a:defRPr>
            </a:lvl3pPr>
            <a:lvl4pPr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2133">
                <a:latin typeface="+mj-lt"/>
              </a:defRPr>
            </a:lvl4pPr>
            <a:lvl5pPr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2133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A49A3D-3F53-1549-BD81-76E76B2100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986" y="6063799"/>
            <a:ext cx="1198613" cy="552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764A10-37E6-8F49-858D-E0F161F1E1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6063798"/>
            <a:ext cx="10262716" cy="7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92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ull out and Imag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7ABA59C-6DE0-FC4F-B741-66C99E4B49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8337" y="739515"/>
            <a:ext cx="4103777" cy="45170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0FE44AE-D1CC-824F-9AC5-DCD8635E46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887" y="742871"/>
            <a:ext cx="5908933" cy="3651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3467"/>
              </a:lnSpc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CFEDC5F-D89F-9C4C-81D6-7947AEB14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887" y="1316102"/>
            <a:ext cx="5908935" cy="3651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33"/>
              </a:lnSpc>
              <a:buNone/>
              <a:defRPr sz="1867" b="1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3D2C18D-64F9-6D40-8EAF-98AAD5FA35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887" y="1915246"/>
            <a:ext cx="5908933" cy="3701069"/>
          </a:xfrm>
          <a:prstGeom prst="rect">
            <a:avLst/>
          </a:prstGeom>
        </p:spPr>
        <p:txBody>
          <a:bodyPr lIns="0" tIns="0" rIns="0" bIns="0" numCol="1" spcCol="360000">
            <a:normAutofit/>
          </a:bodyPr>
          <a:lstStyle>
            <a:lvl1pPr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2133">
                <a:latin typeface="+mj-lt"/>
              </a:defRPr>
            </a:lvl1pPr>
            <a:lvl2pPr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2133">
                <a:latin typeface="+mj-lt"/>
              </a:defRPr>
            </a:lvl2pPr>
            <a:lvl3pPr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2133">
                <a:latin typeface="+mj-lt"/>
              </a:defRPr>
            </a:lvl3pPr>
            <a:lvl4pPr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2133">
                <a:latin typeface="+mj-lt"/>
              </a:defRPr>
            </a:lvl4pPr>
            <a:lvl5pPr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2133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79D0B0-3821-AC44-A256-1A20892361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986" y="6063799"/>
            <a:ext cx="1198613" cy="552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CB0A3-BD0B-4749-8420-A3A8BAAB4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6063798"/>
            <a:ext cx="10262716" cy="7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70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rofi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60407E-8034-8541-A28B-94B25A453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57" t="73376" r="-12078" b="-2688"/>
          <a:stretch/>
        </p:blipFill>
        <p:spPr>
          <a:xfrm>
            <a:off x="0" y="0"/>
            <a:ext cx="9957448" cy="377525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F1A74-B5BF-3D42-A4A1-9B2ABD2A68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4453" y="3469799"/>
            <a:ext cx="3556348" cy="21418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Clr>
                <a:schemeClr val="bg2"/>
              </a:buClr>
              <a:buFont typeface="Arial" panose="020B0604020202020204" pitchFamily="34" charset="0"/>
              <a:buNone/>
              <a:defRPr sz="1600">
                <a:latin typeface="+mj-lt"/>
              </a:defRPr>
            </a:lvl1pPr>
            <a:lvl2pPr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+mj-lt"/>
              </a:defRPr>
            </a:lvl2pPr>
            <a:lvl3pPr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+mj-lt"/>
              </a:defRPr>
            </a:lvl4pPr>
            <a:lvl5pPr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96F4A6-477C-2841-A79F-613736E4B4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40100" y="707775"/>
            <a:ext cx="3110091" cy="90583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ts val="3467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94BDDF3-DCED-EA4F-89C3-B82BFD270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0101" y="1836432"/>
            <a:ext cx="3110092" cy="714857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ts val="2133"/>
              </a:lnSpc>
              <a:buNone/>
              <a:defRPr sz="1867" b="1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D30D954-1D58-BE41-988F-5423FEF4559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2490" y="722490"/>
            <a:ext cx="17145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2B38F6E8-6334-3144-BCE5-9FD9F58CCA0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490" y="3897190"/>
            <a:ext cx="17145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88EBA61-0EEC-754C-B3E9-C105D5C84A6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15201" y="707775"/>
            <a:ext cx="4152257" cy="490391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D510DE-4ABD-AE4C-8B1E-FE6B4C5A0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986" y="6063799"/>
            <a:ext cx="1198613" cy="552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69F71F-0628-824E-A7CC-7AD4B5D74B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6063798"/>
            <a:ext cx="10262716" cy="7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88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ree Area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680CEE-AA86-534B-AF41-99FE5106A3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986" y="6063799"/>
            <a:ext cx="1198613" cy="552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B53FA-2B1F-0846-944A-20B1D7301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6063798"/>
            <a:ext cx="10262716" cy="7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6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ull Imag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AC1FFC-357F-2142-A344-818DEA78CC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70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EDAB3-311B-A847-AB1F-C5032881B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986" y="6063799"/>
            <a:ext cx="1198613" cy="552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7C3C6-86FD-894D-93FC-3AAB25E15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6063798"/>
            <a:ext cx="10262716" cy="7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88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6BE-9AF9-4E97-9204-5B672D7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DF98A-E8AE-4443-9A8C-CB35DEB2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114B-35CB-40C5-BCC8-C5039524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A324-982E-42C4-8002-5F236877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1596-9353-4C1A-972E-6522F2B4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94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erial Sho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7306B5E-2089-8643-91B0-038540E8F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75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Quadram Elevations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ebsite&#10;&#10;Description automatically generated">
            <a:extLst>
              <a:ext uri="{FF2B5EF4-FFF2-40B4-BE49-F238E27FC236}">
                <a16:creationId xmlns:a16="http://schemas.microsoft.com/office/drawing/2014/main" id="{2D68EF98-B480-5448-AC58-B0AC07D1B1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47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nd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F1A74-B5BF-3D42-A4A1-9B2ABD2A68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840" y="3026831"/>
            <a:ext cx="5810251" cy="1330680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bg2"/>
              </a:buClr>
              <a:buNone/>
              <a:defRPr sz="16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2"/>
              </a:buClr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>
              <a:buClr>
                <a:schemeClr val="bg2"/>
              </a:buClr>
              <a:buNone/>
              <a:defRPr sz="1467">
                <a:solidFill>
                  <a:schemeClr val="bg1"/>
                </a:solidFill>
                <a:latin typeface="+mj-lt"/>
              </a:defRPr>
            </a:lvl3pPr>
            <a:lvl4pPr>
              <a:buClr>
                <a:schemeClr val="bg2"/>
              </a:buClr>
              <a:buNone/>
              <a:defRPr sz="1333">
                <a:solidFill>
                  <a:schemeClr val="bg1"/>
                </a:solidFill>
                <a:latin typeface="+mj-lt"/>
              </a:defRPr>
            </a:lvl4pPr>
            <a:lvl5pPr>
              <a:buClr>
                <a:schemeClr val="bg2"/>
              </a:buClr>
              <a:buNone/>
              <a:defRPr sz="1067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82A18-0556-9C4E-A4E5-77911D60BCCE}"/>
              </a:ext>
            </a:extLst>
          </p:cNvPr>
          <p:cNvSpPr txBox="1"/>
          <p:nvPr userDrawn="1"/>
        </p:nvSpPr>
        <p:spPr>
          <a:xfrm>
            <a:off x="837838" y="1137498"/>
            <a:ext cx="608224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A2037A-5357-6647-B0C0-FCF84A4A1700}"/>
              </a:ext>
            </a:extLst>
          </p:cNvPr>
          <p:cNvSpPr txBox="1"/>
          <p:nvPr userDrawn="1"/>
        </p:nvSpPr>
        <p:spPr>
          <a:xfrm>
            <a:off x="837837" y="5468301"/>
            <a:ext cx="209628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err="1">
                <a:solidFill>
                  <a:schemeClr val="bg1"/>
                </a:solidFill>
                <a:latin typeface="+mj-lt"/>
              </a:rPr>
              <a:t>Quadram</a:t>
            </a:r>
            <a:r>
              <a:rPr lang="en-US" sz="1600">
                <a:solidFill>
                  <a:schemeClr val="bg1"/>
                </a:solidFill>
                <a:latin typeface="+mj-lt"/>
              </a:rPr>
              <a:t> Institute </a:t>
            </a: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Norwich Research Park </a:t>
            </a: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Norfolk NR4 7UQ</a:t>
            </a:r>
          </a:p>
          <a:p>
            <a:endParaRPr lang="en-US" sz="1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E32891-A6F5-E046-B7D1-F2A3F5CE52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7498" y="5267022"/>
            <a:ext cx="2305780" cy="10630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902213-1CC0-E04E-AC70-3B91141AA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169" y="6035983"/>
            <a:ext cx="1051624" cy="200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3E056A-3F97-814F-B390-9C8B67F26167}"/>
              </a:ext>
            </a:extLst>
          </p:cNvPr>
          <p:cNvSpPr txBox="1"/>
          <p:nvPr userDrawn="1"/>
        </p:nvSpPr>
        <p:spPr>
          <a:xfrm>
            <a:off x="6015053" y="5468302"/>
            <a:ext cx="23057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err="1">
                <a:solidFill>
                  <a:schemeClr val="bg2"/>
                </a:solidFill>
                <a:latin typeface="+mn-lt"/>
              </a:rPr>
              <a:t>quadram.ac.uk</a:t>
            </a:r>
            <a:endParaRPr lang="en-US" sz="1600" b="1">
              <a:solidFill>
                <a:schemeClr val="bg2"/>
              </a:solidFill>
              <a:latin typeface="+mn-lt"/>
            </a:endParaRPr>
          </a:p>
          <a:p>
            <a:endParaRPr lang="en-US" sz="1600" b="1">
              <a:solidFill>
                <a:schemeClr val="bg2"/>
              </a:solidFill>
              <a:latin typeface="+mn-lt"/>
            </a:endParaRPr>
          </a:p>
          <a:p>
            <a:r>
              <a:rPr lang="en-US" sz="1600" b="1">
                <a:solidFill>
                  <a:schemeClr val="bg2"/>
                </a:solidFill>
                <a:latin typeface="+mn-lt"/>
              </a:rPr>
              <a:t>Follow us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1DB0C4-5397-B04A-B9C0-803115F90E30}"/>
              </a:ext>
            </a:extLst>
          </p:cNvPr>
          <p:cNvCxnSpPr>
            <a:cxnSpLocks/>
          </p:cNvCxnSpPr>
          <p:nvPr userDrawn="1"/>
        </p:nvCxnSpPr>
        <p:spPr>
          <a:xfrm>
            <a:off x="0" y="2201925"/>
            <a:ext cx="4622243" cy="0"/>
          </a:xfrm>
          <a:prstGeom prst="line">
            <a:avLst/>
          </a:prstGeom>
          <a:ln w="76200">
            <a:solidFill>
              <a:srgbClr val="B5B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B3965BB-58A8-AD48-A804-E4F8C483FE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328" y="6035983"/>
            <a:ext cx="212565" cy="20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1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0BC9-7469-437A-B92B-0A2627E4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887-595C-4649-AF8E-E7830700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E29C-ED37-4DD9-949F-00243426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6AA34-8CC0-4E5B-8396-0AC75633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F7398-73FE-4D27-AFF9-91BEBFED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0880-10EE-4115-8BBB-13DDF27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4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C9B-D20D-43FA-BA18-D50F86A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F00A-F4EE-40FC-9325-37384042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DD90-A306-4A8B-A54C-8033B7F7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0E0AA-F8F8-4862-B27B-50FAF2F3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EBDD6-EDA1-4CE7-9DDC-9D977E12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44487-D350-4434-A5C7-A96942FF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9DC43-E591-42BF-82EE-E4887E4B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D421-2D00-41DD-A393-4739E38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0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9A8B-0FAF-431C-9657-9003FA0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BA2A1-331D-40F8-867B-CE15011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95C1-5121-47B6-AC6D-F60C0FF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BE022-9B54-431C-80D5-5D8F2AF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24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5B6E5-6347-41F6-85FC-3BF3652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A93F6-45F8-4453-B5DC-B2F3D5D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64E1-213B-4AF0-80D7-8101EFD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2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0B5D-E76D-4797-AD77-15625D67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4D8D-C9CF-43B2-905D-2368B17A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4BF0C-D14C-46D7-ACDD-1885DDD8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D7D8D-72E7-4ABD-BB87-80BB490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C1CE-C8CE-4364-A021-ADC2D647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A33-09EF-495A-853E-63750CA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2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023E-952E-40DF-A101-74D227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E98DD-BF5D-4CCA-8C66-F2A6CE11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22A6-F2C2-4A88-BEE5-2D6CEB52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F755-C7AF-4C50-8CA8-828612A7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175-E818-477C-A3F6-7DD65C1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B8E3-DB91-440B-818F-71E4248B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50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EB7D6-B8CB-49E3-874F-2255BEE8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1"/>
            <a:ext cx="10625229" cy="6942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EAC5-A8AB-4FE8-A270-D70F7DED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371" y="1686296"/>
            <a:ext cx="10620855" cy="4257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506C-52BF-4C05-AD31-7C08B801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630-6C67-4A40-A499-CB025B243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E14B-0EE8-4015-809C-DD36B545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3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rgbClr val="7030A0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63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accent5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accent5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accent5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accent5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accent5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4">
            <a:extLst>
              <a:ext uri="{FF2B5EF4-FFF2-40B4-BE49-F238E27FC236}">
                <a16:creationId xmlns:a16="http://schemas.microsoft.com/office/drawing/2014/main" id="{985A41C7-ADDD-35BC-A596-AD5197AF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017" y="3681352"/>
            <a:ext cx="7010199" cy="2610598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sz="3200">
                <a:cs typeface="Calibri Light"/>
              </a:rPr>
              <a:t>George Savva</a:t>
            </a:r>
          </a:p>
          <a:p>
            <a:pPr>
              <a:spcBef>
                <a:spcPts val="2400"/>
              </a:spcBef>
            </a:pPr>
            <a:r>
              <a:rPr lang="en-US" sz="3200">
                <a:cs typeface="Calibri Light"/>
              </a:rPr>
              <a:t>for Catton Primary School</a:t>
            </a:r>
          </a:p>
          <a:p>
            <a:pPr>
              <a:spcBef>
                <a:spcPts val="2400"/>
              </a:spcBef>
            </a:pPr>
            <a:r>
              <a:rPr lang="en-US" sz="3200">
                <a:cs typeface="Calibri Light"/>
              </a:rPr>
              <a:t>International </a:t>
            </a:r>
            <a:r>
              <a:rPr lang="en-US" sz="3200" err="1">
                <a:cs typeface="Calibri Light"/>
              </a:rPr>
              <a:t>Maths</a:t>
            </a:r>
            <a:r>
              <a:rPr lang="en-US" sz="3200">
                <a:cs typeface="Calibri Light"/>
              </a:rPr>
              <a:t> Career Day</a:t>
            </a:r>
          </a:p>
          <a:p>
            <a:pPr>
              <a:spcBef>
                <a:spcPts val="2400"/>
              </a:spcBef>
            </a:pPr>
            <a:endParaRPr lang="en-US" sz="3200">
              <a:cs typeface="Calibri Light"/>
            </a:endParaRPr>
          </a:p>
          <a:p>
            <a:pPr>
              <a:spcBef>
                <a:spcPts val="2400"/>
              </a:spcBef>
            </a:pPr>
            <a:endParaRPr lang="en-US" sz="3200">
              <a:cs typeface="Calibri Light"/>
            </a:endParaRPr>
          </a:p>
          <a:p>
            <a:pPr>
              <a:spcBef>
                <a:spcPts val="2400"/>
              </a:spcBef>
            </a:pPr>
            <a:endParaRPr lang="en-US" sz="3200"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BB9D7-2339-989E-4827-B48B381520F9}"/>
              </a:ext>
            </a:extLst>
          </p:cNvPr>
          <p:cNvSpPr txBox="1"/>
          <p:nvPr/>
        </p:nvSpPr>
        <p:spPr>
          <a:xfrm>
            <a:off x="731251" y="566050"/>
            <a:ext cx="6097424" cy="2011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kumimoji="0" lang="en-GB" sz="5400" b="0" i="0" u="none" strike="noStrike" kern="1200" cap="all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Consolas" panose="020B0609020204030204" pitchFamily="49" charset="0"/>
                <a:ea typeface="+mj-ea"/>
                <a:cs typeface="+mj-cs"/>
              </a:rPr>
              <a:t>Statistics and experiments </a:t>
            </a:r>
            <a:endParaRPr lang="en-GB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870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54576-2A46-4CE9-D7FB-56327F70E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B9E62313-0919-EA13-678D-50442625D9D7}"/>
              </a:ext>
            </a:extLst>
          </p:cNvPr>
          <p:cNvSpPr/>
          <p:nvPr/>
        </p:nvSpPr>
        <p:spPr>
          <a:xfrm rot="5400000">
            <a:off x="747351" y="614396"/>
            <a:ext cx="5424995" cy="6640728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70FAC-22D0-046B-0674-45715DE7D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046" y="2064296"/>
            <a:ext cx="4773953" cy="4582962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GB" u="sng">
                <a:latin typeface="MV Boli" panose="02000500030200090000" pitchFamily="2" charset="0"/>
                <a:cs typeface="MV Boli" panose="02000500030200090000" pitchFamily="2" charset="0"/>
              </a:rPr>
              <a:t>How to make box plots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GB">
                <a:latin typeface="MV Boli" panose="02000500030200090000" pitchFamily="2" charset="0"/>
                <a:cs typeface="MV Boli" panose="02000500030200090000" pitchFamily="2" charset="0"/>
              </a:rPr>
              <a:t>Divide the </a:t>
            </a:r>
            <a:r>
              <a:rPr lang="en-GB" b="1">
                <a:latin typeface="MV Boli" panose="02000500030200090000" pitchFamily="2" charset="0"/>
                <a:cs typeface="MV Boli" panose="02000500030200090000" pitchFamily="2" charset="0"/>
              </a:rPr>
              <a:t>ordered data </a:t>
            </a:r>
            <a:r>
              <a:rPr lang="en-GB">
                <a:latin typeface="MV Boli" panose="02000500030200090000" pitchFamily="2" charset="0"/>
                <a:cs typeface="MV Boli" panose="02000500030200090000" pitchFamily="2" charset="0"/>
              </a:rPr>
              <a:t>for your group into </a:t>
            </a:r>
            <a:r>
              <a:rPr lang="en-GB" b="1">
                <a:latin typeface="MV Boli" panose="02000500030200090000" pitchFamily="2" charset="0"/>
                <a:cs typeface="MV Boli" panose="02000500030200090000" pitchFamily="2" charset="0"/>
              </a:rPr>
              <a:t>four equally sized parts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GB">
                <a:latin typeface="MV Boli" panose="02000500030200090000" pitchFamily="2" charset="0"/>
                <a:cs typeface="MV Boli" panose="02000500030200090000" pitchFamily="2" charset="0"/>
              </a:rPr>
              <a:t>Find the values that separate the groups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GB">
                <a:latin typeface="MV Boli" panose="02000500030200090000" pitchFamily="2" charset="0"/>
                <a:cs typeface="MV Boli" panose="02000500030200090000" pitchFamily="2" charset="0"/>
              </a:rPr>
              <a:t>Get the ‘</a:t>
            </a:r>
            <a:r>
              <a:rPr lang="en-GB" b="1">
                <a:latin typeface="MV Boli" panose="02000500030200090000" pitchFamily="2" charset="0"/>
                <a:cs typeface="MV Boli" panose="02000500030200090000" pitchFamily="2" charset="0"/>
              </a:rPr>
              <a:t>five-number summary</a:t>
            </a:r>
            <a:r>
              <a:rPr lang="en-GB">
                <a:latin typeface="MV Boli" panose="02000500030200090000" pitchFamily="2" charset="0"/>
                <a:cs typeface="MV Boli" panose="02000500030200090000" pitchFamily="2" charset="0"/>
              </a:rPr>
              <a:t>’: Minimum, Q1, Median (Q2), Q3, Maximum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GB">
                <a:latin typeface="MV Boli" panose="02000500030200090000" pitchFamily="2" charset="0"/>
                <a:cs typeface="MV Boli" panose="02000500030200090000" pitchFamily="2" charset="0"/>
              </a:rPr>
              <a:t>Make a suitable scale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GB">
                <a:latin typeface="MV Boli" panose="02000500030200090000" pitchFamily="2" charset="0"/>
                <a:cs typeface="MV Boli" panose="02000500030200090000" pitchFamily="2" charset="0"/>
              </a:rPr>
              <a:t>Draw the range (min-max), the box (Q1-Q3) and the median!</a:t>
            </a:r>
          </a:p>
          <a:p>
            <a:pPr>
              <a:spcBef>
                <a:spcPts val="1800"/>
              </a:spcBef>
            </a:pPr>
            <a:endParaRPr lang="en-GB"/>
          </a:p>
        </p:txBody>
      </p:sp>
      <p:pic>
        <p:nvPicPr>
          <p:cNvPr id="4" name="Content Placeholder 4" descr="A close-up of a person&#10;&#10;AI-generated content may be incorrect.">
            <a:extLst>
              <a:ext uri="{FF2B5EF4-FFF2-40B4-BE49-F238E27FC236}">
                <a16:creationId xmlns:a16="http://schemas.microsoft.com/office/drawing/2014/main" id="{F3D19187-6BC3-19EA-B34E-8CDEACE56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65" y="826293"/>
            <a:ext cx="2224972" cy="21541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EBAD77-0DDC-CE6E-3883-56790347A64D}"/>
              </a:ext>
            </a:extLst>
          </p:cNvPr>
          <p:cNvSpPr txBox="1"/>
          <p:nvPr/>
        </p:nvSpPr>
        <p:spPr>
          <a:xfrm>
            <a:off x="6865794" y="1722587"/>
            <a:ext cx="22927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000" b="1"/>
              <a:t>Box plots were first described by Mary Eleanor Spear in 1952.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E70627-4365-2FE2-33C4-90079F9BFF17}"/>
              </a:ext>
            </a:extLst>
          </p:cNvPr>
          <p:cNvSpPr txBox="1"/>
          <p:nvPr/>
        </p:nvSpPr>
        <p:spPr>
          <a:xfrm>
            <a:off x="7303007" y="3160849"/>
            <a:ext cx="42929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000" b="1" i="1"/>
              <a:t>“Visual information specialist”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A005F7D-7D3A-D8A2-28C8-4CA77B8D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03" y="353949"/>
            <a:ext cx="10625229" cy="670461"/>
          </a:xfrm>
        </p:spPr>
        <p:txBody>
          <a:bodyPr/>
          <a:lstStyle/>
          <a:p>
            <a:r>
              <a:rPr lang="en-GB"/>
              <a:t>Box plots (if we have time!)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5E4D0-88DF-7E3A-ED16-FC99FA902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827" y="4004769"/>
            <a:ext cx="4769270" cy="1517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A758B7-B7AB-0348-2949-748B895E04EF}"/>
              </a:ext>
            </a:extLst>
          </p:cNvPr>
          <p:cNvSpPr/>
          <p:nvPr/>
        </p:nvSpPr>
        <p:spPr>
          <a:xfrm>
            <a:off x="8022586" y="6504051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52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92B89-95B6-FFB7-F7EC-009BD2AC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‘Anchoring </a:t>
            </a:r>
            <a:r>
              <a:rPr lang="en-GB" err="1"/>
              <a:t>bias’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865AD-96EC-9383-811C-10AAAF47B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788" y="1590910"/>
            <a:ext cx="4787730" cy="495377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/>
              <a:t>Relying on the first piece of information we see when making judgements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Make somebody think of something and it is very hard to make them forget it.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b="1" i="1"/>
              <a:t>We need to avoid this in research!</a:t>
            </a:r>
          </a:p>
          <a:p>
            <a:pPr marL="0" indent="0">
              <a:buNone/>
            </a:pPr>
            <a:endParaRPr lang="en-GB" b="1" i="1"/>
          </a:p>
          <a:p>
            <a:pPr marL="0" indent="0">
              <a:buNone/>
            </a:pPr>
            <a:r>
              <a:rPr lang="en-GB" b="1" i="1"/>
              <a:t>So we must be very careful about how we ask things!</a:t>
            </a:r>
          </a:p>
          <a:p>
            <a:pPr marL="0" indent="0">
              <a:buNone/>
            </a:pPr>
            <a:endParaRPr lang="en-GB" b="1" i="1"/>
          </a:p>
          <a:p>
            <a:pPr marL="0" indent="0">
              <a:buNone/>
            </a:pPr>
            <a:r>
              <a:rPr lang="en-GB"/>
              <a:t>But in other cases, people might try to use anchoring bias.  Can you think of some examples?</a:t>
            </a:r>
          </a:p>
        </p:txBody>
      </p:sp>
      <p:pic>
        <p:nvPicPr>
          <p:cNvPr id="14" name="Picture 13" descr="A blue bottle with black text&#10;&#10;AI-generated content may be incorrect.">
            <a:extLst>
              <a:ext uri="{FF2B5EF4-FFF2-40B4-BE49-F238E27FC236}">
                <a16:creationId xmlns:a16="http://schemas.microsoft.com/office/drawing/2014/main" id="{ADA47266-7446-5755-9AC1-82702C6E0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08" y="1066259"/>
            <a:ext cx="3588434" cy="3588434"/>
          </a:xfrm>
          <a:prstGeom prst="rect">
            <a:avLst/>
          </a:prstGeom>
        </p:spPr>
      </p:pic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969B2866-0D2E-F0CA-E79B-0B81722851D0}"/>
              </a:ext>
            </a:extLst>
          </p:cNvPr>
          <p:cNvSpPr/>
          <p:nvPr/>
        </p:nvSpPr>
        <p:spPr>
          <a:xfrm rot="17100953">
            <a:off x="9546076" y="2240517"/>
            <a:ext cx="766483" cy="1392702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2C10FB-BE25-280B-A6A3-624CDFFB56E5}"/>
              </a:ext>
            </a:extLst>
          </p:cNvPr>
          <p:cNvSpPr txBox="1"/>
          <p:nvPr/>
        </p:nvSpPr>
        <p:spPr>
          <a:xfrm rot="916062">
            <a:off x="9452037" y="2650723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+mj-lt"/>
              </a:rPr>
              <a:t>£3.50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D46746-7A4A-D9A1-EFFF-19EC35ECBE06}"/>
              </a:ext>
            </a:extLst>
          </p:cNvPr>
          <p:cNvGrpSpPr/>
          <p:nvPr/>
        </p:nvGrpSpPr>
        <p:grpSpPr>
          <a:xfrm>
            <a:off x="9231912" y="1285980"/>
            <a:ext cx="1392702" cy="766483"/>
            <a:chOff x="9328706" y="4201982"/>
            <a:chExt cx="1392702" cy="766483"/>
          </a:xfrm>
        </p:grpSpPr>
        <p:sp>
          <p:nvSpPr>
            <p:cNvPr id="18" name="Rectangle: Top Corners Snipped 17">
              <a:extLst>
                <a:ext uri="{FF2B5EF4-FFF2-40B4-BE49-F238E27FC236}">
                  <a16:creationId xmlns:a16="http://schemas.microsoft.com/office/drawing/2014/main" id="{C39CD56A-6426-FD17-ED0C-A74857BDE7F2}"/>
                </a:ext>
              </a:extLst>
            </p:cNvPr>
            <p:cNvSpPr/>
            <p:nvPr/>
          </p:nvSpPr>
          <p:spPr>
            <a:xfrm rot="14655191">
              <a:off x="9641815" y="3888873"/>
              <a:ext cx="766483" cy="1392702"/>
            </a:xfrm>
            <a:prstGeom prst="snip2SameRect">
              <a:avLst/>
            </a:prstGeom>
            <a:solidFill>
              <a:schemeClr val="accent5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DDFC29-ED1A-6894-C0C5-F1ADFF3909FC}"/>
                </a:ext>
              </a:extLst>
            </p:cNvPr>
            <p:cNvSpPr txBox="1"/>
            <p:nvPr/>
          </p:nvSpPr>
          <p:spPr>
            <a:xfrm rot="19966402">
              <a:off x="9333286" y="4347703"/>
              <a:ext cx="7809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strike="sngStrike"/>
                <a:t> </a:t>
              </a:r>
              <a:r>
                <a:rPr lang="en-GB" sz="2800" b="1" strike="sngStrike">
                  <a:latin typeface="+mj-lt"/>
                </a:rPr>
                <a:t>£5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D4A96B-033E-8BE6-F393-6E90D4E2ADF7}"/>
                </a:ext>
              </a:extLst>
            </p:cNvPr>
            <p:cNvSpPr txBox="1"/>
            <p:nvPr/>
          </p:nvSpPr>
          <p:spPr>
            <a:xfrm rot="19966402">
              <a:off x="9809261" y="4464495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/>
                <a:t>£3.50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61108FE-5FA5-F1A0-6FF3-10487A71DCC8}"/>
              </a:ext>
            </a:extLst>
          </p:cNvPr>
          <p:cNvSpPr txBox="1"/>
          <p:nvPr/>
        </p:nvSpPr>
        <p:spPr>
          <a:xfrm>
            <a:off x="7164729" y="5113350"/>
            <a:ext cx="3309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+mj-lt"/>
              </a:rPr>
              <a:t>Shops can use ‘anchoring’ to make you think something is worth more than it is</a:t>
            </a:r>
          </a:p>
        </p:txBody>
      </p:sp>
    </p:spTree>
    <p:extLst>
      <p:ext uri="{BB962C8B-B14F-4D97-AF65-F5344CB8AC3E}">
        <p14:creationId xmlns:p14="http://schemas.microsoft.com/office/powerpoint/2010/main" val="156440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  <p:bldP spid="16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606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976824-4FAF-4F01-3E17-17DFB0E45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56" y="0"/>
            <a:ext cx="10236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16418D-FDA9-18E2-D014-9A98ABECC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044" y="401526"/>
            <a:ext cx="7346074" cy="955469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GB" sz="4800"/>
              <a:t>Norwich Research Park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C8236E-2797-7B6F-990F-E1652C291952}"/>
              </a:ext>
            </a:extLst>
          </p:cNvPr>
          <p:cNvSpPr/>
          <p:nvPr/>
        </p:nvSpPr>
        <p:spPr>
          <a:xfrm>
            <a:off x="2458192" y="4061616"/>
            <a:ext cx="1603169" cy="167394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6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FF15BC-8319-D677-E527-A7F68CC6B7B2}"/>
              </a:ext>
            </a:extLst>
          </p:cNvPr>
          <p:cNvSpPr txBox="1"/>
          <p:nvPr/>
        </p:nvSpPr>
        <p:spPr>
          <a:xfrm>
            <a:off x="4637314" y="6096001"/>
            <a:ext cx="242572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Food and human health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C684D8-51B8-1D85-7ECF-E41C6AAC9B3B}"/>
              </a:ext>
            </a:extLst>
          </p:cNvPr>
          <p:cNvSpPr txBox="1"/>
          <p:nvPr/>
        </p:nvSpPr>
        <p:spPr>
          <a:xfrm>
            <a:off x="3537858" y="3059668"/>
            <a:ext cx="140724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/>
              <a:t>Plant science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32C8B8-AF56-20A0-9DAA-491602A352FF}"/>
              </a:ext>
            </a:extLst>
          </p:cNvPr>
          <p:cNvSpPr txBox="1"/>
          <p:nvPr/>
        </p:nvSpPr>
        <p:spPr>
          <a:xfrm>
            <a:off x="2068286" y="5726669"/>
            <a:ext cx="111440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/>
              <a:t>Genomics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26C965-5CE2-4BE5-83B3-BC2B24FC09E0}"/>
              </a:ext>
            </a:extLst>
          </p:cNvPr>
          <p:cNvSpPr txBox="1"/>
          <p:nvPr/>
        </p:nvSpPr>
        <p:spPr>
          <a:xfrm>
            <a:off x="8147726" y="3353678"/>
            <a:ext cx="1788951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Hospital /</a:t>
            </a:r>
          </a:p>
          <a:p>
            <a:r>
              <a:rPr lang="en-GB"/>
              <a:t>Medical research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036830-A174-D1F7-061B-CBC7737A3DF0}"/>
              </a:ext>
            </a:extLst>
          </p:cNvPr>
          <p:cNvSpPr txBox="1"/>
          <p:nvPr/>
        </p:nvSpPr>
        <p:spPr>
          <a:xfrm>
            <a:off x="2995520" y="1503114"/>
            <a:ext cx="2814873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/>
              <a:t>Biology and medical schools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1F022-C679-C4A4-2B08-8B5EAA5D1125}"/>
              </a:ext>
            </a:extLst>
          </p:cNvPr>
          <p:cNvSpPr txBox="1"/>
          <p:nvPr/>
        </p:nvSpPr>
        <p:spPr>
          <a:xfrm>
            <a:off x="1091541" y="3400508"/>
            <a:ext cx="150182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/>
              <a:t>Plant diseases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1E7F1-0418-F771-8328-96DB405EDDAE}"/>
              </a:ext>
            </a:extLst>
          </p:cNvPr>
          <p:cNvSpPr txBox="1"/>
          <p:nvPr/>
        </p:nvSpPr>
        <p:spPr>
          <a:xfrm>
            <a:off x="7690869" y="4802467"/>
            <a:ext cx="2702663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/>
              <a:t>Lots of science companies!</a:t>
            </a:r>
          </a:p>
        </p:txBody>
      </p:sp>
    </p:spTree>
    <p:extLst>
      <p:ext uri="{BB962C8B-B14F-4D97-AF65-F5344CB8AC3E}">
        <p14:creationId xmlns:p14="http://schemas.microsoft.com/office/powerpoint/2010/main" val="207987811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in a building&#10;&#10;Description automatically generated with low confidence">
            <a:extLst>
              <a:ext uri="{FF2B5EF4-FFF2-40B4-BE49-F238E27FC236}">
                <a16:creationId xmlns:a16="http://schemas.microsoft.com/office/drawing/2014/main" id="{1C186209-CBBD-8EC4-FBF6-AF6FF6661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0EA187-9B20-A6E1-092D-B438A3711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817255" cy="1075467"/>
          </a:xfr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sz="4800"/>
              <a:t>What do we do?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5B026B4-C17C-8D79-7AF2-E03F58FBE245}"/>
              </a:ext>
            </a:extLst>
          </p:cNvPr>
          <p:cNvSpPr/>
          <p:nvPr/>
        </p:nvSpPr>
        <p:spPr>
          <a:xfrm>
            <a:off x="273450" y="1850502"/>
            <a:ext cx="3403207" cy="1961312"/>
          </a:xfrm>
          <a:prstGeom prst="wedgeEllipseCallout">
            <a:avLst>
              <a:gd name="adj1" fmla="val 89290"/>
              <a:gd name="adj2" fmla="val 80246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/>
              <a:t>Can we design a product to support malnutrition recovery in children?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F6EC931-DEC4-B929-C435-B81A536F35BB}"/>
              </a:ext>
            </a:extLst>
          </p:cNvPr>
          <p:cNvSpPr/>
          <p:nvPr/>
        </p:nvSpPr>
        <p:spPr>
          <a:xfrm flipH="1">
            <a:off x="3906982" y="1850501"/>
            <a:ext cx="3106993" cy="1610350"/>
          </a:xfrm>
          <a:prstGeom prst="wedgeEllipseCallout">
            <a:avLst>
              <a:gd name="adj1" fmla="val -17642"/>
              <a:gd name="adj2" fmla="val 90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How can we measure brain health? 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FC1ABF9-C833-892C-52DB-8709E5308007}"/>
              </a:ext>
            </a:extLst>
          </p:cNvPr>
          <p:cNvSpPr/>
          <p:nvPr/>
        </p:nvSpPr>
        <p:spPr>
          <a:xfrm>
            <a:off x="7034857" y="920121"/>
            <a:ext cx="3035175" cy="1617407"/>
          </a:xfrm>
          <a:prstGeom prst="wedgeEllipseCallout">
            <a:avLst>
              <a:gd name="adj1" fmla="val -49416"/>
              <a:gd name="adj2" fmla="val 13299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Can we make better sewage plants?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6FBF06CD-2E0D-0CA3-F4C4-863A14C1E853}"/>
              </a:ext>
            </a:extLst>
          </p:cNvPr>
          <p:cNvSpPr/>
          <p:nvPr/>
        </p:nvSpPr>
        <p:spPr>
          <a:xfrm flipH="1">
            <a:off x="4441371" y="5249479"/>
            <a:ext cx="3859867" cy="1329313"/>
          </a:xfrm>
          <a:prstGeom prst="wedgeEllipseCallout">
            <a:avLst>
              <a:gd name="adj1" fmla="val 18622"/>
              <a:gd name="adj2" fmla="val -8604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How can we make bread healthy and delicious?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DC18159-D656-2BAE-4BB4-FFA22A4302C9}"/>
              </a:ext>
            </a:extLst>
          </p:cNvPr>
          <p:cNvSpPr/>
          <p:nvPr/>
        </p:nvSpPr>
        <p:spPr>
          <a:xfrm flipH="1">
            <a:off x="637497" y="4195759"/>
            <a:ext cx="3166377" cy="1984877"/>
          </a:xfrm>
          <a:prstGeom prst="wedgeEllipseCallout">
            <a:avLst>
              <a:gd name="adj1" fmla="val -73590"/>
              <a:gd name="adj2" fmla="val -1305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What causes Irritable Bowel Syndrome?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BB1C3069-DA94-7CFD-D733-7CC5F050DC9B}"/>
              </a:ext>
            </a:extLst>
          </p:cNvPr>
          <p:cNvSpPr/>
          <p:nvPr/>
        </p:nvSpPr>
        <p:spPr>
          <a:xfrm>
            <a:off x="8200675" y="4228096"/>
            <a:ext cx="2872310" cy="1654631"/>
          </a:xfrm>
          <a:prstGeom prst="wedgeEllipseCallout">
            <a:avLst>
              <a:gd name="adj1" fmla="val -86975"/>
              <a:gd name="adj2" fmla="val -2252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Can we diagnose bowel cancer faster?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C46E217-4E6F-3A4B-47DB-BAC1B6842014}"/>
              </a:ext>
            </a:extLst>
          </p:cNvPr>
          <p:cNvSpPr/>
          <p:nvPr/>
        </p:nvSpPr>
        <p:spPr>
          <a:xfrm>
            <a:off x="8633361" y="2373831"/>
            <a:ext cx="3579521" cy="1617407"/>
          </a:xfrm>
          <a:prstGeom prst="wedgeEllipseCallout">
            <a:avLst>
              <a:gd name="adj1" fmla="val -81074"/>
              <a:gd name="adj2" fmla="val 65848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How can we support premature babies to survive</a:t>
            </a:r>
          </a:p>
        </p:txBody>
      </p:sp>
    </p:spTree>
    <p:extLst>
      <p:ext uri="{BB962C8B-B14F-4D97-AF65-F5344CB8AC3E}">
        <p14:creationId xmlns:p14="http://schemas.microsoft.com/office/powerpoint/2010/main" val="375676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89923-3AB6-E3DD-65E8-1B9EAA299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FFC37-DC14-00DA-98F6-7EC7E92D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32064"/>
            <a:ext cx="10625229" cy="955469"/>
          </a:xfrm>
        </p:spPr>
        <p:txBody>
          <a:bodyPr/>
          <a:lstStyle/>
          <a:p>
            <a:r>
              <a:rPr lang="en-GB"/>
              <a:t>Maths, Statistics and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C40D9-C201-8026-AFE1-8A1052BCC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816925"/>
            <a:ext cx="5534673" cy="4571999"/>
          </a:xfrm>
        </p:spPr>
        <p:txBody>
          <a:bodyPr>
            <a:normAutofit fontScale="85000" lnSpcReduction="20000"/>
          </a:bodyPr>
          <a:lstStyle/>
          <a:p>
            <a:r>
              <a:rPr lang="en-GB" sz="2400"/>
              <a:t>I am the </a:t>
            </a:r>
            <a:r>
              <a:rPr lang="en-GB" sz="2400" b="1"/>
              <a:t>statistician </a:t>
            </a:r>
            <a:r>
              <a:rPr lang="en-GB" sz="2400"/>
              <a:t>at the Quadram Institute</a:t>
            </a:r>
            <a:endParaRPr lang="en-GB" sz="2400" b="1"/>
          </a:p>
          <a:p>
            <a:r>
              <a:rPr lang="en-GB" sz="2400"/>
              <a:t>I help scientists to </a:t>
            </a:r>
            <a:r>
              <a:rPr lang="en-GB" sz="2400" b="1"/>
              <a:t>design </a:t>
            </a:r>
            <a:r>
              <a:rPr lang="en-GB" sz="2400"/>
              <a:t>their experiments and to </a:t>
            </a:r>
            <a:r>
              <a:rPr lang="en-GB" sz="2400" b="1"/>
              <a:t>understand </a:t>
            </a:r>
            <a:r>
              <a:rPr lang="en-GB" sz="2400"/>
              <a:t>and </a:t>
            </a:r>
            <a:r>
              <a:rPr lang="en-GB" sz="2400" b="1"/>
              <a:t>communicate </a:t>
            </a:r>
            <a:r>
              <a:rPr lang="en-GB" sz="2400"/>
              <a:t>their results</a:t>
            </a:r>
          </a:p>
          <a:p>
            <a:endParaRPr lang="en-GB" sz="2400"/>
          </a:p>
          <a:p>
            <a:r>
              <a:rPr lang="en-GB" sz="2400"/>
              <a:t>Sometimes we do experiments where we ask people’s opinions about things (like new foods, or their health).</a:t>
            </a:r>
          </a:p>
          <a:p>
            <a:r>
              <a:rPr lang="en-GB" sz="2400"/>
              <a:t>We need to ask questions carefully!</a:t>
            </a:r>
          </a:p>
          <a:p>
            <a:r>
              <a:rPr lang="en-GB" sz="2400"/>
              <a:t>This is what we are thinking about today.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383825-0220-53F1-1FC1-F09BC44B4A31}"/>
              </a:ext>
            </a:extLst>
          </p:cNvPr>
          <p:cNvGrpSpPr/>
          <p:nvPr/>
        </p:nvGrpSpPr>
        <p:grpSpPr>
          <a:xfrm>
            <a:off x="6187044" y="1375955"/>
            <a:ext cx="4276470" cy="2828925"/>
            <a:chOff x="6747463" y="1816924"/>
            <a:chExt cx="4792166" cy="3300680"/>
          </a:xfrm>
        </p:grpSpPr>
        <p:pic>
          <p:nvPicPr>
            <p:cNvPr id="4" name="Picture 3" descr="A group of people in white lab coats&#10;&#10;Description automatically generated">
              <a:extLst>
                <a:ext uri="{FF2B5EF4-FFF2-40B4-BE49-F238E27FC236}">
                  <a16:creationId xmlns:a16="http://schemas.microsoft.com/office/drawing/2014/main" id="{C190420B-3D3E-1504-74F3-A7AC9D362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49693" y="3387196"/>
              <a:ext cx="2442045" cy="1716340"/>
            </a:xfrm>
            <a:prstGeom prst="rect">
              <a:avLst/>
            </a:prstGeom>
          </p:spPr>
        </p:pic>
        <p:pic>
          <p:nvPicPr>
            <p:cNvPr id="5" name="Picture 4" descr="A person in a greenhouse&#10;&#10;Description automatically generated">
              <a:extLst>
                <a:ext uri="{FF2B5EF4-FFF2-40B4-BE49-F238E27FC236}">
                  <a16:creationId xmlns:a16="http://schemas.microsoft.com/office/drawing/2014/main" id="{43325F31-AC07-38C2-2696-0506B7CA4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2980"/>
            <a:stretch/>
          </p:blipFill>
          <p:spPr>
            <a:xfrm>
              <a:off x="6747463" y="1816925"/>
              <a:ext cx="2416388" cy="1510071"/>
            </a:xfrm>
            <a:prstGeom prst="rect">
              <a:avLst/>
            </a:prstGeom>
          </p:spPr>
        </p:pic>
        <p:pic>
          <p:nvPicPr>
            <p:cNvPr id="6" name="Picture 5" descr="A person and person in a room with a ct scan machine&#10;&#10;Description automatically generated">
              <a:extLst>
                <a:ext uri="{FF2B5EF4-FFF2-40B4-BE49-F238E27FC236}">
                  <a16:creationId xmlns:a16="http://schemas.microsoft.com/office/drawing/2014/main" id="{03260E1B-563D-63B7-1E30-FC40D2F66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7952" y="3401264"/>
              <a:ext cx="2291677" cy="1716340"/>
            </a:xfrm>
            <a:prstGeom prst="rect">
              <a:avLst/>
            </a:prstGeom>
          </p:spPr>
        </p:pic>
        <p:pic>
          <p:nvPicPr>
            <p:cNvPr id="7" name="Picture 6" descr="A pig lying on hay&#10;&#10;Description automatically generated">
              <a:extLst>
                <a:ext uri="{FF2B5EF4-FFF2-40B4-BE49-F238E27FC236}">
                  <a16:creationId xmlns:a16="http://schemas.microsoft.com/office/drawing/2014/main" id="{B596E17E-FEBB-8B42-9F24-651CE0938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9813" y="1816924"/>
              <a:ext cx="2272297" cy="151007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7688C8D-01F1-F9F7-719C-441E7AD04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779" y="3650209"/>
            <a:ext cx="4063773" cy="2828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57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AA20B0B8-EC4A-81DA-BE6A-09A75594AA4B}"/>
              </a:ext>
            </a:extLst>
          </p:cNvPr>
          <p:cNvSpPr/>
          <p:nvPr/>
        </p:nvSpPr>
        <p:spPr>
          <a:xfrm rot="5400000">
            <a:off x="6184488" y="1215505"/>
            <a:ext cx="5424995" cy="5285291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0D84C-7FC7-0974-E99B-BD6203B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65" y="287352"/>
            <a:ext cx="10625229" cy="670461"/>
          </a:xfrm>
        </p:spPr>
        <p:txBody>
          <a:bodyPr>
            <a:normAutofit fontScale="90000"/>
          </a:bodyPr>
          <a:lstStyle/>
          <a:p>
            <a:r>
              <a:rPr lang="en-GB"/>
              <a:t>Todays work:  How many coins In the jar?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4791D-CC84-C161-8A18-45CF8AA4A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500" y="1512773"/>
            <a:ext cx="4834028" cy="46907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800"/>
              <a:t>We want to see how good you are at guessing the number of coins in a jar.</a:t>
            </a:r>
          </a:p>
          <a:p>
            <a:endParaRPr lang="en-GB" sz="2800"/>
          </a:p>
          <a:p>
            <a:pPr marL="0" indent="0">
              <a:buNone/>
            </a:pPr>
            <a:r>
              <a:rPr lang="en-GB" sz="2800"/>
              <a:t>You will each guess how many coins there are.</a:t>
            </a:r>
          </a:p>
          <a:p>
            <a:endParaRPr lang="en-GB" sz="2800"/>
          </a:p>
          <a:p>
            <a:pPr marL="0" indent="0">
              <a:buNone/>
            </a:pPr>
            <a:r>
              <a:rPr lang="en-GB" sz="2800"/>
              <a:t>Then we’ll </a:t>
            </a:r>
            <a:r>
              <a:rPr lang="en-GB" sz="2800" b="1"/>
              <a:t>summarise</a:t>
            </a:r>
            <a:r>
              <a:rPr lang="en-GB" sz="2800"/>
              <a:t> and </a:t>
            </a:r>
            <a:r>
              <a:rPr lang="en-GB" sz="2800" b="1"/>
              <a:t>compare</a:t>
            </a:r>
            <a:r>
              <a:rPr lang="en-GB" sz="2800"/>
              <a:t> the results between groups.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6AF34-541B-77DC-9363-CCB08FE317BF}"/>
              </a:ext>
            </a:extLst>
          </p:cNvPr>
          <p:cNvSpPr txBox="1"/>
          <p:nvPr/>
        </p:nvSpPr>
        <p:spPr>
          <a:xfrm>
            <a:off x="7186938" y="1790831"/>
            <a:ext cx="3420093" cy="53245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GB" sz="200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GB" sz="2000" u="sng">
                <a:latin typeface="MV Boli" panose="02000500030200090000" pitchFamily="2" charset="0"/>
                <a:cs typeface="MV Boli" panose="02000500030200090000" pitchFamily="2" charset="0"/>
              </a:rPr>
              <a:t>Task 1</a:t>
            </a:r>
          </a:p>
          <a:p>
            <a:pPr algn="ctr"/>
            <a:endParaRPr lang="en-GB" sz="200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GB" sz="2000">
                <a:latin typeface="MV Boli" panose="02000500030200090000" pitchFamily="2" charset="0"/>
                <a:cs typeface="MV Boli" panose="02000500030200090000" pitchFamily="2" charset="0"/>
              </a:rPr>
              <a:t>Look carefully at the jar of coins.</a:t>
            </a:r>
          </a:p>
          <a:p>
            <a:pPr algn="ctr"/>
            <a:endParaRPr lang="en-GB" sz="200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GB" sz="2000">
                <a:latin typeface="MV Boli" panose="02000500030200090000" pitchFamily="2" charset="0"/>
                <a:cs typeface="MV Boli" panose="02000500030200090000" pitchFamily="2" charset="0"/>
              </a:rPr>
              <a:t>Think about how many coins there are</a:t>
            </a:r>
          </a:p>
          <a:p>
            <a:pPr algn="ctr"/>
            <a:endParaRPr lang="en-GB" sz="200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GB" sz="2000">
                <a:latin typeface="MV Boli" panose="02000500030200090000" pitchFamily="2" charset="0"/>
                <a:cs typeface="MV Boli" panose="02000500030200090000" pitchFamily="2" charset="0"/>
              </a:rPr>
              <a:t>Answer the questions on your worksheet!</a:t>
            </a:r>
          </a:p>
          <a:p>
            <a:pPr algn="ctr"/>
            <a:endParaRPr lang="en-GB" sz="200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GB" sz="2000">
                <a:latin typeface="MV Boli" panose="02000500030200090000" pitchFamily="2" charset="0"/>
                <a:cs typeface="MV Boli" panose="02000500030200090000" pitchFamily="2" charset="0"/>
              </a:rPr>
              <a:t>Swap your worksheet with someone else in your group</a:t>
            </a:r>
          </a:p>
          <a:p>
            <a:pPr algn="ctr"/>
            <a:endParaRPr lang="en-GB" sz="200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GB" sz="200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4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7E05-41B8-6602-20E0-4C9A16B68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90" y="338942"/>
            <a:ext cx="10625229" cy="765463"/>
          </a:xfrm>
        </p:spPr>
        <p:txBody>
          <a:bodyPr/>
          <a:lstStyle/>
          <a:p>
            <a:r>
              <a:rPr lang="en-GB"/>
              <a:t>Summarising and comparing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F6DF5-E43E-F491-D796-F6D151749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081" y="1479728"/>
            <a:ext cx="4992366" cy="4999016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GB"/>
              <a:t>Sometimes we gather a lot of data and we need to find a simple way to describe it.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/>
              <a:t>We have collected guesses for two groups of around 15 people each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i="1"/>
              <a:t>Lets fill it in!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/>
              <a:t>Is there anything different about the guesses for each group.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/>
              <a:t>How can we describe these sets numbers more easily?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0C4AA2-2B18-E1CA-DB94-2491010C52E8}"/>
              </a:ext>
            </a:extLst>
          </p:cNvPr>
          <p:cNvGrpSpPr/>
          <p:nvPr/>
        </p:nvGrpSpPr>
        <p:grpSpPr>
          <a:xfrm>
            <a:off x="6519554" y="1479728"/>
            <a:ext cx="4833256" cy="2299319"/>
            <a:chOff x="6519554" y="1603169"/>
            <a:chExt cx="4556165" cy="2196935"/>
          </a:xfrm>
        </p:grpSpPr>
        <p:sp>
          <p:nvSpPr>
            <p:cNvPr id="6" name="Rectangle: Folded Corner 5">
              <a:extLst>
                <a:ext uri="{FF2B5EF4-FFF2-40B4-BE49-F238E27FC236}">
                  <a16:creationId xmlns:a16="http://schemas.microsoft.com/office/drawing/2014/main" id="{D947E0A9-A741-6FE8-272F-D1EF8D4F145D}"/>
                </a:ext>
              </a:extLst>
            </p:cNvPr>
            <p:cNvSpPr/>
            <p:nvPr/>
          </p:nvSpPr>
          <p:spPr>
            <a:xfrm>
              <a:off x="6519554" y="1603169"/>
              <a:ext cx="4556165" cy="2196935"/>
            </a:xfrm>
            <a:prstGeom prst="foldedCorne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EE09AA-5532-6E92-7482-9740F35687DC}"/>
                </a:ext>
              </a:extLst>
            </p:cNvPr>
            <p:cNvSpPr txBox="1"/>
            <p:nvPr/>
          </p:nvSpPr>
          <p:spPr>
            <a:xfrm>
              <a:off x="6519554" y="1744476"/>
              <a:ext cx="2909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latin typeface="MV Boli" panose="02000500030200090000" pitchFamily="2" charset="0"/>
                  <a:cs typeface="MV Boli" panose="02000500030200090000" pitchFamily="2" charset="0"/>
                </a:rPr>
                <a:t>Group 1 guesses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562597A-960D-E0D7-11BC-3E9B355414C4}"/>
              </a:ext>
            </a:extLst>
          </p:cNvPr>
          <p:cNvGrpSpPr/>
          <p:nvPr/>
        </p:nvGrpSpPr>
        <p:grpSpPr>
          <a:xfrm>
            <a:off x="6519554" y="4006478"/>
            <a:ext cx="4833256" cy="2299319"/>
            <a:chOff x="6519554" y="1603169"/>
            <a:chExt cx="4556165" cy="2196935"/>
          </a:xfrm>
        </p:grpSpPr>
        <p:sp>
          <p:nvSpPr>
            <p:cNvPr id="10" name="Rectangle: Folded Corner 9">
              <a:extLst>
                <a:ext uri="{FF2B5EF4-FFF2-40B4-BE49-F238E27FC236}">
                  <a16:creationId xmlns:a16="http://schemas.microsoft.com/office/drawing/2014/main" id="{C237EA11-730F-AEA0-E5C2-3273224F84C2}"/>
                </a:ext>
              </a:extLst>
            </p:cNvPr>
            <p:cNvSpPr/>
            <p:nvPr/>
          </p:nvSpPr>
          <p:spPr>
            <a:xfrm>
              <a:off x="6519554" y="1603169"/>
              <a:ext cx="4556165" cy="2196935"/>
            </a:xfrm>
            <a:prstGeom prst="foldedCorne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A5EB23-7D7A-FDFC-4B98-4AFB984C9EA6}"/>
                </a:ext>
              </a:extLst>
            </p:cNvPr>
            <p:cNvSpPr txBox="1"/>
            <p:nvPr/>
          </p:nvSpPr>
          <p:spPr>
            <a:xfrm>
              <a:off x="6519554" y="1744476"/>
              <a:ext cx="2909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latin typeface="MV Boli" panose="02000500030200090000" pitchFamily="2" charset="0"/>
                  <a:cs typeface="MV Boli" panose="02000500030200090000" pitchFamily="2" charset="0"/>
                </a:rPr>
                <a:t>Group 2 guesses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595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328D1D2-1347-A6E5-662D-5258F27A9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Making graphs!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1A0D8-D709-B55A-2B6C-6F7417728A7F}"/>
              </a:ext>
            </a:extLst>
          </p:cNvPr>
          <p:cNvSpPr txBox="1"/>
          <p:nvPr/>
        </p:nvSpPr>
        <p:spPr>
          <a:xfrm>
            <a:off x="652371" y="1385828"/>
            <a:ext cx="742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+mj-lt"/>
              </a:rPr>
              <a:t>We want to simply communicate the important features of the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77035E-C846-6B4D-2B2C-4319502081E2}"/>
              </a:ext>
            </a:extLst>
          </p:cNvPr>
          <p:cNvSpPr txBox="1"/>
          <p:nvPr/>
        </p:nvSpPr>
        <p:spPr>
          <a:xfrm>
            <a:off x="566614" y="2931256"/>
            <a:ext cx="1960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MV Boli" panose="02000500030200090000" pitchFamily="2" charset="0"/>
                <a:cs typeface="MV Boli" panose="02000500030200090000" pitchFamily="2" charset="0"/>
              </a:rPr>
              <a:t>How many points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521B03-B8CF-2153-F510-2AA8F1784BF0}"/>
              </a:ext>
            </a:extLst>
          </p:cNvPr>
          <p:cNvSpPr txBox="1"/>
          <p:nvPr/>
        </p:nvSpPr>
        <p:spPr>
          <a:xfrm>
            <a:off x="652371" y="3937858"/>
            <a:ext cx="1960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MV Boli" panose="02000500030200090000" pitchFamily="2" charset="0"/>
                <a:cs typeface="MV Boli" panose="02000500030200090000" pitchFamily="2" charset="0"/>
              </a:rPr>
              <a:t>What is the highest and lowest value?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2C904F-09F8-6301-A5EC-EC504C08FFEB}"/>
              </a:ext>
            </a:extLst>
          </p:cNvPr>
          <p:cNvSpPr txBox="1"/>
          <p:nvPr/>
        </p:nvSpPr>
        <p:spPr>
          <a:xfrm>
            <a:off x="3078351" y="2747910"/>
            <a:ext cx="1960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MV Boli" panose="02000500030200090000" pitchFamily="2" charset="0"/>
                <a:cs typeface="MV Boli" panose="02000500030200090000" pitchFamily="2" charset="0"/>
              </a:rPr>
              <a:t>How spread out are they?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DF47F-F570-3BB9-1471-09B55C4911E2}"/>
              </a:ext>
            </a:extLst>
          </p:cNvPr>
          <p:cNvSpPr txBox="1"/>
          <p:nvPr/>
        </p:nvSpPr>
        <p:spPr>
          <a:xfrm>
            <a:off x="3174177" y="3774424"/>
            <a:ext cx="1574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MV Boli" panose="02000500030200090000" pitchFamily="2" charset="0"/>
                <a:cs typeface="MV Boli" panose="02000500030200090000" pitchFamily="2" charset="0"/>
              </a:rPr>
              <a:t>Are there any crazy values?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0F8FE6-C164-F997-5C77-B41A2336C4E7}"/>
              </a:ext>
            </a:extLst>
          </p:cNvPr>
          <p:cNvSpPr txBox="1"/>
          <p:nvPr/>
        </p:nvSpPr>
        <p:spPr>
          <a:xfrm>
            <a:off x="4984528" y="3517837"/>
            <a:ext cx="1960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MV Boli" panose="02000500030200090000" pitchFamily="2" charset="0"/>
                <a:cs typeface="MV Boli" panose="02000500030200090000" pitchFamily="2" charset="0"/>
              </a:rPr>
              <a:t>What is the average?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EB3CAB-3EB6-6C07-9942-3A3DC9724D5F}"/>
              </a:ext>
            </a:extLst>
          </p:cNvPr>
          <p:cNvSpPr txBox="1"/>
          <p:nvPr/>
        </p:nvSpPr>
        <p:spPr>
          <a:xfrm>
            <a:off x="4748399" y="4933609"/>
            <a:ext cx="2352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MV Boli" panose="02000500030200090000" pitchFamily="2" charset="0"/>
                <a:cs typeface="MV Boli" panose="02000500030200090000" pitchFamily="2" charset="0"/>
              </a:rPr>
              <a:t>Is one group ‘bigger’ than the other?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25557-074B-9D12-B06A-D8C523A189D8}"/>
              </a:ext>
            </a:extLst>
          </p:cNvPr>
          <p:cNvSpPr txBox="1"/>
          <p:nvPr/>
        </p:nvSpPr>
        <p:spPr>
          <a:xfrm>
            <a:off x="652371" y="1898682"/>
            <a:ext cx="742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+mj-lt"/>
              </a:rPr>
              <a:t>What kind of questions could you ask about the data?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DAB205-D5B0-8C70-0E14-6918F7574CA8}"/>
              </a:ext>
            </a:extLst>
          </p:cNvPr>
          <p:cNvSpPr txBox="1"/>
          <p:nvPr/>
        </p:nvSpPr>
        <p:spPr>
          <a:xfrm>
            <a:off x="1547071" y="5252237"/>
            <a:ext cx="2908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MV Boli" panose="02000500030200090000" pitchFamily="2" charset="0"/>
                <a:cs typeface="MV Boli" panose="02000500030200090000" pitchFamily="2" charset="0"/>
              </a:rPr>
              <a:t>Was there anything different about the groups?</a:t>
            </a:r>
          </a:p>
        </p:txBody>
      </p:sp>
      <p:sp>
        <p:nvSpPr>
          <p:cNvPr id="24" name="Scroll: Horizontal 23">
            <a:extLst>
              <a:ext uri="{FF2B5EF4-FFF2-40B4-BE49-F238E27FC236}">
                <a16:creationId xmlns:a16="http://schemas.microsoft.com/office/drawing/2014/main" id="{CF250EE4-705F-1485-4F5B-22A1CC89CA97}"/>
              </a:ext>
            </a:extLst>
          </p:cNvPr>
          <p:cNvSpPr/>
          <p:nvPr/>
        </p:nvSpPr>
        <p:spPr>
          <a:xfrm rot="5400000">
            <a:off x="7614943" y="1592692"/>
            <a:ext cx="4510698" cy="3989604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88E5A0-D2CC-3C37-8A5C-9DAE50C7BFC6}"/>
              </a:ext>
            </a:extLst>
          </p:cNvPr>
          <p:cNvSpPr txBox="1"/>
          <p:nvPr/>
        </p:nvSpPr>
        <p:spPr>
          <a:xfrm>
            <a:off x="8567595" y="1835917"/>
            <a:ext cx="2581659" cy="35394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GB" sz="160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GB" sz="1600" u="sng">
                <a:latin typeface="MV Boli" panose="02000500030200090000" pitchFamily="2" charset="0"/>
                <a:cs typeface="MV Boli" panose="02000500030200090000" pitchFamily="2" charset="0"/>
              </a:rPr>
              <a:t>Task 2</a:t>
            </a:r>
          </a:p>
          <a:p>
            <a:pPr algn="ctr"/>
            <a:endParaRPr lang="en-GB" sz="160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Write down the guesses </a:t>
            </a:r>
            <a:r>
              <a:rPr lang="en-GB" sz="1600" b="1">
                <a:latin typeface="MV Boli" panose="02000500030200090000" pitchFamily="2" charset="0"/>
                <a:cs typeface="MV Boli" panose="02000500030200090000" pitchFamily="2" charset="0"/>
              </a:rPr>
              <a:t>from your group </a:t>
            </a:r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in ascending order</a:t>
            </a:r>
          </a:p>
          <a:p>
            <a:pPr algn="ctr"/>
            <a:endParaRPr lang="en-GB" sz="160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(smallest to biggest)</a:t>
            </a:r>
          </a:p>
          <a:p>
            <a:pPr algn="ctr"/>
            <a:endParaRPr lang="en-GB" sz="160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The ‘median’ is the value in the middle</a:t>
            </a:r>
          </a:p>
          <a:p>
            <a:pPr algn="ctr"/>
            <a:endParaRPr lang="en-GB" sz="160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GB" sz="1600">
                <a:latin typeface="MV Boli" panose="02000500030200090000" pitchFamily="2" charset="0"/>
                <a:cs typeface="MV Boli" panose="02000500030200090000" pitchFamily="2" charset="0"/>
              </a:rPr>
              <a:t>What is the median of your group’s values</a:t>
            </a:r>
          </a:p>
        </p:txBody>
      </p:sp>
    </p:spTree>
    <p:extLst>
      <p:ext uri="{BB962C8B-B14F-4D97-AF65-F5344CB8AC3E}">
        <p14:creationId xmlns:p14="http://schemas.microsoft.com/office/powerpoint/2010/main" val="100915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21" grpId="0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98FCCE5-E0CC-5D8B-5342-1C7ECC3E9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695" y="494918"/>
            <a:ext cx="6545306" cy="41391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843E3-DC30-F9D2-1A74-450D33FB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86" y="384877"/>
            <a:ext cx="10625229" cy="670461"/>
          </a:xfrm>
        </p:spPr>
        <p:txBody>
          <a:bodyPr/>
          <a:lstStyle/>
          <a:p>
            <a:r>
              <a:rPr lang="en-GB" sz="5400"/>
              <a:t>Box plots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2EA60E-159C-E083-3813-168E0C867195}"/>
              </a:ext>
            </a:extLst>
          </p:cNvPr>
          <p:cNvSpPr txBox="1"/>
          <p:nvPr/>
        </p:nvSpPr>
        <p:spPr>
          <a:xfrm>
            <a:off x="4353738" y="234726"/>
            <a:ext cx="4852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latin typeface="MV Boli" panose="02000500030200090000" pitchFamily="2" charset="0"/>
                <a:cs typeface="MV Boli" panose="02000500030200090000" pitchFamily="2" charset="0"/>
              </a:rPr>
              <a:t>Easy and effective way to quickly summarise a lot of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E840A0-F06C-9C52-FA4A-C2C6C7581511}"/>
              </a:ext>
            </a:extLst>
          </p:cNvPr>
          <p:cNvSpPr txBox="1"/>
          <p:nvPr/>
        </p:nvSpPr>
        <p:spPr>
          <a:xfrm>
            <a:off x="532876" y="1746294"/>
            <a:ext cx="45807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100, 98, 107, 99, 92, 91, 93, 115, 107, 99, 85, 100, 103, 103, 88, 100, 93, 105, 102, 100, 96, 100, 83, 109, 108, 95, 112, 97, 97, 109, 120, 117, 119, 95, 84, 105, 98, 92, 107, 106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AE599EA1-1C5B-3AB9-0DF6-18F3F7B2F844}"/>
              </a:ext>
            </a:extLst>
          </p:cNvPr>
          <p:cNvSpPr/>
          <p:nvPr/>
        </p:nvSpPr>
        <p:spPr>
          <a:xfrm rot="424930">
            <a:off x="5306770" y="2174723"/>
            <a:ext cx="960895" cy="4959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A30ABA-6D74-64CF-7C67-5C41A991B4C5}"/>
              </a:ext>
            </a:extLst>
          </p:cNvPr>
          <p:cNvSpPr txBox="1"/>
          <p:nvPr/>
        </p:nvSpPr>
        <p:spPr>
          <a:xfrm>
            <a:off x="737206" y="3410341"/>
            <a:ext cx="4922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76, 80, 84, 88, 89, 89, 90, 91, 91, 91, 92, 92, 93, 95, 96, 96, 96, 96, 96, 97, 98, 102, 102, 103, 104, 104, 105, 105, 108, 109, 110, 110, 111, 111, 112, 112, 113, 117, 118, 121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5D1BBA-047B-9F38-52A0-CD533D7E2352}"/>
              </a:ext>
            </a:extLst>
          </p:cNvPr>
          <p:cNvSpPr txBox="1"/>
          <p:nvPr/>
        </p:nvSpPr>
        <p:spPr>
          <a:xfrm>
            <a:off x="1301489" y="5230073"/>
            <a:ext cx="52285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ighlight>
                  <a:srgbClr val="FFFF00"/>
                </a:highlight>
              </a:rPr>
              <a:t>76, 80, 84, 88, 89, 89, 90, 91, 91, 91, </a:t>
            </a:r>
          </a:p>
          <a:p>
            <a:r>
              <a:rPr lang="en-GB">
                <a:highlight>
                  <a:srgbClr val="00FF00"/>
                </a:highlight>
              </a:rPr>
              <a:t>92, 92, 93, 95, 96, 96, 96, 96, 96, 97</a:t>
            </a:r>
            <a:r>
              <a:rPr lang="en-GB"/>
              <a:t>, </a:t>
            </a:r>
          </a:p>
          <a:p>
            <a:r>
              <a:rPr lang="en-GB">
                <a:highlight>
                  <a:srgbClr val="00FFFF"/>
                </a:highlight>
              </a:rPr>
              <a:t>98, 102, 102, 103, 104, 104, 105, 105, 108, 109</a:t>
            </a:r>
            <a:r>
              <a:rPr lang="en-GB"/>
              <a:t>, </a:t>
            </a:r>
            <a:r>
              <a:rPr lang="en-GB">
                <a:highlight>
                  <a:srgbClr val="C0C0C0"/>
                </a:highlight>
              </a:rPr>
              <a:t>110, 110, 111, 111, 112, 112, 113, 117, 118, 121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6F8CF0-131F-4120-FC81-C2307F276D08}"/>
              </a:ext>
            </a:extLst>
          </p:cNvPr>
          <p:cNvSpPr txBox="1"/>
          <p:nvPr/>
        </p:nvSpPr>
        <p:spPr>
          <a:xfrm>
            <a:off x="7839293" y="4493684"/>
            <a:ext cx="37014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latin typeface="+mj-lt"/>
              </a:rPr>
              <a:t>‘</a:t>
            </a:r>
            <a:r>
              <a:rPr lang="en-GB" sz="2000" b="1" u="sng">
                <a:latin typeface="+mj-lt"/>
              </a:rPr>
              <a:t>Five number summary</a:t>
            </a:r>
            <a:r>
              <a:rPr lang="en-GB" sz="2000" b="1">
                <a:latin typeface="+mj-lt"/>
              </a:rPr>
              <a:t>’</a:t>
            </a:r>
          </a:p>
          <a:p>
            <a:r>
              <a:rPr lang="en-GB" sz="2000">
                <a:latin typeface="+mj-lt"/>
              </a:rPr>
              <a:t>Minimum = </a:t>
            </a:r>
            <a:r>
              <a:rPr lang="en-GB" sz="2000" b="1">
                <a:latin typeface="+mj-lt"/>
              </a:rPr>
              <a:t>76</a:t>
            </a:r>
          </a:p>
          <a:p>
            <a:r>
              <a:rPr lang="en-GB" sz="2000">
                <a:latin typeface="+mj-lt"/>
              </a:rPr>
              <a:t>Q1 = </a:t>
            </a:r>
            <a:r>
              <a:rPr lang="en-GB" sz="2000" b="1">
                <a:latin typeface="+mj-lt"/>
              </a:rPr>
              <a:t>91.5</a:t>
            </a:r>
          </a:p>
          <a:p>
            <a:r>
              <a:rPr lang="en-GB" sz="2000">
                <a:latin typeface="+mj-lt"/>
              </a:rPr>
              <a:t>Median (Q2) = </a:t>
            </a:r>
            <a:r>
              <a:rPr lang="en-GB" sz="2000" b="1">
                <a:latin typeface="+mj-lt"/>
              </a:rPr>
              <a:t>97.5</a:t>
            </a:r>
          </a:p>
          <a:p>
            <a:r>
              <a:rPr lang="en-GB" sz="2000">
                <a:latin typeface="+mj-lt"/>
              </a:rPr>
              <a:t>Q3 = </a:t>
            </a:r>
            <a:r>
              <a:rPr lang="en-GB" sz="2000" b="1">
                <a:latin typeface="+mj-lt"/>
              </a:rPr>
              <a:t>109.5</a:t>
            </a:r>
          </a:p>
          <a:p>
            <a:r>
              <a:rPr lang="en-GB" sz="2000">
                <a:latin typeface="+mj-lt"/>
              </a:rPr>
              <a:t>Maximum = </a:t>
            </a:r>
            <a:r>
              <a:rPr lang="en-GB" sz="2000" b="1">
                <a:latin typeface="+mj-lt"/>
              </a:rPr>
              <a:t>121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092D5B57-3EB7-0352-C99A-96D1AAEA2733}"/>
              </a:ext>
            </a:extLst>
          </p:cNvPr>
          <p:cNvSpPr/>
          <p:nvPr/>
        </p:nvSpPr>
        <p:spPr>
          <a:xfrm rot="20540692">
            <a:off x="2856653" y="2922024"/>
            <a:ext cx="230400" cy="5934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D7238BF-9427-4C7C-A27F-BA436B8C9687}"/>
              </a:ext>
            </a:extLst>
          </p:cNvPr>
          <p:cNvSpPr/>
          <p:nvPr/>
        </p:nvSpPr>
        <p:spPr>
          <a:xfrm rot="21371531">
            <a:off x="3851991" y="4546567"/>
            <a:ext cx="230400" cy="5934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0CA0A-614D-F5DE-9D4D-062BA8B5F7ED}"/>
              </a:ext>
            </a:extLst>
          </p:cNvPr>
          <p:cNvSpPr txBox="1"/>
          <p:nvPr/>
        </p:nvSpPr>
        <p:spPr>
          <a:xfrm>
            <a:off x="197005" y="3078886"/>
            <a:ext cx="4852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latin typeface="MV Boli" panose="02000500030200090000" pitchFamily="2" charset="0"/>
                <a:cs typeface="MV Boli" panose="02000500030200090000" pitchFamily="2" charset="0"/>
              </a:rPr>
              <a:t>Sorted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79B39-D7F7-FE34-C6E0-AFDADB104D97}"/>
              </a:ext>
            </a:extLst>
          </p:cNvPr>
          <p:cNvSpPr txBox="1"/>
          <p:nvPr/>
        </p:nvSpPr>
        <p:spPr>
          <a:xfrm>
            <a:off x="234907" y="1338770"/>
            <a:ext cx="4852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latin typeface="MV Boli" panose="02000500030200090000" pitchFamily="2" charset="0"/>
                <a:cs typeface="MV Boli" panose="02000500030200090000" pitchFamily="2" charset="0"/>
              </a:rPr>
              <a:t>Messy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CAFFB8-B96F-B5F3-517B-C2DBC8973DC8}"/>
              </a:ext>
            </a:extLst>
          </p:cNvPr>
          <p:cNvSpPr txBox="1"/>
          <p:nvPr/>
        </p:nvSpPr>
        <p:spPr>
          <a:xfrm>
            <a:off x="220587" y="4762398"/>
            <a:ext cx="4852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latin typeface="MV Boli" panose="02000500030200090000" pitchFamily="2" charset="0"/>
                <a:cs typeface="MV Boli" panose="02000500030200090000" pitchFamily="2" charset="0"/>
              </a:rPr>
              <a:t>Divide into four equal groups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8E5931F-3B20-DD6E-2477-59A881E39406}"/>
              </a:ext>
            </a:extLst>
          </p:cNvPr>
          <p:cNvSpPr/>
          <p:nvPr/>
        </p:nvSpPr>
        <p:spPr>
          <a:xfrm rot="15506592">
            <a:off x="6929656" y="5361209"/>
            <a:ext cx="230400" cy="5934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FF4E155-2093-0D55-8A20-DCBB130430AA}"/>
              </a:ext>
            </a:extLst>
          </p:cNvPr>
          <p:cNvSpPr/>
          <p:nvPr/>
        </p:nvSpPr>
        <p:spPr>
          <a:xfrm rot="11077494">
            <a:off x="8754749" y="3937812"/>
            <a:ext cx="230400" cy="5934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DD0953-3565-61B1-E190-D53B9308AE8C}"/>
              </a:ext>
            </a:extLst>
          </p:cNvPr>
          <p:cNvSpPr txBox="1"/>
          <p:nvPr/>
        </p:nvSpPr>
        <p:spPr>
          <a:xfrm>
            <a:off x="8181220" y="1699274"/>
            <a:ext cx="1627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latin typeface="MV Boli" panose="02000500030200090000" pitchFamily="2" charset="0"/>
                <a:cs typeface="MV Boli" panose="02000500030200090000" pitchFamily="2" charset="0"/>
              </a:rPr>
              <a:t>Median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C228BC-F42E-F0AD-F4AB-3D2882EE003F}"/>
              </a:ext>
            </a:extLst>
          </p:cNvPr>
          <p:cNvSpPr txBox="1"/>
          <p:nvPr/>
        </p:nvSpPr>
        <p:spPr>
          <a:xfrm>
            <a:off x="9808276" y="2918508"/>
            <a:ext cx="647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latin typeface="MV Boli" panose="02000500030200090000" pitchFamily="2" charset="0"/>
                <a:cs typeface="MV Boli" panose="02000500030200090000" pitchFamily="2" charset="0"/>
              </a:rPr>
              <a:t>Q3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29CC98-8FF4-A0A5-D92C-5CC87A233622}"/>
              </a:ext>
            </a:extLst>
          </p:cNvPr>
          <p:cNvSpPr txBox="1"/>
          <p:nvPr/>
        </p:nvSpPr>
        <p:spPr>
          <a:xfrm>
            <a:off x="8034603" y="2918508"/>
            <a:ext cx="647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latin typeface="MV Boli" panose="02000500030200090000" pitchFamily="2" charset="0"/>
                <a:cs typeface="MV Boli" panose="02000500030200090000" pitchFamily="2" charset="0"/>
              </a:rPr>
              <a:t>Q1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163971-84F7-6C8B-8BD4-E659EAB94109}"/>
              </a:ext>
            </a:extLst>
          </p:cNvPr>
          <p:cNvSpPr txBox="1"/>
          <p:nvPr/>
        </p:nvSpPr>
        <p:spPr>
          <a:xfrm>
            <a:off x="6530005" y="2946623"/>
            <a:ext cx="647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latin typeface="MV Boli" panose="02000500030200090000" pitchFamily="2" charset="0"/>
                <a:cs typeface="MV Boli" panose="02000500030200090000" pitchFamily="2" charset="0"/>
              </a:rPr>
              <a:t>Min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FEAE46-A6B3-835D-39F0-30F55844090A}"/>
              </a:ext>
            </a:extLst>
          </p:cNvPr>
          <p:cNvSpPr txBox="1"/>
          <p:nvPr/>
        </p:nvSpPr>
        <p:spPr>
          <a:xfrm>
            <a:off x="10940298" y="2946623"/>
            <a:ext cx="647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latin typeface="MV Boli" panose="02000500030200090000" pitchFamily="2" charset="0"/>
                <a:cs typeface="MV Boli" panose="02000500030200090000" pitchFamily="2" charset="0"/>
              </a:rPr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93607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6" grpId="0"/>
      <p:bldP spid="29" grpId="0"/>
      <p:bldP spid="3" grpId="0" animBg="1"/>
      <p:bldP spid="4" grpId="0" animBg="1"/>
      <p:bldP spid="5" grpId="0"/>
      <p:bldP spid="8" grpId="0"/>
      <p:bldP spid="10" grpId="0" animBg="1"/>
      <p:bldP spid="11" grpId="0" animBg="1"/>
      <p:bldP spid="12" grpId="0"/>
      <p:bldP spid="13" grpId="0"/>
      <p:bldP spid="14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CitationVTI">
  <a:themeElements>
    <a:clrScheme name="Citation">
      <a:dk1>
        <a:sysClr val="windowText" lastClr="000000"/>
      </a:dk1>
      <a:lt1>
        <a:sysClr val="window" lastClr="FFFFFF"/>
      </a:lt1>
      <a:dk2>
        <a:srgbClr val="01375D"/>
      </a:dk2>
      <a:lt2>
        <a:srgbClr val="F3F2EF"/>
      </a:lt2>
      <a:accent1>
        <a:srgbClr val="29A3D2"/>
      </a:accent1>
      <a:accent2>
        <a:srgbClr val="0669AC"/>
      </a:accent2>
      <a:accent3>
        <a:srgbClr val="FD891C"/>
      </a:accent3>
      <a:accent4>
        <a:srgbClr val="FD6927"/>
      </a:accent4>
      <a:accent5>
        <a:srgbClr val="F95131"/>
      </a:accent5>
      <a:accent6>
        <a:srgbClr val="CE5FAE"/>
      </a:accent6>
      <a:hlink>
        <a:srgbClr val="0F8EC1"/>
      </a:hlink>
      <a:folHlink>
        <a:srgbClr val="DC6400"/>
      </a:folHlink>
    </a:clrScheme>
    <a:fontScheme name="Grandview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VTI" id="{4899D957-8B31-4AB5-A19D-CB0353FFB667}" vid="{430294D6-2412-4BD3-B567-F0976EA49313}"/>
    </a:ext>
  </a:extLst>
</a:theme>
</file>

<file path=ppt/theme/theme2.xml><?xml version="1.0" encoding="utf-8"?>
<a:theme xmlns:a="http://schemas.openxmlformats.org/drawingml/2006/main" name="Office Theme">
  <a:themeElements>
    <a:clrScheme name="Quadram Institute">
      <a:dk1>
        <a:srgbClr val="000000"/>
      </a:dk1>
      <a:lt1>
        <a:srgbClr val="FFFFFF"/>
      </a:lt1>
      <a:dk2>
        <a:srgbClr val="009681"/>
      </a:dk2>
      <a:lt2>
        <a:srgbClr val="B5BD00"/>
      </a:lt2>
      <a:accent1>
        <a:srgbClr val="CF4520"/>
      </a:accent1>
      <a:accent2>
        <a:srgbClr val="FF9E1B"/>
      </a:accent2>
      <a:accent3>
        <a:srgbClr val="48A23F"/>
      </a:accent3>
      <a:accent4>
        <a:srgbClr val="00778B"/>
      </a:accent4>
      <a:accent5>
        <a:srgbClr val="333F48"/>
      </a:accent5>
      <a:accent6>
        <a:srgbClr val="009681"/>
      </a:accent6>
      <a:hlink>
        <a:srgbClr val="B5BD00"/>
      </a:hlink>
      <a:folHlink>
        <a:srgbClr val="FF9E1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I Corporate Slide Deck July 2022_  -  Read-Only" id="{4533C1E3-3953-41A4-BC96-DEC1B580F2AB}" vid="{F6D80B58-25C8-4FD2-8567-12CF0044032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1624b70-c9a0-47c5-abd2-a10a5d8d7a6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BC00D8D39E474F9CC2595277084694" ma:contentTypeVersion="13" ma:contentTypeDescription="Create a new document." ma:contentTypeScope="" ma:versionID="69a7046d60d3f7d14a4d65c07eac889d">
  <xsd:schema xmlns:xsd="http://www.w3.org/2001/XMLSchema" xmlns:xs="http://www.w3.org/2001/XMLSchema" xmlns:p="http://schemas.microsoft.com/office/2006/metadata/properties" xmlns:ns3="81624b70-c9a0-47c5-abd2-a10a5d8d7a69" xmlns:ns4="4b5524f8-e59b-48d0-a81c-1bba6bd59132" targetNamespace="http://schemas.microsoft.com/office/2006/metadata/properties" ma:root="true" ma:fieldsID="797deb53ced2b70df9095acbe8de174e" ns3:_="" ns4:_="">
    <xsd:import namespace="81624b70-c9a0-47c5-abd2-a10a5d8d7a69"/>
    <xsd:import namespace="4b5524f8-e59b-48d0-a81c-1bba6bd591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24b70-c9a0-47c5-abd2-a10a5d8d7a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5524f8-e59b-48d0-a81c-1bba6bd5913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B1D3EB-3167-496D-971C-016FE41E7D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4E61DA-81B6-4230-9475-286AF3D7B5C9}">
  <ds:schemaRefs>
    <ds:schemaRef ds:uri="4b5524f8-e59b-48d0-a81c-1bba6bd59132"/>
    <ds:schemaRef ds:uri="81624b70-c9a0-47c5-abd2-a10a5d8d7a6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1B84589-C975-4D23-96BE-9A6F90866A3A}">
  <ds:schemaRefs>
    <ds:schemaRef ds:uri="4b5524f8-e59b-48d0-a81c-1bba6bd59132"/>
    <ds:schemaRef ds:uri="81624b70-c9a0-47c5-abd2-a10a5d8d7a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966</Words>
  <Application>Microsoft Office PowerPoint</Application>
  <PresentationFormat>Widescreen</PresentationFormat>
  <Paragraphs>123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Aptos</vt:lpstr>
      <vt:lpstr>Arial</vt:lpstr>
      <vt:lpstr>Calibri Light</vt:lpstr>
      <vt:lpstr>Consolas</vt:lpstr>
      <vt:lpstr>Franklin Gothic Medium Cond</vt:lpstr>
      <vt:lpstr>Grandview Display</vt:lpstr>
      <vt:lpstr>MV Boli</vt:lpstr>
      <vt:lpstr>Verdana</vt:lpstr>
      <vt:lpstr>CitationVTI</vt:lpstr>
      <vt:lpstr>Office Theme</vt:lpstr>
      <vt:lpstr>PowerPoint Presentation</vt:lpstr>
      <vt:lpstr>Norwich Research Park</vt:lpstr>
      <vt:lpstr>PowerPoint Presentation</vt:lpstr>
      <vt:lpstr>What do we do?</vt:lpstr>
      <vt:lpstr>Maths, Statistics and science</vt:lpstr>
      <vt:lpstr>Todays work:  How many coins In the jar?</vt:lpstr>
      <vt:lpstr>Summarising and comparing data</vt:lpstr>
      <vt:lpstr>Making graphs!</vt:lpstr>
      <vt:lpstr>Box plots</vt:lpstr>
      <vt:lpstr>Box plots (if we have time!)</vt:lpstr>
      <vt:lpstr>‘Anchoring bias’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does a mathematician do all day?</dc:title>
  <dc:creator>George Savva</dc:creator>
  <cp:lastModifiedBy>George Savva (QIB)</cp:lastModifiedBy>
  <cp:revision>2</cp:revision>
  <dcterms:created xsi:type="dcterms:W3CDTF">2023-01-12T16:25:31Z</dcterms:created>
  <dcterms:modified xsi:type="dcterms:W3CDTF">2025-03-13T22:31:56Z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0x010100A4BC00D8D39E474F9CC2595277084694</vt:lpwstr>
  </property>
</Properties>
</file>